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2" r:id="rId2"/>
  </p:sldMasterIdLst>
  <p:notesMasterIdLst>
    <p:notesMasterId r:id="rId87"/>
  </p:notesMasterIdLst>
  <p:handoutMasterIdLst>
    <p:handoutMasterId r:id="rId88"/>
  </p:handoutMasterIdLst>
  <p:sldIdLst>
    <p:sldId id="11367" r:id="rId3"/>
    <p:sldId id="2604" r:id="rId4"/>
    <p:sldId id="1359" r:id="rId5"/>
    <p:sldId id="2240" r:id="rId6"/>
    <p:sldId id="2596" r:id="rId7"/>
    <p:sldId id="2633" r:id="rId8"/>
    <p:sldId id="2634" r:id="rId9"/>
    <p:sldId id="2635" r:id="rId10"/>
    <p:sldId id="2636" r:id="rId11"/>
    <p:sldId id="2637" r:id="rId12"/>
    <p:sldId id="2638" r:id="rId13"/>
    <p:sldId id="2639" r:id="rId14"/>
    <p:sldId id="2640" r:id="rId15"/>
    <p:sldId id="1371" r:id="rId16"/>
    <p:sldId id="2584" r:id="rId17"/>
    <p:sldId id="2585" r:id="rId18"/>
    <p:sldId id="2352" r:id="rId19"/>
    <p:sldId id="2353" r:id="rId20"/>
    <p:sldId id="2354" r:id="rId21"/>
    <p:sldId id="2355" r:id="rId22"/>
    <p:sldId id="2356" r:id="rId23"/>
    <p:sldId id="2357" r:id="rId24"/>
    <p:sldId id="2609" r:id="rId25"/>
    <p:sldId id="2586" r:id="rId26"/>
    <p:sldId id="2587" r:id="rId27"/>
    <p:sldId id="2588" r:id="rId28"/>
    <p:sldId id="2589" r:id="rId29"/>
    <p:sldId id="11368" r:id="rId30"/>
    <p:sldId id="2223" r:id="rId31"/>
    <p:sldId id="2224" r:id="rId32"/>
    <p:sldId id="2611" r:id="rId33"/>
    <p:sldId id="2610" r:id="rId34"/>
    <p:sldId id="2612" r:id="rId35"/>
    <p:sldId id="2613" r:id="rId36"/>
    <p:sldId id="2621" r:id="rId37"/>
    <p:sldId id="2593" r:id="rId38"/>
    <p:sldId id="2594" r:id="rId39"/>
    <p:sldId id="2614" r:id="rId40"/>
    <p:sldId id="2590" r:id="rId41"/>
    <p:sldId id="2625" r:id="rId42"/>
    <p:sldId id="2631" r:id="rId43"/>
    <p:sldId id="2622" r:id="rId44"/>
    <p:sldId id="2229" r:id="rId45"/>
    <p:sldId id="2231" r:id="rId46"/>
    <p:sldId id="2232" r:id="rId47"/>
    <p:sldId id="2234" r:id="rId48"/>
    <p:sldId id="2230" r:id="rId49"/>
    <p:sldId id="2235" r:id="rId50"/>
    <p:sldId id="2616" r:id="rId51"/>
    <p:sldId id="2238" r:id="rId52"/>
    <p:sldId id="2279" r:id="rId53"/>
    <p:sldId id="2239" r:id="rId54"/>
    <p:sldId id="2618" r:id="rId55"/>
    <p:sldId id="2277" r:id="rId56"/>
    <p:sldId id="2278" r:id="rId57"/>
    <p:sldId id="2276" r:id="rId58"/>
    <p:sldId id="11366" r:id="rId59"/>
    <p:sldId id="2241" r:id="rId60"/>
    <p:sldId id="2269" r:id="rId61"/>
    <p:sldId id="2270" r:id="rId62"/>
    <p:sldId id="2619" r:id="rId63"/>
    <p:sldId id="2243" r:id="rId64"/>
    <p:sldId id="2255" r:id="rId65"/>
    <p:sldId id="2254" r:id="rId66"/>
    <p:sldId id="2244" r:id="rId67"/>
    <p:sldId id="2268" r:id="rId68"/>
    <p:sldId id="2272" r:id="rId69"/>
    <p:sldId id="2273" r:id="rId70"/>
    <p:sldId id="2252" r:id="rId71"/>
    <p:sldId id="2246" r:id="rId72"/>
    <p:sldId id="1372" r:id="rId73"/>
    <p:sldId id="2597" r:id="rId74"/>
    <p:sldId id="2598" r:id="rId75"/>
    <p:sldId id="2599" r:id="rId76"/>
    <p:sldId id="2600" r:id="rId77"/>
    <p:sldId id="2601" r:id="rId78"/>
    <p:sldId id="2602" r:id="rId79"/>
    <p:sldId id="2603" r:id="rId80"/>
    <p:sldId id="2039" r:id="rId81"/>
    <p:sldId id="2623" r:id="rId82"/>
    <p:sldId id="2615" r:id="rId83"/>
    <p:sldId id="2627" r:id="rId84"/>
    <p:sldId id="2237" r:id="rId85"/>
    <p:sldId id="2630" r:id="rId86"/>
  </p:sldIdLst>
  <p:sldSz cx="9144000" cy="5715000" type="screen16x1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80" userDrawn="1">
          <p15:clr>
            <a:srgbClr val="A4A3A4"/>
          </p15:clr>
        </p15:guide>
        <p15:guide id="2" pos="340" userDrawn="1">
          <p15:clr>
            <a:srgbClr val="A4A3A4"/>
          </p15:clr>
        </p15:guide>
        <p15:guide id="3"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432FF"/>
    <a:srgbClr val="73FEFF"/>
    <a:srgbClr val="941100"/>
    <a:srgbClr val="212121"/>
    <a:srgbClr val="005493"/>
    <a:srgbClr val="FF2F92"/>
    <a:srgbClr val="9437FF"/>
    <a:srgbClr val="ED3C64"/>
    <a:srgbClr val="00FB92"/>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202B0CA-FC54-4496-8BCA-5EF66A818D29}" styleName="深色样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44" autoAdjust="0"/>
    <p:restoredTop sz="75170" autoAdjust="0"/>
  </p:normalViewPr>
  <p:slideViewPr>
    <p:cSldViewPr>
      <p:cViewPr varScale="1">
        <p:scale>
          <a:sx n="108" d="100"/>
          <a:sy n="108" d="100"/>
        </p:scale>
        <p:origin x="296" y="192"/>
      </p:cViewPr>
      <p:guideLst>
        <p:guide orient="horz" pos="2480"/>
        <p:guide pos="340"/>
        <p:guide pos="2880"/>
      </p:guideLst>
    </p:cSldViewPr>
  </p:slideViewPr>
  <p:outlineViewPr>
    <p:cViewPr>
      <p:scale>
        <a:sx n="33" d="100"/>
        <a:sy n="33" d="100"/>
      </p:scale>
      <p:origin x="0" y="-5720"/>
    </p:cViewPr>
  </p:outlineViewPr>
  <p:notesTextViewPr>
    <p:cViewPr>
      <p:scale>
        <a:sx n="140" d="100"/>
        <a:sy n="140" d="100"/>
      </p:scale>
      <p:origin x="0" y="0"/>
    </p:cViewPr>
  </p:notesTextViewPr>
  <p:sorterViewPr>
    <p:cViewPr>
      <p:scale>
        <a:sx n="66" d="100"/>
        <a:sy n="66" d="100"/>
      </p:scale>
      <p:origin x="0" y="0"/>
    </p:cViewPr>
  </p:sorterViewPr>
  <p:notesViewPr>
    <p:cSldViewPr>
      <p:cViewPr varScale="1">
        <p:scale>
          <a:sx n="85" d="100"/>
          <a:sy n="85" d="100"/>
        </p:scale>
        <p:origin x="2720" y="16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viewProps" Target="viewProp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CPU时间消耗</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A72-E04F-8106-BFDC8BE6A5B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A72-E04F-8106-BFDC8BE6A5BF}"/>
              </c:ext>
            </c:extLst>
          </c:dPt>
          <c:cat>
            <c:strRef>
              <c:f>Sheet1!$A$2:$A$3</c:f>
              <c:strCache>
                <c:ptCount val="2"/>
                <c:pt idx="0">
                  <c:v>通信开销</c:v>
                </c:pt>
                <c:pt idx="1">
                  <c:v>应用逻辑</c:v>
                </c:pt>
              </c:strCache>
            </c:strRef>
          </c:cat>
          <c:val>
            <c:numRef>
              <c:f>Sheet1!$B$2:$B$3</c:f>
              <c:numCache>
                <c:formatCode>General</c:formatCode>
                <c:ptCount val="2"/>
                <c:pt idx="0">
                  <c:v>30</c:v>
                </c:pt>
                <c:pt idx="1">
                  <c:v>70</c:v>
                </c:pt>
              </c:numCache>
            </c:numRef>
          </c:val>
          <c:extLst>
            <c:ext xmlns:c16="http://schemas.microsoft.com/office/drawing/2014/chart" uri="{C3380CC4-5D6E-409C-BE32-E72D297353CC}">
              <c16:uniqueId val="{00000004-7A72-E04F-8106-BFDC8BE6A5B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D384E5B-0B7C-A143-A087-04B582FC4BEF}" type="datetimeFigureOut">
              <a:rPr kumimoji="1" lang="zh-CN" altLang="en-US" smtClean="0"/>
              <a:t>2025/9/15</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78370ED-3FEA-E543-9D41-DF20FAD761C7}" type="slidenum">
              <a:rPr kumimoji="1" lang="zh-CN" altLang="en-US" smtClean="0"/>
              <a:t>‹#›</a:t>
            </a:fld>
            <a:endParaRPr kumimoji="1" lang="zh-CN" altLang="en-US"/>
          </a:p>
        </p:txBody>
      </p:sp>
    </p:spTree>
    <p:extLst>
      <p:ext uri="{BB962C8B-B14F-4D97-AF65-F5344CB8AC3E}">
        <p14:creationId xmlns:p14="http://schemas.microsoft.com/office/powerpoint/2010/main" val="35551917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D7DB94-E0DE-4F0F-A9B7-54654CD8C8B1}" type="datetimeFigureOut">
              <a:rPr lang="zh-CN" altLang="en-US" smtClean="0"/>
              <a:t>2025/9/15</a:t>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84A077-83E9-49A7-9F59-234D78BD6949}" type="slidenum">
              <a:rPr lang="zh-CN" altLang="en-US" smtClean="0"/>
              <a:t>‹#›</a:t>
            </a:fld>
            <a:endParaRPr lang="zh-CN" altLang="en-US"/>
          </a:p>
        </p:txBody>
      </p:sp>
    </p:spTree>
    <p:extLst>
      <p:ext uri="{BB962C8B-B14F-4D97-AF65-F5344CB8AC3E}">
        <p14:creationId xmlns:p14="http://schemas.microsoft.com/office/powerpoint/2010/main" val="2430265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3A84A077-83E9-49A7-9F59-234D78BD6949}" type="slidenum">
              <a:rPr lang="zh-CN" altLang="en-US" smtClean="0"/>
              <a:t>1</a:t>
            </a:fld>
            <a:endParaRPr lang="zh-CN" altLang="en-US"/>
          </a:p>
        </p:txBody>
      </p:sp>
    </p:spTree>
    <p:extLst>
      <p:ext uri="{BB962C8B-B14F-4D97-AF65-F5344CB8AC3E}">
        <p14:creationId xmlns:p14="http://schemas.microsoft.com/office/powerpoint/2010/main" val="27503277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今天操作系统空前繁荣。</a:t>
            </a:r>
            <a:endParaRPr kumimoji="1" lang="en-US" altLang="zh-CN" dirty="0"/>
          </a:p>
          <a:p>
            <a:endParaRPr kumimoji="1" lang="en-US" altLang="zh-CN" dirty="0"/>
          </a:p>
          <a:p>
            <a:r>
              <a:rPr kumimoji="1" lang="zh-CN" altLang="en-US" dirty="0"/>
              <a:t>这是</a:t>
            </a:r>
            <a:r>
              <a:rPr kumimoji="1" lang="en-US" altLang="zh-CN" dirty="0"/>
              <a:t>C919</a:t>
            </a:r>
            <a:r>
              <a:rPr kumimoji="1" lang="zh-CN" altLang="en-US" dirty="0"/>
              <a:t>（很多操作系统）、大疆、歼</a:t>
            </a:r>
            <a:r>
              <a:rPr kumimoji="1" lang="en-US" altLang="zh-CN" dirty="0"/>
              <a:t>20</a:t>
            </a:r>
            <a:r>
              <a:rPr kumimoji="1" lang="zh-CN" altLang="en-US" dirty="0"/>
              <a:t>、小鹏、都是国产的，需求很多、做的也很不错。</a:t>
            </a:r>
            <a:endParaRPr kumimoji="1" lang="en-US" altLang="zh-CN" dirty="0"/>
          </a:p>
          <a:p>
            <a:endParaRPr kumimoji="1" lang="en-US" altLang="zh-CN" dirty="0"/>
          </a:p>
          <a:p>
            <a:r>
              <a:rPr kumimoji="1" lang="zh-CN" altLang="en-US" dirty="0"/>
              <a:t>买了一个</a:t>
            </a:r>
            <a:r>
              <a:rPr kumimoji="1" lang="en-US" altLang="zh-CN" dirty="0"/>
              <a:t>CPU</a:t>
            </a:r>
            <a:r>
              <a:rPr kumimoji="1" lang="zh-CN" altLang="en-US" dirty="0"/>
              <a:t>，有没有</a:t>
            </a:r>
            <a:r>
              <a:rPr kumimoji="1" lang="en-US" altLang="zh-CN" dirty="0"/>
              <a:t>OS</a:t>
            </a:r>
            <a:r>
              <a:rPr kumimoji="1" lang="zh-CN" altLang="en-US" dirty="0"/>
              <a:t>呢？</a:t>
            </a:r>
            <a:r>
              <a:rPr kumimoji="1" lang="en-US" altLang="zh-CN" dirty="0"/>
              <a:t>Intel</a:t>
            </a:r>
            <a:r>
              <a:rPr kumimoji="1" lang="zh-CN" altLang="en-US" dirty="0"/>
              <a:t> </a:t>
            </a:r>
            <a:r>
              <a:rPr kumimoji="1" lang="en-US" altLang="zh-CN" dirty="0"/>
              <a:t>ME</a:t>
            </a:r>
            <a:r>
              <a:rPr kumimoji="1" lang="zh-CN" altLang="en-US" dirty="0"/>
              <a:t> </a:t>
            </a:r>
            <a:r>
              <a:rPr kumimoji="1" lang="en-US" altLang="zh-CN" dirty="0"/>
              <a:t>Management</a:t>
            </a:r>
            <a:r>
              <a:rPr kumimoji="1" lang="zh-CN" altLang="en-US" dirty="0"/>
              <a:t> </a:t>
            </a:r>
            <a:r>
              <a:rPr kumimoji="1" lang="en-US" altLang="zh-CN" dirty="0"/>
              <a:t>Engine</a:t>
            </a:r>
            <a:r>
              <a:rPr kumimoji="1" lang="zh-CN" altLang="en-US" dirty="0"/>
              <a:t> </a:t>
            </a:r>
            <a:r>
              <a:rPr kumimoji="1" lang="en-US" altLang="zh-CN" dirty="0"/>
              <a:t>MINIX</a:t>
            </a:r>
            <a:r>
              <a:rPr kumimoji="1" lang="zh-CN" altLang="en-US" dirty="0"/>
              <a:t>（</a:t>
            </a:r>
            <a:r>
              <a:rPr kumimoji="1" lang="en-US" altLang="zh-CN" dirty="0"/>
              <a:t>Linus</a:t>
            </a:r>
            <a:r>
              <a:rPr kumimoji="1" lang="zh-CN" altLang="en-US" dirty="0"/>
              <a:t>的老师）</a:t>
            </a:r>
            <a:br>
              <a:rPr kumimoji="1" lang="en-US" altLang="zh-CN" dirty="0"/>
            </a:br>
            <a:r>
              <a:rPr kumimoji="1" lang="zh-CN" altLang="en-US" dirty="0"/>
              <a:t>买了一块</a:t>
            </a:r>
            <a:r>
              <a:rPr kumimoji="1" lang="en-US" altLang="zh-CN" dirty="0"/>
              <a:t>SSD</a:t>
            </a:r>
            <a:r>
              <a:rPr kumimoji="1" lang="zh-CN" altLang="en-US" dirty="0"/>
              <a:t>，有没有</a:t>
            </a:r>
            <a:r>
              <a:rPr kumimoji="1" lang="en-US" altLang="zh-CN" dirty="0"/>
              <a:t>OS</a:t>
            </a:r>
            <a:r>
              <a:rPr kumimoji="1" lang="zh-CN" altLang="en-US" dirty="0"/>
              <a:t>呢？光威</a:t>
            </a:r>
            <a:r>
              <a:rPr kumimoji="1" lang="en-US" altLang="zh-CN" dirty="0"/>
              <a:t>SSD</a:t>
            </a:r>
            <a:r>
              <a:rPr kumimoji="1" lang="zh-CN" altLang="en-US" dirty="0"/>
              <a:t> 早期固件、</a:t>
            </a:r>
            <a:r>
              <a:rPr kumimoji="1" lang="en-US" altLang="zh-CN" dirty="0"/>
              <a:t>FTL</a:t>
            </a:r>
            <a:r>
              <a:rPr kumimoji="1" lang="zh-CN" altLang="en-US" dirty="0"/>
              <a:t>、智能</a:t>
            </a:r>
            <a:r>
              <a:rPr kumimoji="1" lang="en-US" altLang="zh-CN" dirty="0"/>
              <a:t>SSD</a:t>
            </a:r>
            <a:r>
              <a:rPr kumimoji="1" lang="zh-CN" altLang="en-US" dirty="0"/>
              <a:t>（近数据计算）</a:t>
            </a:r>
            <a:endParaRPr kumimoji="1" lang="en-US" altLang="zh-CN" dirty="0"/>
          </a:p>
          <a:p>
            <a:endParaRPr kumimoji="1" lang="en-US" altLang="zh-CN" dirty="0"/>
          </a:p>
          <a:p>
            <a:r>
              <a:rPr kumimoji="1" lang="zh-CN" altLang="en-US" dirty="0"/>
              <a:t>这些基本单元都是，不要说火星车、无人机这些了。操作系统的形态和需要会更加丰富。</a:t>
            </a:r>
            <a:endParaRPr kumimoji="1" lang="en-US" altLang="zh-CN" dirty="0"/>
          </a:p>
          <a:p>
            <a:r>
              <a:rPr kumimoji="1" lang="zh-CN" altLang="en-US" dirty="0"/>
              <a:t>想象中的、或传统认为的</a:t>
            </a:r>
            <a:r>
              <a:rPr kumimoji="1" lang="en-US" altLang="zh-CN" dirty="0"/>
              <a:t>OS</a:t>
            </a:r>
            <a:r>
              <a:rPr kumimoji="1" lang="zh-CN" altLang="en-US" dirty="0"/>
              <a:t>可能不一样了？</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13</a:t>
            </a:fld>
            <a:endParaRPr lang="zh-CN" altLang="en-US"/>
          </a:p>
        </p:txBody>
      </p:sp>
    </p:spTree>
    <p:extLst>
      <p:ext uri="{BB962C8B-B14F-4D97-AF65-F5344CB8AC3E}">
        <p14:creationId xmlns:p14="http://schemas.microsoft.com/office/powerpoint/2010/main" val="3721192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edge/IE</a:t>
            </a:r>
            <a:r>
              <a:rPr kumimoji="1" lang="zh-CN" altLang="en-US" dirty="0"/>
              <a:t>、扫雷</a:t>
            </a:r>
            <a:r>
              <a:rPr kumimoji="1" lang="en-US" altLang="zh-CN" dirty="0"/>
              <a:t>/</a:t>
            </a:r>
            <a:r>
              <a:rPr kumimoji="1" lang="zh-CN" altLang="en-US" dirty="0"/>
              <a:t>纸牌</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15</a:t>
            </a:fld>
            <a:endParaRPr lang="zh-CN" altLang="en-US"/>
          </a:p>
        </p:txBody>
      </p:sp>
    </p:spTree>
    <p:extLst>
      <p:ext uri="{BB962C8B-B14F-4D97-AF65-F5344CB8AC3E}">
        <p14:creationId xmlns:p14="http://schemas.microsoft.com/office/powerpoint/2010/main" val="1658450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Wikipedia</a:t>
            </a:r>
            <a:r>
              <a:rPr kumimoji="1" lang="zh-CN" altLang="en-US" dirty="0"/>
              <a:t>的定义</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16</a:t>
            </a:fld>
            <a:endParaRPr lang="zh-CN" altLang="en-US"/>
          </a:p>
        </p:txBody>
      </p:sp>
    </p:spTree>
    <p:extLst>
      <p:ext uri="{BB962C8B-B14F-4D97-AF65-F5344CB8AC3E}">
        <p14:creationId xmlns:p14="http://schemas.microsoft.com/office/powerpoint/2010/main" val="167944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21</a:t>
            </a:fld>
            <a:endParaRPr lang="zh-CN" altLang="en-US"/>
          </a:p>
        </p:txBody>
      </p:sp>
    </p:spTree>
    <p:extLst>
      <p:ext uri="{BB962C8B-B14F-4D97-AF65-F5344CB8AC3E}">
        <p14:creationId xmlns:p14="http://schemas.microsoft.com/office/powerpoint/2010/main" val="2705367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22</a:t>
            </a:fld>
            <a:endParaRPr lang="zh-CN" altLang="en-US"/>
          </a:p>
        </p:txBody>
      </p:sp>
    </p:spTree>
    <p:extLst>
      <p:ext uri="{BB962C8B-B14F-4D97-AF65-F5344CB8AC3E}">
        <p14:creationId xmlns:p14="http://schemas.microsoft.com/office/powerpoint/2010/main" val="29903344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买笔记本的时候最关心：</a:t>
            </a:r>
            <a:r>
              <a:rPr kumimoji="1" lang="en-US" altLang="zh-CN" dirty="0"/>
              <a:t>CPU</a:t>
            </a:r>
            <a:r>
              <a:rPr kumimoji="1" lang="zh-CN" altLang="en-US" dirty="0"/>
              <a:t>、内容、设备（存储</a:t>
            </a:r>
            <a:r>
              <a:rPr kumimoji="1" lang="en-US" altLang="zh-CN" dirty="0"/>
              <a:t>/GPU</a:t>
            </a:r>
            <a:r>
              <a:rPr kumimoji="1" lang="zh-CN" altLang="en-US" dirty="0"/>
              <a:t>）</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26</a:t>
            </a:fld>
            <a:endParaRPr lang="zh-CN" altLang="en-US"/>
          </a:p>
        </p:txBody>
      </p:sp>
    </p:spTree>
    <p:extLst>
      <p:ext uri="{BB962C8B-B14F-4D97-AF65-F5344CB8AC3E}">
        <p14:creationId xmlns:p14="http://schemas.microsoft.com/office/powerpoint/2010/main" val="19602782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4000" dirty="0"/>
              <a:t>安全与隔离：结合新冠来讲，病毒</a:t>
            </a:r>
            <a:r>
              <a:rPr kumimoji="1" lang="en-US" altLang="zh-CN" sz="4000" dirty="0"/>
              <a:t>/</a:t>
            </a:r>
            <a:r>
              <a:rPr kumimoji="1" lang="zh-CN" altLang="en-US" sz="4000" dirty="0"/>
              <a:t>错误传播</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27</a:t>
            </a:fld>
            <a:endParaRPr lang="zh-CN" altLang="en-US"/>
          </a:p>
        </p:txBody>
      </p:sp>
    </p:spTree>
    <p:extLst>
      <p:ext uri="{BB962C8B-B14F-4D97-AF65-F5344CB8AC3E}">
        <p14:creationId xmlns:p14="http://schemas.microsoft.com/office/powerpoint/2010/main" val="20711663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问：这个进程能否搞死</a:t>
            </a:r>
            <a:r>
              <a:rPr kumimoji="1" lang="en-US" altLang="zh-CN" dirty="0"/>
              <a:t>OS?</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29</a:t>
            </a:fld>
            <a:endParaRPr lang="zh-CN" altLang="en-US"/>
          </a:p>
        </p:txBody>
      </p:sp>
    </p:spTree>
    <p:extLst>
      <p:ext uri="{BB962C8B-B14F-4D97-AF65-F5344CB8AC3E}">
        <p14:creationId xmlns:p14="http://schemas.microsoft.com/office/powerpoint/2010/main" val="34913345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22222"/>
                </a:solidFill>
                <a:effectLst/>
                <a:latin typeface="arial" panose="020B0604020202020204" pitchFamily="34" charset="0"/>
              </a:rPr>
              <a:t>社会分工可以提高劳动生产率，熟练的人做擅长的事情。</a:t>
            </a:r>
            <a:endParaRPr lang="en-US" altLang="zh-CN" b="0" i="0" dirty="0">
              <a:solidFill>
                <a:srgbClr val="222222"/>
              </a:solidFill>
              <a:effectLst/>
              <a:latin typeface="arial" panose="020B0604020202020204" pitchFamily="34" charset="0"/>
            </a:endParaRPr>
          </a:p>
          <a:p>
            <a:r>
              <a:rPr kumimoji="1" lang="zh-CN" altLang="en-US" b="0" i="0" dirty="0">
                <a:solidFill>
                  <a:srgbClr val="222222"/>
                </a:solidFill>
                <a:effectLst/>
                <a:latin typeface="arial" panose="020B0604020202020204" pitchFamily="34" charset="0"/>
              </a:rPr>
              <a:t>操作系统演化也有分工的感觉，应用不擅长的事情（管理硬件让</a:t>
            </a:r>
            <a:r>
              <a:rPr kumimoji="1" lang="en-US" altLang="zh-CN" b="0" i="0" dirty="0">
                <a:solidFill>
                  <a:srgbClr val="222222"/>
                </a:solidFill>
                <a:effectLst/>
                <a:latin typeface="arial" panose="020B0604020202020204" pitchFamily="34" charset="0"/>
              </a:rPr>
              <a:t>OS</a:t>
            </a:r>
            <a:r>
              <a:rPr kumimoji="1" lang="zh-CN" altLang="en-US" b="0" i="0" dirty="0">
                <a:solidFill>
                  <a:srgbClr val="222222"/>
                </a:solidFill>
                <a:effectLst/>
                <a:latin typeface="arial" panose="020B0604020202020204" pitchFamily="34" charset="0"/>
              </a:rPr>
              <a:t>干），做熟悉的事情（业务逻辑）</a:t>
            </a:r>
            <a:endParaRPr kumimoji="1" lang="en-US" altLang="zh-CN" b="0" i="0" dirty="0">
              <a:solidFill>
                <a:srgbClr val="222222"/>
              </a:solidFill>
              <a:effectLst/>
              <a:latin typeface="arial" panose="020B0604020202020204" pitchFamily="34" charset="0"/>
            </a:endParaRPr>
          </a:p>
          <a:p>
            <a:endParaRPr kumimoji="1" lang="en-US" altLang="zh-CN" b="0" i="0" dirty="0">
              <a:solidFill>
                <a:srgbClr val="222222"/>
              </a:solidFill>
              <a:effectLst/>
              <a:latin typeface="arial" panose="020B0604020202020204" pitchFamily="34" charset="0"/>
            </a:endParaRPr>
          </a:p>
          <a:p>
            <a:r>
              <a:rPr kumimoji="1" lang="en-US" altLang="zh-CN" b="0" i="0" dirty="0" err="1">
                <a:solidFill>
                  <a:srgbClr val="222222"/>
                </a:solidFill>
                <a:effectLst/>
                <a:latin typeface="arial" panose="020B0604020202020204" pitchFamily="34" charset="0"/>
              </a:rPr>
              <a:t>Libc</a:t>
            </a:r>
            <a:r>
              <a:rPr kumimoji="1" lang="zh-CN" altLang="en-US" b="0" i="0" dirty="0">
                <a:solidFill>
                  <a:srgbClr val="222222"/>
                </a:solidFill>
                <a:effectLst/>
                <a:latin typeface="arial" panose="020B0604020202020204" pitchFamily="34" charset="0"/>
              </a:rPr>
              <a:t>、</a:t>
            </a:r>
            <a:r>
              <a:rPr kumimoji="1" lang="en-US" altLang="zh-CN" b="0" i="0" dirty="0" err="1">
                <a:solidFill>
                  <a:srgbClr val="222222"/>
                </a:solidFill>
                <a:effectLst/>
                <a:latin typeface="arial" panose="020B0604020202020204" pitchFamily="34" charset="0"/>
              </a:rPr>
              <a:t>stdc</a:t>
            </a:r>
            <a:r>
              <a:rPr kumimoji="1" lang="en-US" altLang="zh-CN" b="0" i="0" dirty="0">
                <a:solidFill>
                  <a:srgbClr val="222222"/>
                </a:solidFill>
                <a:effectLst/>
                <a:latin typeface="arial" panose="020B0604020202020204" pitchFamily="34" charset="0"/>
              </a:rPr>
              <a:t>++</a:t>
            </a:r>
            <a:r>
              <a:rPr kumimoji="1" lang="zh-CN" altLang="en-US" b="0" i="0" dirty="0">
                <a:solidFill>
                  <a:srgbClr val="222222"/>
                </a:solidFill>
                <a:effectLst/>
                <a:latin typeface="arial" panose="020B0604020202020204" pitchFamily="34" charset="0"/>
              </a:rPr>
              <a:t>、</a:t>
            </a:r>
            <a:r>
              <a:rPr kumimoji="1" lang="en-US" altLang="zh-CN" b="0" i="0" dirty="0">
                <a:solidFill>
                  <a:srgbClr val="222222"/>
                </a:solidFill>
                <a:effectLst/>
                <a:latin typeface="arial" panose="020B0604020202020204" pitchFamily="34" charset="0"/>
              </a:rPr>
              <a:t>python</a:t>
            </a:r>
            <a:r>
              <a:rPr kumimoji="1" lang="zh-CN" altLang="en-US" b="0" i="0" dirty="0">
                <a:solidFill>
                  <a:srgbClr val="222222"/>
                </a:solidFill>
                <a:effectLst/>
                <a:latin typeface="arial" panose="020B0604020202020204" pitchFamily="34" charset="0"/>
              </a:rPr>
              <a:t> </a:t>
            </a:r>
            <a:r>
              <a:rPr kumimoji="1" lang="en-US" altLang="zh-CN" b="0" i="0" dirty="0">
                <a:solidFill>
                  <a:srgbClr val="222222"/>
                </a:solidFill>
                <a:effectLst/>
                <a:latin typeface="arial" panose="020B0604020202020204" pitchFamily="34" charset="0"/>
              </a:rPr>
              <a:t>TF</a:t>
            </a:r>
            <a:r>
              <a:rPr kumimoji="1" lang="zh-CN" altLang="en-US" b="0" i="0" dirty="0">
                <a:solidFill>
                  <a:srgbClr val="222222"/>
                </a:solidFill>
                <a:effectLst/>
                <a:latin typeface="arial" panose="020B0604020202020204" pitchFamily="34" charset="0"/>
              </a:rPr>
              <a:t>库</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32</a:t>
            </a:fld>
            <a:endParaRPr lang="zh-CN" altLang="en-US"/>
          </a:p>
        </p:txBody>
      </p:sp>
    </p:spTree>
    <p:extLst>
      <p:ext uri="{BB962C8B-B14F-4D97-AF65-F5344CB8AC3E}">
        <p14:creationId xmlns:p14="http://schemas.microsoft.com/office/powerpoint/2010/main" val="39371713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3600" dirty="0"/>
              <a:t>2. </a:t>
            </a:r>
            <a:r>
              <a:rPr kumimoji="1" lang="zh-CN" altLang="en-US" sz="3600" dirty="0"/>
              <a:t>硬件分区</a:t>
            </a:r>
            <a:r>
              <a:rPr kumimoji="1" lang="en-US" altLang="zh-CN" sz="3600" dirty="0"/>
              <a:t>, </a:t>
            </a:r>
            <a:r>
              <a:rPr kumimoji="1" lang="zh-CN" altLang="en-US" sz="3600" dirty="0"/>
              <a:t>数据库</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38</a:t>
            </a:fld>
            <a:endParaRPr lang="zh-CN" altLang="en-US"/>
          </a:p>
        </p:txBody>
      </p:sp>
    </p:spTree>
    <p:extLst>
      <p:ext uri="{BB962C8B-B14F-4D97-AF65-F5344CB8AC3E}">
        <p14:creationId xmlns:p14="http://schemas.microsoft.com/office/powerpoint/2010/main" val="477923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endParaRPr kumimoji="1" lang="en-US" altLang="zh-CN" baseline="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84A077-83E9-49A7-9F59-234D78BD694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179826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3600" dirty="0"/>
              <a:t>2. </a:t>
            </a:r>
            <a:r>
              <a:rPr kumimoji="1" lang="zh-CN" altLang="en-US" sz="3600" dirty="0"/>
              <a:t>硬件分区</a:t>
            </a:r>
            <a:r>
              <a:rPr kumimoji="1" lang="en-US" altLang="zh-CN" sz="3600" dirty="0"/>
              <a:t>, </a:t>
            </a:r>
            <a:r>
              <a:rPr kumimoji="1" lang="zh-CN" altLang="en-US" sz="3600" dirty="0"/>
              <a:t>数据库</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39</a:t>
            </a:fld>
            <a:endParaRPr lang="zh-CN" altLang="en-US"/>
          </a:p>
        </p:txBody>
      </p:sp>
    </p:spTree>
    <p:extLst>
      <p:ext uri="{BB962C8B-B14F-4D97-AF65-F5344CB8AC3E}">
        <p14:creationId xmlns:p14="http://schemas.microsoft.com/office/powerpoint/2010/main" val="15872664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40</a:t>
            </a:fld>
            <a:endParaRPr lang="zh-CN" altLang="en-US"/>
          </a:p>
        </p:txBody>
      </p:sp>
    </p:spTree>
    <p:extLst>
      <p:ext uri="{BB962C8B-B14F-4D97-AF65-F5344CB8AC3E}">
        <p14:creationId xmlns:p14="http://schemas.microsoft.com/office/powerpoint/2010/main" val="42641147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1628 </a:t>
            </a:r>
            <a:r>
              <a:rPr lang="zh-CN" altLang="en-US" sz="1200" b="0" i="0" u="none" strike="noStrike" kern="1200" dirty="0">
                <a:solidFill>
                  <a:schemeClr val="tx1"/>
                </a:solidFill>
                <a:effectLst/>
                <a:latin typeface="+mn-lt"/>
                <a:ea typeface="+mn-ea"/>
                <a:cs typeface="+mn-cs"/>
              </a:rPr>
              <a:t>年，瓦薩號在斯德哥爾摩港的首次航行中沉沒。在海底沉睡 </a:t>
            </a:r>
            <a:r>
              <a:rPr lang="en-US" altLang="zh-CN" sz="1200" b="0" i="0" u="none" strike="noStrike" kern="1200" dirty="0">
                <a:solidFill>
                  <a:schemeClr val="tx1"/>
                </a:solidFill>
                <a:effectLst/>
                <a:latin typeface="+mn-lt"/>
                <a:ea typeface="+mn-ea"/>
                <a:cs typeface="+mn-cs"/>
              </a:rPr>
              <a:t>333 </a:t>
            </a:r>
            <a:r>
              <a:rPr lang="zh-CN" altLang="en-US" sz="1200" b="0" i="0" u="none" strike="noStrike" kern="1200" dirty="0">
                <a:solidFill>
                  <a:schemeClr val="tx1"/>
                </a:solidFill>
                <a:effectLst/>
                <a:latin typeface="+mn-lt"/>
                <a:ea typeface="+mn-ea"/>
                <a:cs typeface="+mn-cs"/>
              </a:rPr>
              <a:t>年之後，這艘強大的戰艦被打撈上來，她的航程得以延續。時至今日，瓦薩號是世界上保存最完好的 </a:t>
            </a:r>
            <a:r>
              <a:rPr lang="en-US" altLang="zh-CN" sz="1200" b="0" i="0" u="none" strike="noStrike" kern="1200" dirty="0">
                <a:solidFill>
                  <a:schemeClr val="tx1"/>
                </a:solidFill>
                <a:effectLst/>
                <a:latin typeface="+mn-lt"/>
                <a:ea typeface="+mn-ea"/>
                <a:cs typeface="+mn-cs"/>
              </a:rPr>
              <a:t>17 </a:t>
            </a:r>
            <a:r>
              <a:rPr lang="zh-CN" altLang="en-US" sz="1200" b="0" i="0" u="none" strike="noStrike" kern="1200" dirty="0">
                <a:solidFill>
                  <a:schemeClr val="tx1"/>
                </a:solidFill>
                <a:effectLst/>
                <a:latin typeface="+mn-lt"/>
                <a:ea typeface="+mn-ea"/>
                <a:cs typeface="+mn-cs"/>
              </a:rPr>
              <a:t>世紀船舶。在斯德哥爾摩的特造博物館中，我們可以一睹其芳容。瓦薩號是一項獨一無二的藝術寶藏。现存船體的 </a:t>
            </a:r>
            <a:r>
              <a:rPr lang="en-US" altLang="zh-CN" sz="1200" b="0" i="0" u="none" strike="noStrike" kern="1200" dirty="0">
                <a:solidFill>
                  <a:schemeClr val="tx1"/>
                </a:solidFill>
                <a:effectLst/>
                <a:latin typeface="+mn-lt"/>
                <a:ea typeface="+mn-ea"/>
                <a:cs typeface="+mn-cs"/>
              </a:rPr>
              <a:t>98% </a:t>
            </a:r>
            <a:r>
              <a:rPr lang="zh-CN" altLang="en-US" sz="1200" b="0" i="0" u="none" strike="noStrike" kern="1200" dirty="0">
                <a:solidFill>
                  <a:schemeClr val="tx1"/>
                </a:solidFill>
                <a:effectLst/>
                <a:latin typeface="+mn-lt"/>
                <a:ea typeface="+mn-ea"/>
                <a:cs typeface="+mn-cs"/>
              </a:rPr>
              <a:t>由其原始部件和數百個精美雕塑所組成。</a:t>
            </a:r>
            <a:endParaRPr lang="en-CN" dirty="0"/>
          </a:p>
        </p:txBody>
      </p:sp>
      <p:sp>
        <p:nvSpPr>
          <p:cNvPr id="4" name="Slide Number Placeholder 3"/>
          <p:cNvSpPr>
            <a:spLocks noGrp="1"/>
          </p:cNvSpPr>
          <p:nvPr>
            <p:ph type="sldNum" sz="quarter" idx="5"/>
          </p:nvPr>
        </p:nvSpPr>
        <p:spPr/>
        <p:txBody>
          <a:bodyPr/>
          <a:lstStyle/>
          <a:p>
            <a:fld id="{3A84A077-83E9-49A7-9F59-234D78BD6949}" type="slidenum">
              <a:rPr lang="zh-CN" altLang="en-US" smtClean="0"/>
              <a:t>43</a:t>
            </a:fld>
            <a:endParaRPr lang="zh-CN" altLang="en-US"/>
          </a:p>
        </p:txBody>
      </p:sp>
    </p:spTree>
    <p:extLst>
      <p:ext uri="{BB962C8B-B14F-4D97-AF65-F5344CB8AC3E}">
        <p14:creationId xmlns:p14="http://schemas.microsoft.com/office/powerpoint/2010/main" val="3717901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52</a:t>
            </a:fld>
            <a:endParaRPr lang="zh-CN" altLang="en-US"/>
          </a:p>
        </p:txBody>
      </p:sp>
    </p:spTree>
    <p:extLst>
      <p:ext uri="{BB962C8B-B14F-4D97-AF65-F5344CB8AC3E}">
        <p14:creationId xmlns:p14="http://schemas.microsoft.com/office/powerpoint/2010/main" val="25395483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53</a:t>
            </a:fld>
            <a:endParaRPr lang="zh-CN" altLang="en-US"/>
          </a:p>
        </p:txBody>
      </p:sp>
    </p:spTree>
    <p:extLst>
      <p:ext uri="{BB962C8B-B14F-4D97-AF65-F5344CB8AC3E}">
        <p14:creationId xmlns:p14="http://schemas.microsoft.com/office/powerpoint/2010/main" val="9367312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a:solidFill>
                  <a:schemeClr val="tx1"/>
                </a:solidFill>
                <a:effectLst/>
                <a:latin typeface="+mn-lt"/>
                <a:ea typeface="+mn-ea"/>
                <a:cs typeface="+mn-cs"/>
              </a:rPr>
              <a:t>OpenHarmony</a:t>
            </a:r>
            <a:r>
              <a:rPr lang="zh-CN" altLang="en-US" sz="1200" b="0" i="0" kern="1200" dirty="0">
                <a:solidFill>
                  <a:schemeClr val="tx1"/>
                </a:solidFill>
                <a:effectLst/>
                <a:latin typeface="+mn-lt"/>
                <a:ea typeface="+mn-ea"/>
                <a:cs typeface="+mn-cs"/>
              </a:rPr>
              <a:t>：智能终端设备操作系统的框架和平台，促进万物互联产业的繁荣发展。</a:t>
            </a:r>
            <a:endParaRPr lang="en-US" altLang="zh-CN" sz="1200" b="0" i="0" kern="1200" dirty="0">
              <a:solidFill>
                <a:schemeClr val="tx1"/>
              </a:solidFill>
              <a:effectLst/>
              <a:latin typeface="+mn-lt"/>
              <a:ea typeface="+mn-ea"/>
              <a:cs typeface="+mn-cs"/>
            </a:endParaRPr>
          </a:p>
          <a:p>
            <a:endParaRPr kumimoji="1" lang="en-US" altLang="zh-CN" sz="1200" b="0" i="0" kern="1200" dirty="0">
              <a:solidFill>
                <a:schemeClr val="tx1"/>
              </a:solidFill>
              <a:effectLst/>
              <a:latin typeface="+mn-lt"/>
              <a:ea typeface="+mn-ea"/>
              <a:cs typeface="+mn-cs"/>
            </a:endParaRPr>
          </a:p>
          <a:p>
            <a:r>
              <a:rPr kumimoji="1" lang="zh-CN" altLang="en-US" sz="1200" b="0" i="0" kern="1200" dirty="0">
                <a:solidFill>
                  <a:schemeClr val="tx1"/>
                </a:solidFill>
                <a:effectLst/>
                <a:latin typeface="+mn-lt"/>
                <a:ea typeface="+mn-ea"/>
                <a:cs typeface="+mn-cs"/>
              </a:rPr>
              <a:t>面向应用领域的共性关键需求，开展研究</a:t>
            </a:r>
            <a:endParaRPr kumimoji="1" lang="en-US" altLang="zh-CN" sz="1200" b="0" i="0" kern="1200" dirty="0">
              <a:solidFill>
                <a:schemeClr val="tx1"/>
              </a:solidFill>
              <a:effectLst/>
              <a:latin typeface="+mn-lt"/>
              <a:ea typeface="+mn-ea"/>
              <a:cs typeface="+mn-cs"/>
            </a:endParaRPr>
          </a:p>
          <a:p>
            <a:endParaRPr kumimoji="1" lang="en-US" altLang="zh-CN"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57</a:t>
            </a:fld>
            <a:endParaRPr lang="zh-CN" altLang="en-US"/>
          </a:p>
        </p:txBody>
      </p:sp>
    </p:spTree>
    <p:extLst>
      <p:ext uri="{BB962C8B-B14F-4D97-AF65-F5344CB8AC3E}">
        <p14:creationId xmlns:p14="http://schemas.microsoft.com/office/powerpoint/2010/main" val="35801338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58</a:t>
            </a:fld>
            <a:endParaRPr lang="zh-CN" altLang="en-US"/>
          </a:p>
        </p:txBody>
      </p:sp>
    </p:spTree>
    <p:extLst>
      <p:ext uri="{BB962C8B-B14F-4D97-AF65-F5344CB8AC3E}">
        <p14:creationId xmlns:p14="http://schemas.microsoft.com/office/powerpoint/2010/main" val="17721804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61</a:t>
            </a:fld>
            <a:endParaRPr lang="zh-CN" altLang="en-US"/>
          </a:p>
        </p:txBody>
      </p:sp>
    </p:spTree>
    <p:extLst>
      <p:ext uri="{BB962C8B-B14F-4D97-AF65-F5344CB8AC3E}">
        <p14:creationId xmlns:p14="http://schemas.microsoft.com/office/powerpoint/2010/main" val="33558282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三纵：冯诺依曼架构计算机 </a:t>
            </a:r>
            <a:r>
              <a:rPr kumimoji="1" lang="en-US" altLang="zh-CN" dirty="0"/>
              <a:t>CPU</a:t>
            </a:r>
            <a:r>
              <a:rPr kumimoji="1" lang="zh-CN" altLang="en-US" dirty="0"/>
              <a:t> 内存 </a:t>
            </a:r>
            <a:r>
              <a:rPr kumimoji="1" lang="en-US" altLang="zh-CN" dirty="0"/>
              <a:t>IO</a:t>
            </a:r>
          </a:p>
          <a:p>
            <a:r>
              <a:rPr kumimoji="1" lang="zh-CN" altLang="en-US" dirty="0"/>
              <a:t>第一部分：程序员</a:t>
            </a:r>
            <a:r>
              <a:rPr kumimoji="1" lang="en-US" altLang="zh-CN" dirty="0"/>
              <a:t>/</a:t>
            </a:r>
            <a:r>
              <a:rPr kumimoji="1" lang="zh-CN" altLang="en-US" dirty="0"/>
              <a:t>应用视角看</a:t>
            </a:r>
            <a:r>
              <a:rPr kumimoji="1" lang="en-US" altLang="zh-CN" dirty="0"/>
              <a:t>OS</a:t>
            </a:r>
            <a:r>
              <a:rPr kumimoji="1" lang="zh-CN" altLang="en-US" dirty="0"/>
              <a:t>，如何使用这些资源</a:t>
            </a:r>
            <a:endParaRPr kumimoji="1" lang="en-US" altLang="zh-CN" dirty="0"/>
          </a:p>
          <a:p>
            <a:r>
              <a:rPr kumimoji="1" lang="en-US" altLang="zh-CN" dirty="0"/>
              <a:t>2</a:t>
            </a:r>
            <a:r>
              <a:rPr kumimoji="1" lang="zh-CN" altLang="en-US" dirty="0"/>
              <a:t>、</a:t>
            </a:r>
            <a:r>
              <a:rPr kumimoji="1" lang="en-US" altLang="zh-CN" dirty="0"/>
              <a:t>3</a:t>
            </a:r>
            <a:r>
              <a:rPr kumimoji="1" lang="zh-CN" altLang="en-US" dirty="0"/>
              <a:t>、</a:t>
            </a:r>
            <a:r>
              <a:rPr kumimoji="1" lang="en-US" altLang="zh-CN" dirty="0"/>
              <a:t>4</a:t>
            </a:r>
            <a:r>
              <a:rPr kumimoji="1" lang="zh-CN" altLang="en-US" dirty="0"/>
              <a:t>介绍</a:t>
            </a:r>
            <a:r>
              <a:rPr kumimoji="1" lang="en-US" altLang="zh-CN" dirty="0"/>
              <a:t>OS</a:t>
            </a:r>
            <a:r>
              <a:rPr kumimoji="1" lang="zh-CN" altLang="en-US" dirty="0"/>
              <a:t>如何进行抽象、如何实现提供给用户的接口</a:t>
            </a:r>
            <a:endParaRPr kumimoji="1" lang="en-US" altLang="zh-CN" dirty="0"/>
          </a:p>
          <a:p>
            <a:r>
              <a:rPr kumimoji="1" lang="en-US" altLang="zh-CN" dirty="0"/>
              <a:t>5</a:t>
            </a:r>
            <a:r>
              <a:rPr kumimoji="1" lang="zh-CN" altLang="en-US" dirty="0"/>
              <a:t>进阶（如果有时间）</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82</a:t>
            </a:fld>
            <a:endParaRPr lang="zh-CN" altLang="en-US"/>
          </a:p>
        </p:txBody>
      </p:sp>
    </p:spTree>
    <p:extLst>
      <p:ext uri="{BB962C8B-B14F-4D97-AF65-F5344CB8AC3E}">
        <p14:creationId xmlns:p14="http://schemas.microsoft.com/office/powerpoint/2010/main" val="10692349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83</a:t>
            </a:fld>
            <a:endParaRPr lang="zh-CN" altLang="en-US"/>
          </a:p>
        </p:txBody>
      </p:sp>
    </p:spTree>
    <p:extLst>
      <p:ext uri="{BB962C8B-B14F-4D97-AF65-F5344CB8AC3E}">
        <p14:creationId xmlns:p14="http://schemas.microsoft.com/office/powerpoint/2010/main" val="3727372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2.14</a:t>
            </a:r>
            <a:r>
              <a:rPr kumimoji="1" lang="zh-CN" altLang="en-US" dirty="0"/>
              <a:t> </a:t>
            </a:r>
            <a:r>
              <a:rPr kumimoji="1" lang="en-US" altLang="zh-CN" dirty="0"/>
              <a:t>ENIAC</a:t>
            </a:r>
            <a:r>
              <a:rPr kumimoji="1" lang="zh-CN" altLang="en-US" dirty="0"/>
              <a:t> 线太多、操作员心灵手巧、心细</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6</a:t>
            </a:fld>
            <a:endParaRPr lang="zh-CN" altLang="en-US"/>
          </a:p>
        </p:txBody>
      </p:sp>
    </p:spTree>
    <p:extLst>
      <p:ext uri="{BB962C8B-B14F-4D97-AF65-F5344CB8AC3E}">
        <p14:creationId xmlns:p14="http://schemas.microsoft.com/office/powerpoint/2010/main" val="3260408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“为什么叫操作系统？”</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之前是做完一道题，操作员就需要上来一通操作</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批处理：</a:t>
            </a:r>
            <a:r>
              <a:rPr kumimoji="1" lang="en-US" altLang="zh-CN" dirty="0"/>
              <a:t>automatically execute a new program once the one that was being executed had finished</a:t>
            </a:r>
          </a:p>
          <a:p>
            <a:r>
              <a:rPr kumimoji="1" lang="zh-CN" altLang="en-US" dirty="0"/>
              <a:t>输入形式：打孔纸带 （依然有操作员，但很简单，操作纸带） 慢慢出现了</a:t>
            </a:r>
            <a:r>
              <a:rPr kumimoji="1" lang="en-US" altLang="zh-CN" dirty="0"/>
              <a:t>OS</a:t>
            </a:r>
            <a:r>
              <a:rPr kumimoji="1" lang="zh-CN" altLang="en-US" dirty="0"/>
              <a:t>概念：负责读取纸带内容，和计算机硬件绑定的</a:t>
            </a:r>
          </a:p>
        </p:txBody>
      </p:sp>
      <p:sp>
        <p:nvSpPr>
          <p:cNvPr id="4" name="灯片编号占位符 3"/>
          <p:cNvSpPr>
            <a:spLocks noGrp="1"/>
          </p:cNvSpPr>
          <p:nvPr>
            <p:ph type="sldNum" sz="quarter" idx="5"/>
          </p:nvPr>
        </p:nvSpPr>
        <p:spPr/>
        <p:txBody>
          <a:bodyPr/>
          <a:lstStyle/>
          <a:p>
            <a:fld id="{2FEB8813-BCF3-4E40-9047-CDBD03035102}" type="slidenum">
              <a:rPr kumimoji="1" lang="zh-CN" altLang="en-US" smtClean="0"/>
              <a:t>7</a:t>
            </a:fld>
            <a:endParaRPr kumimoji="1" lang="zh-CN" altLang="en-US"/>
          </a:p>
        </p:txBody>
      </p:sp>
    </p:spTree>
    <p:extLst>
      <p:ext uri="{BB962C8B-B14F-4D97-AF65-F5344CB8AC3E}">
        <p14:creationId xmlns:p14="http://schemas.microsoft.com/office/powerpoint/2010/main" val="948203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之前一直是：硬件为主、软件为辅。</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IBM</a:t>
            </a:r>
            <a:r>
              <a:rPr lang="zh-CN" altLang="en-US" sz="1200" kern="1200" dirty="0">
                <a:solidFill>
                  <a:schemeClr val="tx1"/>
                </a:solidFill>
                <a:effectLst/>
                <a:latin typeface="+mn-lt"/>
                <a:ea typeface="+mn-ea"/>
                <a:cs typeface="+mn-cs"/>
              </a:rPr>
              <a:t>各种型号的计算机，都需要开发读纸带这样的软件，效率很低，软件改动不大但是又必须要改。</a:t>
            </a:r>
            <a:br>
              <a:rPr lang="en-US" altLang="zh-CN" sz="1200" kern="1200" dirty="0">
                <a:solidFill>
                  <a:schemeClr val="tx1"/>
                </a:solidFill>
                <a:effectLst/>
                <a:latin typeface="+mn-lt"/>
                <a:ea typeface="+mn-ea"/>
                <a:cs typeface="+mn-cs"/>
              </a:rPr>
            </a:br>
            <a:r>
              <a:rPr lang="en-US" altLang="zh-CN" sz="1200" kern="1200" dirty="0">
                <a:solidFill>
                  <a:schemeClr val="tx1"/>
                </a:solidFill>
                <a:effectLst/>
                <a:latin typeface="+mn-lt"/>
                <a:ea typeface="+mn-ea"/>
                <a:cs typeface="+mn-cs"/>
              </a:rPr>
              <a:t>ISA</a:t>
            </a:r>
            <a:r>
              <a:rPr lang="zh-CN" altLang="en-US" sz="1200" kern="1200" dirty="0">
                <a:solidFill>
                  <a:schemeClr val="tx1"/>
                </a:solidFill>
                <a:effectLst/>
                <a:latin typeface="+mn-lt"/>
                <a:ea typeface="+mn-ea"/>
                <a:cs typeface="+mn-cs"/>
              </a:rPr>
              <a:t> 划时代 分离。 </a:t>
            </a:r>
            <a:r>
              <a:rPr lang="en-US" altLang="zh-CN" sz="1200" kern="1200" dirty="0">
                <a:solidFill>
                  <a:schemeClr val="tx1"/>
                </a:solidFill>
                <a:effectLst/>
                <a:latin typeface="+mn-lt"/>
                <a:ea typeface="+mn-ea"/>
                <a:cs typeface="+mn-cs"/>
              </a:rPr>
              <a:t>360</a:t>
            </a:r>
            <a:r>
              <a:rPr lang="zh-CN" altLang="en-US" sz="1200" kern="1200" dirty="0">
                <a:solidFill>
                  <a:schemeClr val="tx1"/>
                </a:solidFill>
                <a:effectLst/>
                <a:latin typeface="+mn-lt"/>
                <a:ea typeface="+mn-ea"/>
                <a:cs typeface="+mn-cs"/>
              </a:rPr>
              <a:t> 无死角 覆盖所有计算机。</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通过定义对应的指令集架构</a:t>
            </a:r>
            <a:r>
              <a:rPr lang="en-US" altLang="zh-CN" sz="1200" kern="1200" dirty="0">
                <a:solidFill>
                  <a:schemeClr val="tx1"/>
                </a:solidFill>
                <a:effectLst/>
                <a:latin typeface="+mn-lt"/>
                <a:ea typeface="+mn-ea"/>
                <a:cs typeface="+mn-cs"/>
              </a:rPr>
              <a:t>(ISA: Instruction Set Architecture)</a:t>
            </a:r>
            <a:r>
              <a:rPr lang="zh-CN" altLang="en-US" sz="1200" kern="1200" dirty="0">
                <a:solidFill>
                  <a:schemeClr val="tx1"/>
                </a:solidFill>
                <a:effectLst/>
                <a:latin typeface="+mn-lt"/>
                <a:ea typeface="+mn-ea"/>
                <a:cs typeface="+mn-cs"/>
              </a:rPr>
              <a:t>，将计算机的架构与实现分开，从而在一套架构上可以实现多代计算机。软件面向</a:t>
            </a:r>
            <a:r>
              <a:rPr lang="en-US" altLang="zh-CN" sz="1200" kern="1200" dirty="0">
                <a:solidFill>
                  <a:schemeClr val="tx1"/>
                </a:solidFill>
                <a:effectLst/>
                <a:latin typeface="+mn-lt"/>
                <a:ea typeface="+mn-ea"/>
                <a:cs typeface="+mn-cs"/>
              </a:rPr>
              <a:t>ISA</a:t>
            </a:r>
            <a:r>
              <a:rPr lang="zh-CN" altLang="en-US" sz="1200" kern="1200" dirty="0">
                <a:solidFill>
                  <a:schemeClr val="tx1"/>
                </a:solidFill>
                <a:effectLst/>
                <a:latin typeface="+mn-lt"/>
                <a:ea typeface="+mn-ea"/>
                <a:cs typeface="+mn-cs"/>
              </a:rPr>
              <a:t>开发，即可用在相同</a:t>
            </a:r>
            <a:r>
              <a:rPr lang="en-US" altLang="zh-CN" sz="1200" kern="1200" dirty="0">
                <a:solidFill>
                  <a:schemeClr val="tx1"/>
                </a:solidFill>
                <a:effectLst/>
                <a:latin typeface="+mn-lt"/>
                <a:ea typeface="+mn-ea"/>
                <a:cs typeface="+mn-cs"/>
              </a:rPr>
              <a:t>ISA</a:t>
            </a:r>
            <a:r>
              <a:rPr lang="zh-CN" altLang="en-US" sz="1200" kern="1200" dirty="0">
                <a:solidFill>
                  <a:schemeClr val="tx1"/>
                </a:solidFill>
                <a:effectLst/>
                <a:latin typeface="+mn-lt"/>
                <a:ea typeface="+mn-ea"/>
                <a:cs typeface="+mn-cs"/>
              </a:rPr>
              <a:t>的不同计算机上。</a:t>
            </a:r>
            <a:br>
              <a:rPr lang="en-US" altLang="zh-CN" sz="1200" kern="1200" dirty="0">
                <a:solidFill>
                  <a:schemeClr val="tx1"/>
                </a:solidFill>
                <a:effectLst/>
                <a:latin typeface="+mn-lt"/>
                <a:ea typeface="+mn-ea"/>
                <a:cs typeface="+mn-cs"/>
              </a:rPr>
            </a:b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IBM System/360 </a:t>
            </a:r>
            <a:r>
              <a:rPr lang="zh-CN" altLang="en-US" sz="1200" kern="1200" dirty="0">
                <a:solidFill>
                  <a:schemeClr val="tx1"/>
                </a:solidFill>
                <a:effectLst/>
                <a:latin typeface="+mn-lt"/>
                <a:ea typeface="+mn-ea"/>
                <a:cs typeface="+mn-cs"/>
              </a:rPr>
              <a:t>的成功也标志着操作系统从面向每种计算机的定制，即每个计算机都要实现一套操作系统，</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走向计算机与操作系统的解耦，从而操作系统开始进入到通用操作系统时代。 </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架构师：阿姆达尔定律</a:t>
            </a:r>
            <a:br>
              <a:rPr lang="en-US" altLang="zh-CN" sz="1200" kern="1200" dirty="0">
                <a:solidFill>
                  <a:schemeClr val="tx1"/>
                </a:solidFill>
                <a:effectLst/>
                <a:latin typeface="+mn-lt"/>
                <a:ea typeface="+mn-ea"/>
                <a:cs typeface="+mn-cs"/>
              </a:rPr>
            </a:br>
            <a:r>
              <a:rPr lang="zh-CN" altLang="en-US" sz="1200" kern="1200" dirty="0">
                <a:solidFill>
                  <a:schemeClr val="tx1"/>
                </a:solidFill>
                <a:effectLst/>
                <a:latin typeface="+mn-lt"/>
                <a:ea typeface="+mn-ea"/>
                <a:cs typeface="+mn-cs"/>
              </a:rPr>
              <a:t>项目经理：</a:t>
            </a:r>
            <a:r>
              <a:rPr lang="en-US" altLang="zh-CN" sz="1200" kern="1200" dirty="0">
                <a:solidFill>
                  <a:schemeClr val="tx1"/>
                </a:solidFill>
                <a:effectLst/>
                <a:latin typeface="+mn-lt"/>
                <a:ea typeface="+mn-ea"/>
                <a:cs typeface="+mn-cs"/>
              </a:rPr>
              <a:t>Fred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Brooks</a:t>
            </a:r>
            <a:r>
              <a:rPr lang="zh-CN" altLang="en-US" sz="1200" kern="1200" dirty="0">
                <a:solidFill>
                  <a:schemeClr val="tx1"/>
                </a:solidFill>
                <a:effectLst/>
                <a:latin typeface="+mn-lt"/>
                <a:ea typeface="+mn-ea"/>
                <a:cs typeface="+mn-cs"/>
              </a:rPr>
              <a:t> 软件工程领域的先驱</a:t>
            </a:r>
          </a:p>
        </p:txBody>
      </p:sp>
      <p:sp>
        <p:nvSpPr>
          <p:cNvPr id="4" name="灯片编号占位符 3"/>
          <p:cNvSpPr>
            <a:spLocks noGrp="1"/>
          </p:cNvSpPr>
          <p:nvPr>
            <p:ph type="sldNum" sz="quarter" idx="5"/>
          </p:nvPr>
        </p:nvSpPr>
        <p:spPr/>
        <p:txBody>
          <a:bodyPr/>
          <a:lstStyle/>
          <a:p>
            <a:fld id="{2FEB8813-BCF3-4E40-9047-CDBD03035102}" type="slidenum">
              <a:rPr kumimoji="1" lang="zh-CN" altLang="en-US" smtClean="0"/>
              <a:t>8</a:t>
            </a:fld>
            <a:endParaRPr kumimoji="1" lang="zh-CN" altLang="en-US"/>
          </a:p>
        </p:txBody>
      </p:sp>
    </p:spTree>
    <p:extLst>
      <p:ext uri="{BB962C8B-B14F-4D97-AF65-F5344CB8AC3E}">
        <p14:creationId xmlns:p14="http://schemas.microsoft.com/office/powerpoint/2010/main" val="2878055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IBM</a:t>
            </a:r>
            <a:r>
              <a:rPr kumimoji="1" lang="zh-CN" altLang="en-US" dirty="0"/>
              <a:t> </a:t>
            </a:r>
            <a:r>
              <a:rPr kumimoji="1" lang="en-US" altLang="zh-CN" dirty="0"/>
              <a:t>360</a:t>
            </a:r>
            <a:r>
              <a:rPr kumimoji="1" lang="zh-CN" altLang="en-US" dirty="0"/>
              <a:t>的出现，摆脱硬件束缚。同时代，</a:t>
            </a:r>
            <a:r>
              <a:rPr kumimoji="1" lang="en-US" altLang="zh-CN" dirty="0"/>
              <a:t>Bell</a:t>
            </a:r>
            <a:r>
              <a:rPr kumimoji="1" lang="zh-CN" altLang="en-US" dirty="0"/>
              <a:t>实验室、</a:t>
            </a:r>
            <a:r>
              <a:rPr kumimoji="1" lang="en-US" altLang="zh-CN" dirty="0"/>
              <a:t>MIT</a:t>
            </a:r>
            <a:r>
              <a:rPr kumimoji="1" lang="zh-CN" altLang="en-US" dirty="0"/>
              <a:t>派出顶级研究人员。</a:t>
            </a:r>
            <a:endParaRPr kumimoji="1" lang="en-US" altLang="zh-CN" dirty="0"/>
          </a:p>
          <a:p>
            <a:r>
              <a:rPr kumimoji="1" lang="en-US" altLang="zh-CN" dirty="0"/>
              <a:t>Multics: Multiplexed Information and Computing Service</a:t>
            </a:r>
            <a:r>
              <a:rPr kumimoji="1" lang="zh-CN" altLang="en-US" dirty="0"/>
              <a:t> （目标宏达、各种功能、各种任务、现代操作系统中为文件系统、动态链接等概念都被提出）</a:t>
            </a:r>
            <a:endParaRPr kumimoji="1" lang="en-US" altLang="zh-CN" dirty="0"/>
          </a:p>
          <a:p>
            <a:r>
              <a:rPr kumimoji="1" lang="en-US" altLang="zh-CN" dirty="0"/>
              <a:t>Unix: </a:t>
            </a:r>
            <a:r>
              <a:rPr kumimoji="1" lang="en-US" altLang="zh-CN" dirty="0" err="1"/>
              <a:t>Uniplexed</a:t>
            </a:r>
            <a:r>
              <a:rPr kumimoji="1" lang="en-US" altLang="zh-CN" dirty="0"/>
              <a:t> Information and Computing Service</a:t>
            </a:r>
            <a:endParaRPr kumimoji="1" lang="zh-CN" altLang="en-US" dirty="0"/>
          </a:p>
          <a:p>
            <a:endParaRPr kumimoji="1" lang="en-US" altLang="zh-CN" dirty="0"/>
          </a:p>
          <a:p>
            <a:r>
              <a:rPr kumimoji="1" lang="zh-CN" altLang="en-US" dirty="0"/>
              <a:t>一帮人冥思苦想、太复杂，有一些人陆续离开项目。</a:t>
            </a:r>
            <a:endParaRPr kumimoji="1" lang="en-US" altLang="zh-CN" dirty="0"/>
          </a:p>
          <a:p>
            <a:r>
              <a:rPr kumimoji="1" lang="en-US" altLang="zh-CN" dirty="0"/>
              <a:t>Bell</a:t>
            </a:r>
            <a:r>
              <a:rPr kumimoji="1" lang="zh-CN" altLang="en-US" dirty="0"/>
              <a:t>实验室还剩下一些人继续苦干。为了不这么郁闷、</a:t>
            </a:r>
            <a:r>
              <a:rPr kumimoji="1" lang="en-US" altLang="zh-CN" dirty="0"/>
              <a:t>Ken</a:t>
            </a:r>
            <a:r>
              <a:rPr kumimoji="1" lang="zh-CN" altLang="en-US" dirty="0"/>
              <a:t>和</a:t>
            </a:r>
            <a:r>
              <a:rPr kumimoji="1" lang="en-US" altLang="zh-CN" dirty="0"/>
              <a:t>Dennis</a:t>
            </a:r>
            <a:r>
              <a:rPr kumimoji="1" lang="zh-CN" altLang="en-US" dirty="0"/>
              <a:t>决定搞个简单的玩玩。 </a:t>
            </a:r>
            <a:endParaRPr kumimoji="1" lang="en-US" altLang="zh-CN" dirty="0"/>
          </a:p>
          <a:p>
            <a:r>
              <a:rPr kumimoji="1" lang="zh-CN" altLang="en-US" dirty="0"/>
              <a:t>做减法、太复杂先不做了吧、求其上者得其中 </a:t>
            </a:r>
            <a:r>
              <a:rPr kumimoji="1" lang="en-US" altLang="zh-CN" dirty="0"/>
              <a:t>--》UNIX</a:t>
            </a:r>
            <a:br>
              <a:rPr kumimoji="1" lang="en-US" altLang="zh-CN" dirty="0"/>
            </a:br>
            <a:br>
              <a:rPr kumimoji="1" lang="en-US" altLang="zh-CN" dirty="0"/>
            </a:br>
            <a:r>
              <a:rPr kumimoji="1" lang="zh-CN" altLang="en-US" dirty="0"/>
              <a:t>到</a:t>
            </a:r>
            <a:r>
              <a:rPr kumimoji="1" lang="en-US" altLang="zh-CN" dirty="0"/>
              <a:t>91</a:t>
            </a:r>
            <a:r>
              <a:rPr kumimoji="1" lang="zh-CN" altLang="en-US" dirty="0"/>
              <a:t>年（中间跳过很多），</a:t>
            </a:r>
            <a:r>
              <a:rPr kumimoji="1" lang="en-US" altLang="zh-CN" dirty="0"/>
              <a:t>Unix</a:t>
            </a:r>
            <a:r>
              <a:rPr kumimoji="1" lang="zh-CN" altLang="en-US" dirty="0"/>
              <a:t>很容易用，</a:t>
            </a:r>
            <a:r>
              <a:rPr kumimoji="1" lang="en-US" altLang="zh-CN" dirty="0"/>
              <a:t>Bell</a:t>
            </a:r>
            <a:r>
              <a:rPr kumimoji="1" lang="zh-CN" altLang="en-US" dirty="0"/>
              <a:t>实验室开始收钱，其中还有学生写了本书</a:t>
            </a:r>
            <a:r>
              <a:rPr kumimoji="1" lang="en-US" altLang="zh-CN" dirty="0"/>
              <a:t>Unix</a:t>
            </a:r>
            <a:r>
              <a:rPr kumimoji="1" lang="zh-CN" altLang="en-US" dirty="0"/>
              <a:t>代码解析，但也不让看。</a:t>
            </a:r>
            <a:r>
              <a:rPr kumimoji="1" lang="en-US" altLang="zh-CN" dirty="0"/>
              <a:t>Linus</a:t>
            </a:r>
            <a:r>
              <a:rPr kumimoji="1" lang="zh-CN" altLang="en-US" dirty="0"/>
              <a:t>那我自己写呗，也不难，几千行。</a:t>
            </a:r>
            <a:r>
              <a:rPr kumimoji="1" lang="en-US" altLang="zh-CN" dirty="0"/>
              <a:t>--》Linux</a:t>
            </a:r>
          </a:p>
          <a:p>
            <a:r>
              <a:rPr kumimoji="1" lang="zh-CN" altLang="en-US" dirty="0"/>
              <a:t>这是</a:t>
            </a:r>
            <a:r>
              <a:rPr kumimoji="1" lang="en-US" altLang="zh-CN" dirty="0"/>
              <a:t>Unix</a:t>
            </a:r>
            <a:r>
              <a:rPr kumimoji="1" lang="zh-CN" altLang="en-US" dirty="0"/>
              <a:t>一条线。</a:t>
            </a:r>
          </a:p>
        </p:txBody>
      </p:sp>
      <p:sp>
        <p:nvSpPr>
          <p:cNvPr id="4" name="灯片编号占位符 3"/>
          <p:cNvSpPr>
            <a:spLocks noGrp="1"/>
          </p:cNvSpPr>
          <p:nvPr>
            <p:ph type="sldNum" sz="quarter" idx="5"/>
          </p:nvPr>
        </p:nvSpPr>
        <p:spPr/>
        <p:txBody>
          <a:bodyPr/>
          <a:lstStyle/>
          <a:p>
            <a:fld id="{2FEB8813-BCF3-4E40-9047-CDBD03035102}" type="slidenum">
              <a:rPr kumimoji="1" lang="zh-CN" altLang="en-US" smtClean="0"/>
              <a:t>9</a:t>
            </a:fld>
            <a:endParaRPr kumimoji="1" lang="zh-CN" altLang="en-US"/>
          </a:p>
        </p:txBody>
      </p:sp>
    </p:spTree>
    <p:extLst>
      <p:ext uri="{BB962C8B-B14F-4D97-AF65-F5344CB8AC3E}">
        <p14:creationId xmlns:p14="http://schemas.microsoft.com/office/powerpoint/2010/main" val="1216228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图形化</a:t>
            </a:r>
            <a:r>
              <a:rPr kumimoji="1" lang="en-US" altLang="zh-CN" dirty="0"/>
              <a:t>OS</a:t>
            </a:r>
            <a:r>
              <a:rPr kumimoji="1" lang="zh-CN" altLang="en-US" dirty="0"/>
              <a:t>这边还有另外一条线。</a:t>
            </a:r>
            <a:endParaRPr kumimoji="1" lang="en-US" altLang="zh-CN" dirty="0"/>
          </a:p>
          <a:p>
            <a:r>
              <a:rPr kumimoji="1" lang="zh-CN" altLang="en-US" dirty="0"/>
              <a:t>施乐公司 苹果公司参观：感觉这鼠标也太好用了，命令行对用户而言也太矬了、震撼。</a:t>
            </a:r>
            <a:endParaRPr kumimoji="1" lang="en-US" altLang="zh-CN" dirty="0"/>
          </a:p>
          <a:p>
            <a:r>
              <a:rPr kumimoji="1" lang="zh-CN" altLang="en-US" dirty="0"/>
              <a:t>乔布斯苹果先、比尔盖茨为</a:t>
            </a:r>
            <a:r>
              <a:rPr lang="en-US" altLang="zh-CN" sz="1200" b="0" i="0" kern="1200" dirty="0">
                <a:solidFill>
                  <a:schemeClr val="tx1"/>
                </a:solidFill>
                <a:effectLst/>
                <a:latin typeface="+mn-lt"/>
                <a:ea typeface="+mn-ea"/>
                <a:cs typeface="+mn-cs"/>
              </a:rPr>
              <a:t>Macintosh</a:t>
            </a:r>
            <a:r>
              <a:rPr lang="zh-CN" altLang="en-US" sz="1200" b="0" i="0" kern="1200" dirty="0">
                <a:solidFill>
                  <a:schemeClr val="tx1"/>
                </a:solidFill>
                <a:effectLst/>
                <a:latin typeface="+mn-lt"/>
                <a:ea typeface="+mn-ea"/>
                <a:cs typeface="+mn-cs"/>
              </a:rPr>
              <a:t>开发软件，发布</a:t>
            </a:r>
            <a:r>
              <a:rPr lang="en-US" altLang="zh-CN" sz="1200" b="0" i="0" kern="1200" dirty="0">
                <a:solidFill>
                  <a:schemeClr val="tx1"/>
                </a:solidFill>
                <a:effectLst/>
                <a:latin typeface="+mn-lt"/>
                <a:ea typeface="+mn-ea"/>
                <a:cs typeface="+mn-cs"/>
              </a:rPr>
              <a:t>windows</a:t>
            </a:r>
            <a:br>
              <a:rPr lang="en-US" altLang="zh-CN"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乔布斯骂比尔盖茨偷窃，比尔盖茨回答我们有一个富裕的邻居叫施乐，在我要进去偷电视的时候发现你已经在干了。</a:t>
            </a:r>
            <a:br>
              <a:rPr lang="en-US" altLang="zh-CN" sz="1200" b="0" i="0" kern="1200" dirty="0">
                <a:solidFill>
                  <a:schemeClr val="tx1"/>
                </a:solidFill>
                <a:effectLst/>
                <a:latin typeface="+mn-lt"/>
                <a:ea typeface="+mn-ea"/>
                <a:cs typeface="+mn-cs"/>
              </a:rPr>
            </a:br>
            <a:r>
              <a:rPr kumimoji="1" lang="zh-CN" altLang="en-US" dirty="0"/>
              <a:t>小偷与富裕的邻居的故事 （乔布斯传）</a:t>
            </a:r>
          </a:p>
        </p:txBody>
      </p:sp>
      <p:sp>
        <p:nvSpPr>
          <p:cNvPr id="4" name="灯片编号占位符 3"/>
          <p:cNvSpPr>
            <a:spLocks noGrp="1"/>
          </p:cNvSpPr>
          <p:nvPr>
            <p:ph type="sldNum" sz="quarter" idx="5"/>
          </p:nvPr>
        </p:nvSpPr>
        <p:spPr/>
        <p:txBody>
          <a:bodyPr/>
          <a:lstStyle/>
          <a:p>
            <a:fld id="{2FEB8813-BCF3-4E40-9047-CDBD03035102}" type="slidenum">
              <a:rPr kumimoji="1" lang="zh-CN" altLang="en-US" smtClean="0"/>
              <a:t>10</a:t>
            </a:fld>
            <a:endParaRPr kumimoji="1" lang="zh-CN" altLang="en-US"/>
          </a:p>
        </p:txBody>
      </p:sp>
    </p:spTree>
    <p:extLst>
      <p:ext uri="{BB962C8B-B14F-4D97-AF65-F5344CB8AC3E}">
        <p14:creationId xmlns:p14="http://schemas.microsoft.com/office/powerpoint/2010/main" val="2145114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现代操作系统，面向用户使用的（穿戴、手机、平台、笔记本、台式机），都有漂亮的界面供用户操作。</a:t>
            </a:r>
            <a:endParaRPr kumimoji="1" lang="en-US" altLang="zh-CN" dirty="0"/>
          </a:p>
          <a:p>
            <a:r>
              <a:rPr kumimoji="1" lang="zh-CN" altLang="en-US" dirty="0"/>
              <a:t>施乐公司发明的图形界面对现代操作系统的发展与成功还是非常重要的。</a:t>
            </a:r>
            <a:endParaRPr kumimoji="1" lang="en-US" altLang="zh-CN" dirty="0"/>
          </a:p>
          <a:p>
            <a:r>
              <a:rPr kumimoji="1" lang="en-US" altLang="zh-CN" dirty="0"/>
              <a:t>GUI</a:t>
            </a:r>
            <a:r>
              <a:rPr kumimoji="1" lang="zh-CN" altLang="en-US" dirty="0"/>
              <a:t>后面可以是</a:t>
            </a:r>
            <a:r>
              <a:rPr kumimoji="1" lang="en-US" altLang="zh-CN" dirty="0"/>
              <a:t>IBM</a:t>
            </a:r>
            <a:r>
              <a:rPr kumimoji="1" lang="zh-CN" altLang="en-US" dirty="0"/>
              <a:t> </a:t>
            </a:r>
            <a:r>
              <a:rPr kumimoji="1" lang="en-US" altLang="zh-CN" dirty="0"/>
              <a:t>360</a:t>
            </a:r>
            <a:r>
              <a:rPr kumimoji="1" lang="zh-CN" altLang="en-US" dirty="0"/>
              <a:t>、</a:t>
            </a:r>
            <a:r>
              <a:rPr kumimoji="1" lang="en-US" altLang="zh-CN" dirty="0" err="1"/>
              <a:t>unix</a:t>
            </a:r>
            <a:r>
              <a:rPr kumimoji="1" lang="zh-CN" altLang="en-US" dirty="0"/>
              <a:t>、</a:t>
            </a:r>
            <a:r>
              <a:rPr kumimoji="1" lang="en-US" altLang="zh-CN" dirty="0"/>
              <a:t>Linux</a:t>
            </a:r>
            <a:r>
              <a:rPr kumimoji="1" lang="zh-CN" altLang="en-US" dirty="0"/>
              <a:t>、</a:t>
            </a:r>
            <a:r>
              <a:rPr kumimoji="1" lang="en-US" altLang="zh-CN" dirty="0"/>
              <a:t>windows</a:t>
            </a:r>
            <a:r>
              <a:rPr kumimoji="1" lang="zh-CN" altLang="en-US" dirty="0"/>
              <a:t>，等等。</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11</a:t>
            </a:fld>
            <a:endParaRPr lang="zh-CN" altLang="en-US"/>
          </a:p>
        </p:txBody>
      </p:sp>
    </p:spTree>
    <p:extLst>
      <p:ext uri="{BB962C8B-B14F-4D97-AF65-F5344CB8AC3E}">
        <p14:creationId xmlns:p14="http://schemas.microsoft.com/office/powerpoint/2010/main" val="311738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现代操作系统还有很多变化与泛化。</a:t>
            </a:r>
            <a:endParaRPr kumimoji="1" lang="en-US" altLang="zh-CN" dirty="0"/>
          </a:p>
          <a:p>
            <a:endParaRPr kumimoji="1" lang="en-US" altLang="zh-CN" dirty="0"/>
          </a:p>
          <a:p>
            <a:r>
              <a:rPr kumimoji="1" lang="zh-CN" altLang="en-US" dirty="0"/>
              <a:t>欧拉、鸿蒙</a:t>
            </a:r>
            <a:endParaRPr kumimoji="1" lang="en-US" altLang="zh-CN" dirty="0"/>
          </a:p>
          <a:p>
            <a:r>
              <a:rPr kumimoji="1" lang="zh-CN" altLang="en-US" dirty="0"/>
              <a:t>矿鸿：挖矿的</a:t>
            </a:r>
            <a:r>
              <a:rPr kumimoji="1" lang="en-US" altLang="zh-CN" dirty="0"/>
              <a:t>OS</a:t>
            </a:r>
            <a:r>
              <a:rPr kumimoji="1" lang="zh-CN" altLang="en-US" dirty="0"/>
              <a:t>，不是比特币挖矿</a:t>
            </a:r>
            <a:endParaRPr kumimoji="1" lang="en-US" altLang="zh-CN" dirty="0"/>
          </a:p>
          <a:p>
            <a:endParaRPr kumimoji="1" lang="en-US" altLang="zh-CN" dirty="0"/>
          </a:p>
          <a:p>
            <a:r>
              <a:rPr kumimoji="1" lang="en-US" altLang="zh-CN" dirty="0"/>
              <a:t>2000</a:t>
            </a:r>
            <a:r>
              <a:rPr kumimoji="1" lang="zh-CN" altLang="en-US" dirty="0"/>
              <a:t>年认为</a:t>
            </a:r>
            <a:r>
              <a:rPr kumimoji="1" lang="en-US" altLang="zh-CN" dirty="0"/>
              <a:t>windows</a:t>
            </a:r>
          </a:p>
          <a:p>
            <a:r>
              <a:rPr kumimoji="1" lang="zh-CN" altLang="en-US" dirty="0"/>
              <a:t>苹果</a:t>
            </a:r>
            <a:r>
              <a:rPr kumimoji="1" lang="en-US" altLang="zh-CN" dirty="0"/>
              <a:t>AR/VR</a:t>
            </a:r>
            <a:r>
              <a:rPr kumimoji="1" lang="zh-CN" altLang="en-US" dirty="0"/>
              <a:t>，元宇宙</a:t>
            </a:r>
            <a:r>
              <a:rPr kumimoji="1" lang="en-US" altLang="zh-CN" dirty="0"/>
              <a:t>OS</a:t>
            </a:r>
            <a:r>
              <a:rPr kumimoji="1" lang="zh-CN" altLang="en-US" dirty="0"/>
              <a:t> （当年的鼠标</a:t>
            </a:r>
            <a:r>
              <a:rPr kumimoji="1" lang="en-US" altLang="zh-CN" dirty="0"/>
              <a:t>GUI</a:t>
            </a:r>
            <a:r>
              <a:rPr kumimoji="1" lang="zh-CN" altLang="en-US" dirty="0"/>
              <a:t>，</a:t>
            </a:r>
            <a:r>
              <a:rPr kumimoji="1" lang="en-US" altLang="zh-CN" dirty="0"/>
              <a:t>AR/VR</a:t>
            </a:r>
            <a:r>
              <a:rPr kumimoji="1" lang="zh-CN" altLang="en-US" dirty="0"/>
              <a:t>、脑机接口可能带来新的变革，包括推动</a:t>
            </a:r>
            <a:r>
              <a:rPr kumimoji="1" lang="en-US" altLang="zh-CN" dirty="0"/>
              <a:t>OS</a:t>
            </a:r>
            <a:r>
              <a:rPr kumimoji="1" lang="zh-CN" altLang="en-US" dirty="0"/>
              <a:t>变革）</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12</a:t>
            </a:fld>
            <a:endParaRPr lang="zh-CN" altLang="en-US"/>
          </a:p>
        </p:txBody>
      </p:sp>
    </p:spTree>
    <p:extLst>
      <p:ext uri="{BB962C8B-B14F-4D97-AF65-F5344CB8AC3E}">
        <p14:creationId xmlns:p14="http://schemas.microsoft.com/office/powerpoint/2010/main" val="85368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5358"/>
            <a:ext cx="7772400" cy="1225021"/>
          </a:xfrm>
        </p:spPr>
        <p:txBody>
          <a:bodyPr>
            <a:normAutofit/>
          </a:bodyPr>
          <a:lstStyle>
            <a:lvl1pPr algn="ctr">
              <a:defRPr sz="4400">
                <a:latin typeface="+mj-lt"/>
              </a:defRPr>
            </a:lvl1pPr>
          </a:lstStyle>
          <a:p>
            <a:r>
              <a:rPr lang="zh-CN" altLang="en-US" dirty="0"/>
              <a:t>单击此处编辑母版标题样式</a:t>
            </a:r>
          </a:p>
        </p:txBody>
      </p:sp>
      <p:sp>
        <p:nvSpPr>
          <p:cNvPr id="3" name="副标题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Tree>
    <p:extLst>
      <p:ext uri="{BB962C8B-B14F-4D97-AF65-F5344CB8AC3E}">
        <p14:creationId xmlns:p14="http://schemas.microsoft.com/office/powerpoint/2010/main" val="2146142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866"/>
            <a:ext cx="8229600" cy="900442"/>
          </a:xfrm>
        </p:spPr>
        <p:txBody>
          <a:bodyPr/>
          <a:lstStyle>
            <a:lvl1pPr>
              <a:defRPr b="1">
                <a:solidFill>
                  <a:schemeClr val="accent1"/>
                </a:solidFill>
                <a:latin typeface="+mj-lt"/>
                <a:ea typeface="+mj-ea"/>
                <a:cs typeface="微软雅黑 Light" panose="020B0502040204020203" pitchFamily="34" charset="-122"/>
              </a:defRPr>
            </a:lvl1pPr>
          </a:lstStyle>
          <a:p>
            <a:r>
              <a:rPr lang="zh-CN" altLang="en-US" dirty="0"/>
              <a:t>单击此处编辑母版标题样式</a:t>
            </a:r>
          </a:p>
        </p:txBody>
      </p:sp>
      <p:sp>
        <p:nvSpPr>
          <p:cNvPr id="3" name="内容占位符 2"/>
          <p:cNvSpPr>
            <a:spLocks noGrp="1"/>
          </p:cNvSpPr>
          <p:nvPr>
            <p:ph idx="1"/>
          </p:nvPr>
        </p:nvSpPr>
        <p:spPr/>
        <p:txBody>
          <a:bodyPr>
            <a:normAutofit/>
          </a:bodyPr>
          <a:lstStyle>
            <a:lvl1pPr>
              <a:lnSpc>
                <a:spcPct val="120000"/>
              </a:lnSpc>
              <a:defRPr sz="2600" b="1" i="0">
                <a:latin typeface="+mn-lt"/>
                <a:ea typeface="微软雅黑" panose="020B0503020204020204" pitchFamily="34" charset="-122"/>
                <a:cs typeface="微软雅黑" panose="020B0503020204020204" pitchFamily="34" charset="-122"/>
              </a:defRPr>
            </a:lvl1pPr>
            <a:lvl2pPr>
              <a:lnSpc>
                <a:spcPct val="120000"/>
              </a:lnSpc>
              <a:defRPr sz="2400" b="0" i="0">
                <a:latin typeface="+mn-lt"/>
                <a:ea typeface="微软雅黑" panose="020B0503020204020204" pitchFamily="34" charset="-122"/>
                <a:cs typeface="微软雅黑" panose="020B0503020204020204" pitchFamily="34" charset="-122"/>
              </a:defRPr>
            </a:lvl2pPr>
            <a:lvl3pPr>
              <a:lnSpc>
                <a:spcPct val="120000"/>
              </a:lnSpc>
              <a:defRPr sz="2000" b="0" i="0">
                <a:latin typeface="+mn-lt"/>
                <a:ea typeface="微软雅黑" panose="020B0503020204020204" pitchFamily="34" charset="-122"/>
                <a:cs typeface="微软雅黑" panose="020B0503020204020204" pitchFamily="34" charset="-122"/>
              </a:defRPr>
            </a:lvl3pPr>
            <a:lvl4pPr>
              <a:lnSpc>
                <a:spcPct val="120000"/>
              </a:lnSpc>
              <a:defRPr sz="1800" b="0" i="0">
                <a:latin typeface="+mn-lt"/>
                <a:ea typeface="微软雅黑" panose="020B0503020204020204" pitchFamily="34" charset="-122"/>
                <a:cs typeface="微软雅黑" panose="020B0503020204020204" pitchFamily="34" charset="-122"/>
              </a:defRPr>
            </a:lvl4pPr>
            <a:lvl5pPr>
              <a:lnSpc>
                <a:spcPct val="120000"/>
              </a:lnSpc>
              <a:defRPr sz="1800" b="0" i="0">
                <a:latin typeface="+mn-lt"/>
                <a:ea typeface="微软雅黑" panose="020B0503020204020204" pitchFamily="34" charset="-122"/>
                <a:cs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
        <p:nvSpPr>
          <p:cNvPr id="7" name="矩形 6"/>
          <p:cNvSpPr/>
          <p:nvPr userDrawn="1"/>
        </p:nvSpPr>
        <p:spPr>
          <a:xfrm>
            <a:off x="-180527" y="439062"/>
            <a:ext cx="164581" cy="4800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三角形 7">
            <a:extLst>
              <a:ext uri="{FF2B5EF4-FFF2-40B4-BE49-F238E27FC236}">
                <a16:creationId xmlns:a16="http://schemas.microsoft.com/office/drawing/2014/main" id="{066DE83E-C489-9340-8A6C-F2C63F8574DC}"/>
              </a:ext>
            </a:extLst>
          </p:cNvPr>
          <p:cNvSpPr/>
          <p:nvPr userDrawn="1"/>
        </p:nvSpPr>
        <p:spPr>
          <a:xfrm rot="5400000">
            <a:off x="-160702" y="599536"/>
            <a:ext cx="480280" cy="1588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p>
        </p:txBody>
      </p:sp>
    </p:spTree>
    <p:extLst>
      <p:ext uri="{BB962C8B-B14F-4D97-AF65-F5344CB8AC3E}">
        <p14:creationId xmlns:p14="http://schemas.microsoft.com/office/powerpoint/2010/main" val="3949560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8"/>
            <a:ext cx="7772400" cy="1135062"/>
          </a:xfrm>
        </p:spPr>
        <p:txBody>
          <a:bodyPr anchor="t"/>
          <a:lstStyle>
            <a:lvl1pPr algn="l">
              <a:defRPr sz="4000" b="1" cap="all">
                <a:latin typeface="+mj-lt"/>
              </a:defRPr>
            </a:lvl1pPr>
          </a:lstStyle>
          <a:p>
            <a:r>
              <a:rPr lang="zh-CN" altLang="en-US" dirty="0"/>
              <a:t>单击此处编辑母版标题样式</a:t>
            </a:r>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
        <p:nvSpPr>
          <p:cNvPr id="8" name="三角形 7">
            <a:extLst>
              <a:ext uri="{FF2B5EF4-FFF2-40B4-BE49-F238E27FC236}">
                <a16:creationId xmlns:a16="http://schemas.microsoft.com/office/drawing/2014/main" id="{A8EE614D-B549-154F-943F-0F3919AB5939}"/>
              </a:ext>
            </a:extLst>
          </p:cNvPr>
          <p:cNvSpPr/>
          <p:nvPr userDrawn="1"/>
        </p:nvSpPr>
        <p:spPr>
          <a:xfrm rot="5400000">
            <a:off x="-160703" y="3920373"/>
            <a:ext cx="480280" cy="1588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p>
        </p:txBody>
      </p:sp>
    </p:spTree>
    <p:extLst>
      <p:ext uri="{BB962C8B-B14F-4D97-AF65-F5344CB8AC3E}">
        <p14:creationId xmlns:p14="http://schemas.microsoft.com/office/powerpoint/2010/main" val="614694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AABAA2F6-CE8B-4D0C-9DA1-7AFD8C0E1F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149" y="88446"/>
            <a:ext cx="9141713" cy="5715000"/>
          </a:xfrm>
          <a:prstGeom prst="rect">
            <a:avLst/>
          </a:prstGeom>
        </p:spPr>
      </p:pic>
      <p:sp>
        <p:nvSpPr>
          <p:cNvPr id="18" name="平行四边形 17">
            <a:extLst>
              <a:ext uri="{FF2B5EF4-FFF2-40B4-BE49-F238E27FC236}">
                <a16:creationId xmlns:a16="http://schemas.microsoft.com/office/drawing/2014/main" id="{55B5EF86-CD68-45F5-B469-E0C751A7F1CE}"/>
              </a:ext>
            </a:extLst>
          </p:cNvPr>
          <p:cNvSpPr/>
          <p:nvPr userDrawn="1"/>
        </p:nvSpPr>
        <p:spPr>
          <a:xfrm>
            <a:off x="1" y="1"/>
            <a:ext cx="9143612" cy="5715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pic>
        <p:nvPicPr>
          <p:cNvPr id="7" name="图片 6" descr="图片包含 户外, 标牌, 黑色&#10;&#10;自动生成的说明">
            <a:extLst>
              <a:ext uri="{FF2B5EF4-FFF2-40B4-BE49-F238E27FC236}">
                <a16:creationId xmlns:a16="http://schemas.microsoft.com/office/drawing/2014/main" id="{BBD19A13-D175-4468-834D-FE213A533AB4}"/>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39292" y="61235"/>
            <a:ext cx="404129" cy="449032"/>
          </a:xfrm>
          <a:prstGeom prst="rect">
            <a:avLst/>
          </a:prstGeom>
        </p:spPr>
      </p:pic>
      <p:sp>
        <p:nvSpPr>
          <p:cNvPr id="8" name="文本占位符 31">
            <a:extLst>
              <a:ext uri="{FF2B5EF4-FFF2-40B4-BE49-F238E27FC236}">
                <a16:creationId xmlns:a16="http://schemas.microsoft.com/office/drawing/2014/main" id="{0E3A7107-0A14-4195-8DEB-51F0B46D6BB5}"/>
              </a:ext>
            </a:extLst>
          </p:cNvPr>
          <p:cNvSpPr>
            <a:spLocks noGrp="1"/>
          </p:cNvSpPr>
          <p:nvPr>
            <p:ph type="body" sz="quarter" idx="11"/>
          </p:nvPr>
        </p:nvSpPr>
        <p:spPr>
          <a:xfrm>
            <a:off x="806514" y="36381"/>
            <a:ext cx="5311258" cy="498740"/>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239292" y="5365750"/>
            <a:ext cx="3113508" cy="349250"/>
          </a:xfrm>
          <a:prstGeom prst="rect">
            <a:avLst/>
          </a:prstGeom>
        </p:spPr>
        <p:txBody>
          <a:bodyPr lIns="0" tIns="0" rIns="0" bIns="0" anchor="ctr"/>
          <a:lstStyle>
            <a:lvl1pPr marL="0" indent="0" algn="l">
              <a:lnSpc>
                <a:spcPct val="100000"/>
              </a:lnSpc>
              <a:buNone/>
              <a:defRPr sz="15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3591705" y="5365750"/>
            <a:ext cx="3113508" cy="349250"/>
          </a:xfrm>
          <a:prstGeom prst="rect">
            <a:avLst/>
          </a:prstGeom>
        </p:spPr>
        <p:txBody>
          <a:bodyPr lIns="0" tIns="0" rIns="0" bIns="0" anchor="ctr"/>
          <a:lstStyle>
            <a:lvl1pPr marL="0" indent="0" algn="l">
              <a:lnSpc>
                <a:spcPct val="100000"/>
              </a:lnSpc>
              <a:buNone/>
              <a:defRPr sz="1500" b="0">
                <a:solidFill>
                  <a:schemeClr val="tx1">
                    <a:lumMod val="75000"/>
                    <a:lumOff val="25000"/>
                  </a:schemeClr>
                </a:solidFill>
              </a:defRPr>
            </a:lvl1pPr>
          </a:lstStyle>
          <a:p>
            <a:pPr lvl="0"/>
            <a:endParaRPr lang="zh-CN" altLang="en-US" dirty="0"/>
          </a:p>
        </p:txBody>
      </p:sp>
      <p:sp>
        <p:nvSpPr>
          <p:cNvPr id="17" name="文本占位符 16">
            <a:extLst>
              <a:ext uri="{FF2B5EF4-FFF2-40B4-BE49-F238E27FC236}">
                <a16:creationId xmlns:a16="http://schemas.microsoft.com/office/drawing/2014/main" id="{2FF6FEE6-2A34-4756-8F6B-3232EC375278}"/>
              </a:ext>
            </a:extLst>
          </p:cNvPr>
          <p:cNvSpPr>
            <a:spLocks noGrp="1"/>
          </p:cNvSpPr>
          <p:nvPr>
            <p:ph type="body" sz="quarter" idx="14" hasCustomPrompt="1"/>
          </p:nvPr>
        </p:nvSpPr>
        <p:spPr>
          <a:xfrm>
            <a:off x="284197" y="725715"/>
            <a:ext cx="4034711" cy="4440464"/>
          </a:xfrm>
          <a:prstGeom prst="rect">
            <a:avLst/>
          </a:prstGeom>
        </p:spPr>
        <p:txBody>
          <a:bodyPr/>
          <a:lstStyle>
            <a:lvl1pPr marL="171450" indent="-171450">
              <a:lnSpc>
                <a:spcPct val="130000"/>
              </a:lnSpc>
              <a:buClr>
                <a:srgbClr val="C00000"/>
              </a:buClr>
              <a:buFont typeface="Wingdings" panose="05000000000000000000" pitchFamily="2" charset="2"/>
              <a:buChar char="n"/>
              <a:defRPr sz="2100" b="1">
                <a:solidFill>
                  <a:srgbClr val="C00000"/>
                </a:solidFill>
              </a:defRPr>
            </a:lvl1pPr>
            <a:lvl2pPr marL="514350" indent="-171450">
              <a:lnSpc>
                <a:spcPct val="130000"/>
              </a:lnSpc>
              <a:buClr>
                <a:srgbClr val="C00000"/>
              </a:buClr>
              <a:buFont typeface="Wingdings" panose="05000000000000000000" pitchFamily="2" charset="2"/>
              <a:buChar char="l"/>
              <a:defRPr sz="1800">
                <a:solidFill>
                  <a:schemeClr val="accent2"/>
                </a:solidFill>
              </a:defRPr>
            </a:lvl2pPr>
            <a:lvl3pPr marL="857250" indent="-171450">
              <a:lnSpc>
                <a:spcPct val="130000"/>
              </a:lnSpc>
              <a:buClr>
                <a:srgbClr val="C00000"/>
              </a:buClr>
              <a:buFont typeface="Wingdings" panose="05000000000000000000" pitchFamily="2" charset="2"/>
              <a:buChar char="l"/>
              <a:defRPr sz="1500">
                <a:solidFill>
                  <a:schemeClr val="accent2"/>
                </a:solidFill>
              </a:defRPr>
            </a:lvl3pPr>
            <a:lvl4pPr marL="1243013" indent="-214313">
              <a:lnSpc>
                <a:spcPct val="130000"/>
              </a:lnSpc>
              <a:buFont typeface="Wingdings" panose="05000000000000000000" pitchFamily="2" charset="2"/>
              <a:buChar char="l"/>
              <a:defRPr sz="1200">
                <a:solidFill>
                  <a:schemeClr val="accent2"/>
                </a:solidFill>
              </a:defRPr>
            </a:lvl4pPr>
            <a:lvl5pPr marL="1543050" indent="-171450">
              <a:lnSpc>
                <a:spcPct val="130000"/>
              </a:lnSpc>
              <a:buFont typeface="Wingdings" panose="05000000000000000000" pitchFamily="2" charset="2"/>
              <a:buChar char="l"/>
              <a:defRPr sz="1200">
                <a:solidFill>
                  <a:schemeClr val="accent2"/>
                </a:solidFill>
              </a:defRPr>
            </a:lvl5pPr>
          </a:lstStyle>
          <a:p>
            <a:pPr lvl="0"/>
            <a:r>
              <a:rPr lang="zh-CN" altLang="en-US" dirty="0"/>
              <a:t> 编辑母版文本样式</a:t>
            </a:r>
          </a:p>
          <a:p>
            <a:pPr lvl="1"/>
            <a:r>
              <a:rPr lang="zh-CN" altLang="en-US" dirty="0"/>
              <a:t> 第二级</a:t>
            </a:r>
          </a:p>
          <a:p>
            <a:pPr lvl="2"/>
            <a:r>
              <a:rPr lang="zh-CN" altLang="en-US" dirty="0"/>
              <a:t> 第三级</a:t>
            </a:r>
          </a:p>
        </p:txBody>
      </p:sp>
      <p:sp>
        <p:nvSpPr>
          <p:cNvPr id="21" name="平行四边形 20">
            <a:extLst>
              <a:ext uri="{FF2B5EF4-FFF2-40B4-BE49-F238E27FC236}">
                <a16:creationId xmlns:a16="http://schemas.microsoft.com/office/drawing/2014/main" id="{93235BFC-8F08-4C25-988C-FCB706C52ACD}"/>
              </a:ext>
            </a:extLst>
          </p:cNvPr>
          <p:cNvSpPr/>
          <p:nvPr userDrawn="1"/>
        </p:nvSpPr>
        <p:spPr>
          <a:xfrm>
            <a:off x="8571626" y="99881"/>
            <a:ext cx="355174" cy="201744"/>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22" name="平行四边形 21">
            <a:extLst>
              <a:ext uri="{FF2B5EF4-FFF2-40B4-BE49-F238E27FC236}">
                <a16:creationId xmlns:a16="http://schemas.microsoft.com/office/drawing/2014/main" id="{A14A4014-5A08-40D8-A5CC-B2FF9962A739}"/>
              </a:ext>
            </a:extLst>
          </p:cNvPr>
          <p:cNvSpPr/>
          <p:nvPr userDrawn="1"/>
        </p:nvSpPr>
        <p:spPr>
          <a:xfrm>
            <a:off x="8262587" y="268836"/>
            <a:ext cx="355174" cy="201744"/>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pic>
        <p:nvPicPr>
          <p:cNvPr id="12" name="图片 11">
            <a:extLst>
              <a:ext uri="{FF2B5EF4-FFF2-40B4-BE49-F238E27FC236}">
                <a16:creationId xmlns:a16="http://schemas.microsoft.com/office/drawing/2014/main" id="{72C3C1CA-869D-4F70-8C72-BC72214F5E64}"/>
              </a:ext>
            </a:extLst>
          </p:cNvPr>
          <p:cNvPicPr>
            <a:picLocks noChangeAspect="1"/>
          </p:cNvPicPr>
          <p:nvPr userDrawn="1"/>
        </p:nvPicPr>
        <p:blipFill rotWithShape="1">
          <a:blip r:embed="rId4" cstate="print"/>
          <a:srcRect r="1346"/>
          <a:stretch/>
        </p:blipFill>
        <p:spPr>
          <a:xfrm>
            <a:off x="388" y="5034831"/>
            <a:ext cx="9125177" cy="343014"/>
          </a:xfrm>
          <a:prstGeom prst="rect">
            <a:avLst/>
          </a:prstGeom>
        </p:spPr>
      </p:pic>
      <p:sp>
        <p:nvSpPr>
          <p:cNvPr id="15" name="文本占位符 16">
            <a:extLst>
              <a:ext uri="{FF2B5EF4-FFF2-40B4-BE49-F238E27FC236}">
                <a16:creationId xmlns:a16="http://schemas.microsoft.com/office/drawing/2014/main" id="{2FF6FEE6-2A34-4756-8F6B-3232EC375278}"/>
              </a:ext>
            </a:extLst>
          </p:cNvPr>
          <p:cNvSpPr>
            <a:spLocks noGrp="1"/>
          </p:cNvSpPr>
          <p:nvPr>
            <p:ph type="body" sz="quarter" idx="15" hasCustomPrompt="1"/>
          </p:nvPr>
        </p:nvSpPr>
        <p:spPr>
          <a:xfrm>
            <a:off x="4774552" y="725715"/>
            <a:ext cx="4034711" cy="4440464"/>
          </a:xfrm>
          <a:prstGeom prst="rect">
            <a:avLst/>
          </a:prstGeom>
        </p:spPr>
        <p:txBody>
          <a:bodyPr/>
          <a:lstStyle>
            <a:lvl1pPr marL="171450" indent="-171450">
              <a:lnSpc>
                <a:spcPct val="130000"/>
              </a:lnSpc>
              <a:buClr>
                <a:srgbClr val="C00000"/>
              </a:buClr>
              <a:buFont typeface="Wingdings" panose="05000000000000000000" pitchFamily="2" charset="2"/>
              <a:buChar char="n"/>
              <a:defRPr sz="2100" b="1">
                <a:solidFill>
                  <a:srgbClr val="C00000"/>
                </a:solidFill>
              </a:defRPr>
            </a:lvl1pPr>
            <a:lvl2pPr marL="514350" indent="-171450">
              <a:lnSpc>
                <a:spcPct val="130000"/>
              </a:lnSpc>
              <a:buClr>
                <a:srgbClr val="C00000"/>
              </a:buClr>
              <a:buFont typeface="Wingdings" panose="05000000000000000000" pitchFamily="2" charset="2"/>
              <a:buChar char="l"/>
              <a:defRPr sz="1800">
                <a:solidFill>
                  <a:schemeClr val="accent2"/>
                </a:solidFill>
              </a:defRPr>
            </a:lvl2pPr>
            <a:lvl3pPr marL="857250" indent="-171450">
              <a:lnSpc>
                <a:spcPct val="130000"/>
              </a:lnSpc>
              <a:buClr>
                <a:srgbClr val="C00000"/>
              </a:buClr>
              <a:buFont typeface="Wingdings" panose="05000000000000000000" pitchFamily="2" charset="2"/>
              <a:buChar char="l"/>
              <a:defRPr sz="1500">
                <a:solidFill>
                  <a:schemeClr val="accent2"/>
                </a:solidFill>
              </a:defRPr>
            </a:lvl3pPr>
            <a:lvl4pPr marL="1243013" indent="-214313">
              <a:lnSpc>
                <a:spcPct val="130000"/>
              </a:lnSpc>
              <a:buFont typeface="Wingdings" panose="05000000000000000000" pitchFamily="2" charset="2"/>
              <a:buChar char="l"/>
              <a:defRPr sz="1200">
                <a:solidFill>
                  <a:schemeClr val="accent2"/>
                </a:solidFill>
              </a:defRPr>
            </a:lvl4pPr>
            <a:lvl5pPr marL="1543050" indent="-171450">
              <a:lnSpc>
                <a:spcPct val="130000"/>
              </a:lnSpc>
              <a:buFont typeface="Wingdings" panose="05000000000000000000" pitchFamily="2" charset="2"/>
              <a:buChar char="l"/>
              <a:defRPr sz="1200">
                <a:solidFill>
                  <a:schemeClr val="accent2"/>
                </a:solidFill>
              </a:defRPr>
            </a:lvl5pPr>
          </a:lstStyle>
          <a:p>
            <a:pPr lvl="0"/>
            <a:r>
              <a:rPr lang="zh-CN" altLang="en-US" dirty="0"/>
              <a:t> 编辑母版文本样式</a:t>
            </a:r>
          </a:p>
          <a:p>
            <a:pPr lvl="1"/>
            <a:r>
              <a:rPr lang="zh-CN" altLang="en-US" dirty="0"/>
              <a:t> 第二级</a:t>
            </a:r>
          </a:p>
          <a:p>
            <a:pPr lvl="2"/>
            <a:r>
              <a:rPr lang="zh-CN" altLang="en-US" dirty="0"/>
              <a:t> 第三级</a:t>
            </a:r>
          </a:p>
        </p:txBody>
      </p:sp>
    </p:spTree>
    <p:extLst>
      <p:ext uri="{BB962C8B-B14F-4D97-AF65-F5344CB8AC3E}">
        <p14:creationId xmlns:p14="http://schemas.microsoft.com/office/powerpoint/2010/main" val="2698886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5358"/>
            <a:ext cx="7772400" cy="1225021"/>
          </a:xfrm>
        </p:spPr>
        <p:txBody>
          <a:bodyPr>
            <a:normAutofit/>
          </a:bodyPr>
          <a:lstStyle>
            <a:lvl1pPr algn="ctr">
              <a:defRPr sz="4400">
                <a:latin typeface="+mj-lt"/>
              </a:defRPr>
            </a:lvl1pPr>
          </a:lstStyle>
          <a:p>
            <a:r>
              <a:rPr lang="zh-CN" altLang="en-US" dirty="0"/>
              <a:t>单击此处编辑母版标题样式</a:t>
            </a:r>
          </a:p>
        </p:txBody>
      </p:sp>
      <p:sp>
        <p:nvSpPr>
          <p:cNvPr id="3" name="副标题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Tree>
    <p:extLst>
      <p:ext uri="{BB962C8B-B14F-4D97-AF65-F5344CB8AC3E}">
        <p14:creationId xmlns:p14="http://schemas.microsoft.com/office/powerpoint/2010/main" val="2941585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866"/>
            <a:ext cx="8229600" cy="900442"/>
          </a:xfrm>
        </p:spPr>
        <p:txBody>
          <a:bodyPr/>
          <a:lstStyle>
            <a:lvl1pPr>
              <a:defRPr b="1">
                <a:solidFill>
                  <a:schemeClr val="accent1"/>
                </a:solidFill>
                <a:latin typeface="+mj-lt"/>
                <a:ea typeface="+mj-ea"/>
                <a:cs typeface="微软雅黑 Light" panose="020B0502040204020203" pitchFamily="34" charset="-122"/>
              </a:defRPr>
            </a:lvl1pPr>
          </a:lstStyle>
          <a:p>
            <a:r>
              <a:rPr lang="zh-CN" altLang="en-US" dirty="0"/>
              <a:t>单击此处编辑母版标题样式</a:t>
            </a:r>
          </a:p>
        </p:txBody>
      </p:sp>
      <p:sp>
        <p:nvSpPr>
          <p:cNvPr id="3" name="内容占位符 2"/>
          <p:cNvSpPr>
            <a:spLocks noGrp="1"/>
          </p:cNvSpPr>
          <p:nvPr>
            <p:ph idx="1"/>
          </p:nvPr>
        </p:nvSpPr>
        <p:spPr/>
        <p:txBody>
          <a:bodyPr>
            <a:normAutofit/>
          </a:bodyPr>
          <a:lstStyle>
            <a:lvl1pPr>
              <a:lnSpc>
                <a:spcPct val="120000"/>
              </a:lnSpc>
              <a:defRPr sz="2600" b="1" i="0">
                <a:latin typeface="+mn-lt"/>
                <a:ea typeface="微软雅黑" panose="020B0503020204020204" pitchFamily="34" charset="-122"/>
                <a:cs typeface="微软雅黑" panose="020B0503020204020204" pitchFamily="34" charset="-122"/>
              </a:defRPr>
            </a:lvl1pPr>
            <a:lvl2pPr>
              <a:lnSpc>
                <a:spcPct val="120000"/>
              </a:lnSpc>
              <a:defRPr sz="2400" b="0" i="0">
                <a:latin typeface="+mn-lt"/>
                <a:ea typeface="微软雅黑" panose="020B0503020204020204" pitchFamily="34" charset="-122"/>
                <a:cs typeface="微软雅黑" panose="020B0503020204020204" pitchFamily="34" charset="-122"/>
              </a:defRPr>
            </a:lvl2pPr>
            <a:lvl3pPr>
              <a:lnSpc>
                <a:spcPct val="120000"/>
              </a:lnSpc>
              <a:defRPr sz="2000" b="0" i="0">
                <a:latin typeface="+mn-lt"/>
                <a:ea typeface="微软雅黑" panose="020B0503020204020204" pitchFamily="34" charset="-122"/>
                <a:cs typeface="微软雅黑" panose="020B0503020204020204" pitchFamily="34" charset="-122"/>
              </a:defRPr>
            </a:lvl3pPr>
            <a:lvl4pPr>
              <a:lnSpc>
                <a:spcPct val="120000"/>
              </a:lnSpc>
              <a:defRPr sz="1800" b="0" i="0">
                <a:latin typeface="+mn-lt"/>
                <a:ea typeface="微软雅黑" panose="020B0503020204020204" pitchFamily="34" charset="-122"/>
                <a:cs typeface="微软雅黑" panose="020B0503020204020204" pitchFamily="34" charset="-122"/>
              </a:defRPr>
            </a:lvl4pPr>
            <a:lvl5pPr>
              <a:lnSpc>
                <a:spcPct val="120000"/>
              </a:lnSpc>
              <a:defRPr sz="1800" b="0" i="0">
                <a:latin typeface="+mn-lt"/>
                <a:ea typeface="微软雅黑" panose="020B0503020204020204" pitchFamily="34" charset="-122"/>
                <a:cs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
        <p:nvSpPr>
          <p:cNvPr id="7" name="矩形 6"/>
          <p:cNvSpPr/>
          <p:nvPr userDrawn="1"/>
        </p:nvSpPr>
        <p:spPr>
          <a:xfrm>
            <a:off x="-180527" y="439062"/>
            <a:ext cx="164581" cy="4800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三角形 7">
            <a:extLst>
              <a:ext uri="{FF2B5EF4-FFF2-40B4-BE49-F238E27FC236}">
                <a16:creationId xmlns:a16="http://schemas.microsoft.com/office/drawing/2014/main" id="{066DE83E-C489-9340-8A6C-F2C63F8574DC}"/>
              </a:ext>
            </a:extLst>
          </p:cNvPr>
          <p:cNvSpPr/>
          <p:nvPr userDrawn="1"/>
        </p:nvSpPr>
        <p:spPr>
          <a:xfrm rot="5400000">
            <a:off x="-160702" y="599536"/>
            <a:ext cx="480280" cy="1588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p>
        </p:txBody>
      </p:sp>
    </p:spTree>
    <p:extLst>
      <p:ext uri="{BB962C8B-B14F-4D97-AF65-F5344CB8AC3E}">
        <p14:creationId xmlns:p14="http://schemas.microsoft.com/office/powerpoint/2010/main" val="3624512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8"/>
            <a:ext cx="7772400" cy="1135062"/>
          </a:xfrm>
        </p:spPr>
        <p:txBody>
          <a:bodyPr anchor="t"/>
          <a:lstStyle>
            <a:lvl1pPr algn="l">
              <a:defRPr sz="4000" b="1" cap="all">
                <a:latin typeface="+mj-lt"/>
              </a:defRPr>
            </a:lvl1pPr>
          </a:lstStyle>
          <a:p>
            <a:r>
              <a:rPr lang="zh-CN" altLang="en-US" dirty="0"/>
              <a:t>单击此处编辑母版标题样式</a:t>
            </a:r>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
        <p:nvSpPr>
          <p:cNvPr id="8" name="三角形 7">
            <a:extLst>
              <a:ext uri="{FF2B5EF4-FFF2-40B4-BE49-F238E27FC236}">
                <a16:creationId xmlns:a16="http://schemas.microsoft.com/office/drawing/2014/main" id="{A8EE614D-B549-154F-943F-0F3919AB5939}"/>
              </a:ext>
            </a:extLst>
          </p:cNvPr>
          <p:cNvSpPr/>
          <p:nvPr userDrawn="1"/>
        </p:nvSpPr>
        <p:spPr>
          <a:xfrm rot="5400000">
            <a:off x="-160703" y="3920373"/>
            <a:ext cx="480280" cy="1588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p>
        </p:txBody>
      </p:sp>
    </p:spTree>
    <p:extLst>
      <p:ext uri="{BB962C8B-B14F-4D97-AF65-F5344CB8AC3E}">
        <p14:creationId xmlns:p14="http://schemas.microsoft.com/office/powerpoint/2010/main" val="13605760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193204"/>
            <a:ext cx="8229600" cy="9525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333501"/>
            <a:ext cx="8229600" cy="377163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457201" y="5296962"/>
            <a:ext cx="2133600" cy="304271"/>
          </a:xfrm>
          <a:prstGeom prst="rect">
            <a:avLst/>
          </a:prstGeom>
        </p:spPr>
        <p:txBody>
          <a:bodyPr vert="horz" lIns="91440" tIns="45720" rIns="91440" bIns="45720" rtlCol="0" anchor="ctr"/>
          <a:lstStyle>
            <a:lvl1pPr algn="l">
              <a:defRPr sz="1200">
                <a:solidFill>
                  <a:schemeClr val="tx1">
                    <a:tint val="75000"/>
                  </a:schemeClr>
                </a:solidFill>
                <a:latin typeface="DengXian" charset="0"/>
                <a:ea typeface="DengXian" charset="0"/>
                <a:cs typeface="DengXian" charset="0"/>
              </a:defRPr>
            </a:lvl1pPr>
          </a:lstStyle>
          <a:p>
            <a:endParaRPr lang="zh-CN" altLang="en-US" dirty="0"/>
          </a:p>
        </p:txBody>
      </p:sp>
      <p:sp>
        <p:nvSpPr>
          <p:cNvPr id="5" name="页脚占位符 4"/>
          <p:cNvSpPr>
            <a:spLocks noGrp="1"/>
          </p:cNvSpPr>
          <p:nvPr>
            <p:ph type="ftr" sz="quarter" idx="3"/>
          </p:nvPr>
        </p:nvSpPr>
        <p:spPr>
          <a:xfrm>
            <a:off x="3124201" y="5296962"/>
            <a:ext cx="2895600" cy="304271"/>
          </a:xfrm>
          <a:prstGeom prst="rect">
            <a:avLst/>
          </a:prstGeom>
        </p:spPr>
        <p:txBody>
          <a:bodyPr vert="horz" lIns="91440" tIns="45720" rIns="91440" bIns="45720" rtlCol="0" anchor="ctr"/>
          <a:lstStyle>
            <a:lvl1pPr algn="ctr">
              <a:defRPr sz="1200">
                <a:solidFill>
                  <a:schemeClr val="tx1">
                    <a:tint val="75000"/>
                  </a:schemeClr>
                </a:solidFill>
                <a:latin typeface="DengXian" charset="0"/>
                <a:ea typeface="DengXian" charset="0"/>
                <a:cs typeface="DengXian" charset="0"/>
              </a:defRPr>
            </a:lvl1pPr>
          </a:lstStyle>
          <a:p>
            <a:endParaRPr lang="zh-CN" altLang="en-US"/>
          </a:p>
        </p:txBody>
      </p:sp>
      <p:sp>
        <p:nvSpPr>
          <p:cNvPr id="6" name="灯片编号占位符 5"/>
          <p:cNvSpPr>
            <a:spLocks noGrp="1"/>
          </p:cNvSpPr>
          <p:nvPr>
            <p:ph type="sldNum" sz="quarter" idx="4"/>
          </p:nvPr>
        </p:nvSpPr>
        <p:spPr>
          <a:xfrm>
            <a:off x="6553200" y="5296962"/>
            <a:ext cx="2133600" cy="304271"/>
          </a:xfrm>
          <a:prstGeom prst="rect">
            <a:avLst/>
          </a:prstGeom>
        </p:spPr>
        <p:txBody>
          <a:bodyPr vert="horz" lIns="91440" tIns="45720" rIns="91440" bIns="45720" rtlCol="0" anchor="ctr"/>
          <a:lstStyle>
            <a:lvl1pPr algn="r">
              <a:defRPr sz="1200">
                <a:solidFill>
                  <a:schemeClr val="tx1">
                    <a:tint val="75000"/>
                  </a:schemeClr>
                </a:solidFill>
                <a:latin typeface="DengXian" charset="0"/>
                <a:ea typeface="DengXian" charset="0"/>
                <a:cs typeface="DengXian" charset="0"/>
              </a:defRPr>
            </a:lvl1pPr>
          </a:lstStyle>
          <a:p>
            <a:fld id="{ADE361C3-C043-4A6E-BDCE-8DA1E7D90A3B}" type="slidenum">
              <a:rPr lang="zh-CN" altLang="en-US" smtClean="0"/>
              <a:pPr/>
              <a:t>‹#›</a:t>
            </a:fld>
            <a:endParaRPr lang="zh-CN" altLang="en-US"/>
          </a:p>
        </p:txBody>
      </p:sp>
    </p:spTree>
    <p:extLst>
      <p:ext uri="{BB962C8B-B14F-4D97-AF65-F5344CB8AC3E}">
        <p14:creationId xmlns:p14="http://schemas.microsoft.com/office/powerpoint/2010/main" val="38909056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8" r:id="rId4"/>
  </p:sldLayoutIdLst>
  <p:hf hdr="0" ftr="0" dt="0"/>
  <p:txStyles>
    <p:titleStyle>
      <a:lvl1pPr algn="l" defTabSz="914400" rtl="0" eaLnBrk="1" latinLnBrk="0" hangingPunct="1">
        <a:spcBef>
          <a:spcPct val="0"/>
        </a:spcBef>
        <a:buNone/>
        <a:defRPr sz="3600" b="1" kern="1200">
          <a:solidFill>
            <a:schemeClr val="accent1"/>
          </a:solidFill>
          <a:latin typeface="+mj-lt"/>
          <a:ea typeface="+mj-ea"/>
          <a:cs typeface="微软雅黑 Light" panose="020B0502040204020203" pitchFamily="34" charset="-122"/>
        </a:defRPr>
      </a:lvl1pPr>
    </p:titleStyle>
    <p:bodyStyle>
      <a:lvl1pPr marL="342900" indent="-342900" algn="l" defTabSz="914400" rtl="0" eaLnBrk="1" latinLnBrk="0" hangingPunct="1">
        <a:lnSpc>
          <a:spcPct val="120000"/>
        </a:lnSpc>
        <a:spcBef>
          <a:spcPts val="1200"/>
        </a:spcBef>
        <a:buFont typeface="Arial" pitchFamily="34" charset="0"/>
        <a:buChar char="•"/>
        <a:defRPr sz="2600" b="1" kern="1200">
          <a:solidFill>
            <a:schemeClr val="tx1">
              <a:lumMod val="75000"/>
              <a:lumOff val="25000"/>
            </a:schemeClr>
          </a:solidFill>
          <a:latin typeface="+mn-lt"/>
          <a:ea typeface="+mn-ea"/>
          <a:cs typeface="DengXian" charset="0"/>
        </a:defRPr>
      </a:lvl1pPr>
      <a:lvl2pPr marL="742950" indent="-285750" algn="l" defTabSz="914400" rtl="0" eaLnBrk="1" latinLnBrk="0" hangingPunct="1">
        <a:lnSpc>
          <a:spcPct val="120000"/>
        </a:lnSpc>
        <a:spcBef>
          <a:spcPct val="20000"/>
        </a:spcBef>
        <a:buFont typeface="Arial" pitchFamily="34" charset="0"/>
        <a:buChar char="–"/>
        <a:defRPr sz="2400" kern="1200">
          <a:solidFill>
            <a:schemeClr val="tx1">
              <a:lumMod val="75000"/>
              <a:lumOff val="25000"/>
            </a:schemeClr>
          </a:solidFill>
          <a:latin typeface="+mn-lt"/>
          <a:ea typeface="+mn-ea"/>
          <a:cs typeface="DengXian" charset="0"/>
        </a:defRPr>
      </a:lvl2pPr>
      <a:lvl3pPr marL="1143000" indent="-228600" algn="l" defTabSz="914400" rtl="0" eaLnBrk="1" latinLnBrk="0" hangingPunct="1">
        <a:lnSpc>
          <a:spcPct val="120000"/>
        </a:lnSpc>
        <a:spcBef>
          <a:spcPct val="20000"/>
        </a:spcBef>
        <a:buFont typeface="Arial" pitchFamily="34" charset="0"/>
        <a:buChar char="•"/>
        <a:defRPr sz="2000" kern="1200">
          <a:solidFill>
            <a:schemeClr val="tx1">
              <a:lumMod val="75000"/>
              <a:lumOff val="25000"/>
            </a:schemeClr>
          </a:solidFill>
          <a:latin typeface="+mn-lt"/>
          <a:ea typeface="+mn-ea"/>
          <a:cs typeface="DengXian" charset="0"/>
        </a:defRPr>
      </a:lvl3pPr>
      <a:lvl4pPr marL="1600200" indent="-228600" algn="l" defTabSz="914400" rtl="0" eaLnBrk="1" latinLnBrk="0" hangingPunct="1">
        <a:lnSpc>
          <a:spcPct val="120000"/>
        </a:lnSpc>
        <a:spcBef>
          <a:spcPct val="20000"/>
        </a:spcBef>
        <a:buFont typeface="Arial" pitchFamily="34" charset="0"/>
        <a:buChar char="–"/>
        <a:defRPr sz="1800" kern="1200">
          <a:solidFill>
            <a:schemeClr val="tx1">
              <a:lumMod val="75000"/>
              <a:lumOff val="25000"/>
            </a:schemeClr>
          </a:solidFill>
          <a:latin typeface="+mn-lt"/>
          <a:ea typeface="+mn-ea"/>
          <a:cs typeface="DengXian" charset="0"/>
        </a:defRPr>
      </a:lvl4pPr>
      <a:lvl5pPr marL="2057400" indent="-228600" algn="l" defTabSz="914400" rtl="0" eaLnBrk="1" latinLnBrk="0" hangingPunct="1">
        <a:lnSpc>
          <a:spcPct val="120000"/>
        </a:lnSpc>
        <a:spcBef>
          <a:spcPct val="20000"/>
        </a:spcBef>
        <a:buFont typeface="Arial" pitchFamily="34" charset="0"/>
        <a:buChar char="»"/>
        <a:defRPr sz="1800" kern="1200">
          <a:solidFill>
            <a:schemeClr val="tx1">
              <a:lumMod val="75000"/>
              <a:lumOff val="25000"/>
            </a:schemeClr>
          </a:solidFill>
          <a:latin typeface="+mn-lt"/>
          <a:ea typeface="+mn-ea"/>
          <a:cs typeface="DengXian"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28866"/>
            <a:ext cx="8229600" cy="9525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333501"/>
            <a:ext cx="8229600" cy="377163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1" y="5296962"/>
            <a:ext cx="2133600" cy="304271"/>
          </a:xfrm>
          <a:prstGeom prst="rect">
            <a:avLst/>
          </a:prstGeom>
        </p:spPr>
        <p:txBody>
          <a:bodyPr vert="horz" lIns="91440" tIns="45720" rIns="91440" bIns="45720" rtlCol="0" anchor="ctr"/>
          <a:lstStyle>
            <a:lvl1pPr algn="l">
              <a:defRPr sz="1200">
                <a:solidFill>
                  <a:schemeClr val="tx1">
                    <a:tint val="75000"/>
                  </a:schemeClr>
                </a:solidFill>
                <a:latin typeface="DengXian" charset="0"/>
                <a:ea typeface="DengXian" charset="0"/>
                <a:cs typeface="DengXian" charset="0"/>
              </a:defRPr>
            </a:lvl1pPr>
          </a:lstStyle>
          <a:p>
            <a:endParaRPr lang="zh-CN" altLang="en-US" dirty="0"/>
          </a:p>
        </p:txBody>
      </p:sp>
      <p:sp>
        <p:nvSpPr>
          <p:cNvPr id="5" name="页脚占位符 4"/>
          <p:cNvSpPr>
            <a:spLocks noGrp="1"/>
          </p:cNvSpPr>
          <p:nvPr>
            <p:ph type="ftr" sz="quarter" idx="3"/>
          </p:nvPr>
        </p:nvSpPr>
        <p:spPr>
          <a:xfrm>
            <a:off x="3124201" y="5296962"/>
            <a:ext cx="2895600" cy="304271"/>
          </a:xfrm>
          <a:prstGeom prst="rect">
            <a:avLst/>
          </a:prstGeom>
        </p:spPr>
        <p:txBody>
          <a:bodyPr vert="horz" lIns="91440" tIns="45720" rIns="91440" bIns="45720" rtlCol="0" anchor="ctr"/>
          <a:lstStyle>
            <a:lvl1pPr algn="ctr">
              <a:defRPr sz="1200">
                <a:solidFill>
                  <a:schemeClr val="tx1">
                    <a:tint val="75000"/>
                  </a:schemeClr>
                </a:solidFill>
                <a:latin typeface="DengXian" charset="0"/>
                <a:ea typeface="DengXian" charset="0"/>
                <a:cs typeface="DengXian" charset="0"/>
              </a:defRPr>
            </a:lvl1pPr>
          </a:lstStyle>
          <a:p>
            <a:endParaRPr lang="zh-CN" altLang="en-US"/>
          </a:p>
        </p:txBody>
      </p:sp>
      <p:sp>
        <p:nvSpPr>
          <p:cNvPr id="6" name="灯片编号占位符 5"/>
          <p:cNvSpPr>
            <a:spLocks noGrp="1"/>
          </p:cNvSpPr>
          <p:nvPr>
            <p:ph type="sldNum" sz="quarter" idx="4"/>
          </p:nvPr>
        </p:nvSpPr>
        <p:spPr>
          <a:xfrm>
            <a:off x="6553200" y="5296962"/>
            <a:ext cx="2133600" cy="304271"/>
          </a:xfrm>
          <a:prstGeom prst="rect">
            <a:avLst/>
          </a:prstGeom>
        </p:spPr>
        <p:txBody>
          <a:bodyPr vert="horz" lIns="91440" tIns="45720" rIns="91440" bIns="45720" rtlCol="0" anchor="ctr"/>
          <a:lstStyle>
            <a:lvl1pPr algn="r">
              <a:defRPr sz="1200">
                <a:solidFill>
                  <a:schemeClr val="tx1">
                    <a:tint val="75000"/>
                  </a:schemeClr>
                </a:solidFill>
                <a:latin typeface="DengXian" charset="0"/>
                <a:ea typeface="DengXian" charset="0"/>
                <a:cs typeface="DengXian" charset="0"/>
              </a:defRPr>
            </a:lvl1pPr>
          </a:lstStyle>
          <a:p>
            <a:fld id="{ADE361C3-C043-4A6E-BDCE-8DA1E7D90A3B}" type="slidenum">
              <a:rPr lang="zh-CN" altLang="en-US" smtClean="0"/>
              <a:pPr/>
              <a:t>‹#›</a:t>
            </a:fld>
            <a:endParaRPr lang="zh-CN" altLang="en-US"/>
          </a:p>
        </p:txBody>
      </p:sp>
    </p:spTree>
    <p:extLst>
      <p:ext uri="{BB962C8B-B14F-4D97-AF65-F5344CB8AC3E}">
        <p14:creationId xmlns:p14="http://schemas.microsoft.com/office/powerpoint/2010/main" val="2633814230"/>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Lst>
  <p:hf hdr="0" ftr="0" dt="0"/>
  <p:txStyles>
    <p:titleStyle>
      <a:lvl1pPr algn="l" defTabSz="914400" rtl="0" eaLnBrk="1" latinLnBrk="0" hangingPunct="1">
        <a:spcBef>
          <a:spcPct val="0"/>
        </a:spcBef>
        <a:buNone/>
        <a:defRPr sz="3600" b="1" kern="1200">
          <a:solidFill>
            <a:schemeClr val="accent1"/>
          </a:solidFill>
          <a:latin typeface="+mj-lt"/>
          <a:ea typeface="+mj-ea"/>
          <a:cs typeface="微软雅黑 Light" panose="020B0502040204020203" pitchFamily="34" charset="-122"/>
        </a:defRPr>
      </a:lvl1pPr>
    </p:titleStyle>
    <p:bodyStyle>
      <a:lvl1pPr marL="342900" indent="-342900" algn="l" defTabSz="914400" rtl="0" eaLnBrk="1" latinLnBrk="0" hangingPunct="1">
        <a:lnSpc>
          <a:spcPct val="120000"/>
        </a:lnSpc>
        <a:spcBef>
          <a:spcPts val="1200"/>
        </a:spcBef>
        <a:buFont typeface="Arial" pitchFamily="34" charset="0"/>
        <a:buChar char="•"/>
        <a:defRPr sz="2600" b="0" kern="1200">
          <a:solidFill>
            <a:schemeClr val="tx1">
              <a:lumMod val="75000"/>
              <a:lumOff val="25000"/>
            </a:schemeClr>
          </a:solidFill>
          <a:latin typeface="+mn-lt"/>
          <a:ea typeface="+mn-ea"/>
          <a:cs typeface="DengXian" charset="0"/>
        </a:defRPr>
      </a:lvl1pPr>
      <a:lvl2pPr marL="742950" indent="-285750" algn="l" defTabSz="914400" rtl="0" eaLnBrk="1" latinLnBrk="0" hangingPunct="1">
        <a:lnSpc>
          <a:spcPct val="120000"/>
        </a:lnSpc>
        <a:spcBef>
          <a:spcPct val="20000"/>
        </a:spcBef>
        <a:buFont typeface="Arial" pitchFamily="34" charset="0"/>
        <a:buChar char="–"/>
        <a:defRPr sz="2400" kern="1200">
          <a:solidFill>
            <a:schemeClr val="tx1">
              <a:lumMod val="75000"/>
              <a:lumOff val="25000"/>
            </a:schemeClr>
          </a:solidFill>
          <a:latin typeface="+mn-lt"/>
          <a:ea typeface="+mn-ea"/>
          <a:cs typeface="DengXian" charset="0"/>
        </a:defRPr>
      </a:lvl2pPr>
      <a:lvl3pPr marL="1143000" indent="-228600" algn="l" defTabSz="914400" rtl="0" eaLnBrk="1" latinLnBrk="0" hangingPunct="1">
        <a:lnSpc>
          <a:spcPct val="120000"/>
        </a:lnSpc>
        <a:spcBef>
          <a:spcPct val="20000"/>
        </a:spcBef>
        <a:buFont typeface="Arial" pitchFamily="34" charset="0"/>
        <a:buChar char="•"/>
        <a:defRPr sz="2000" kern="1200">
          <a:solidFill>
            <a:schemeClr val="tx1">
              <a:lumMod val="75000"/>
              <a:lumOff val="25000"/>
            </a:schemeClr>
          </a:solidFill>
          <a:latin typeface="+mn-lt"/>
          <a:ea typeface="+mn-ea"/>
          <a:cs typeface="DengXian" charset="0"/>
        </a:defRPr>
      </a:lvl3pPr>
      <a:lvl4pPr marL="1600200" indent="-228600" algn="l" defTabSz="914400" rtl="0" eaLnBrk="1" latinLnBrk="0" hangingPunct="1">
        <a:lnSpc>
          <a:spcPct val="120000"/>
        </a:lnSpc>
        <a:spcBef>
          <a:spcPct val="20000"/>
        </a:spcBef>
        <a:buFont typeface="Arial" pitchFamily="34" charset="0"/>
        <a:buChar char="–"/>
        <a:defRPr sz="1800" kern="1200">
          <a:solidFill>
            <a:schemeClr val="tx1">
              <a:lumMod val="75000"/>
              <a:lumOff val="25000"/>
            </a:schemeClr>
          </a:solidFill>
          <a:latin typeface="+mn-lt"/>
          <a:ea typeface="+mn-ea"/>
          <a:cs typeface="DengXian" charset="0"/>
        </a:defRPr>
      </a:lvl4pPr>
      <a:lvl5pPr marL="2057400" indent="-228600" algn="l" defTabSz="914400" rtl="0" eaLnBrk="1" latinLnBrk="0" hangingPunct="1">
        <a:lnSpc>
          <a:spcPct val="120000"/>
        </a:lnSpc>
        <a:spcBef>
          <a:spcPct val="20000"/>
        </a:spcBef>
        <a:buFont typeface="Arial" pitchFamily="34" charset="0"/>
        <a:buChar char="»"/>
        <a:defRPr sz="1800" kern="1200">
          <a:solidFill>
            <a:schemeClr val="tx1">
              <a:lumMod val="75000"/>
              <a:lumOff val="25000"/>
            </a:schemeClr>
          </a:solidFill>
          <a:latin typeface="+mn-lt"/>
          <a:ea typeface="+mn-ea"/>
          <a:cs typeface="DengXian"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10" Type="http://schemas.openxmlformats.org/officeDocument/2006/relationships/image" Target="../media/image24.jpeg"/><Relationship Id="rId4" Type="http://schemas.openxmlformats.org/officeDocument/2006/relationships/image" Target="../media/image18.jpeg"/><Relationship Id="rId9" Type="http://schemas.openxmlformats.org/officeDocument/2006/relationships/image" Target="../media/image23.jpe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10" Type="http://schemas.openxmlformats.org/officeDocument/2006/relationships/image" Target="../media/image35.png"/><Relationship Id="rId4" Type="http://schemas.openxmlformats.org/officeDocument/2006/relationships/image" Target="../media/image29.jpeg"/><Relationship Id="rId9"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2.tiff"/><Relationship Id="rId3" Type="http://schemas.openxmlformats.org/officeDocument/2006/relationships/image" Target="../media/image37.png"/><Relationship Id="rId7" Type="http://schemas.openxmlformats.org/officeDocument/2006/relationships/image" Target="../media/image41.tiff"/><Relationship Id="rId2"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image" Target="../media/image40.tiff"/><Relationship Id="rId5" Type="http://schemas.openxmlformats.org/officeDocument/2006/relationships/image" Target="../media/image39.tiff"/><Relationship Id="rId4" Type="http://schemas.openxmlformats.org/officeDocument/2006/relationships/image" Target="../media/image38.png"/><Relationship Id="rId9" Type="http://schemas.openxmlformats.org/officeDocument/2006/relationships/image" Target="../media/image43.tiff"/></Relationships>
</file>

<file path=ppt/slides/_rels/slide18.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44.tiff"/><Relationship Id="rId1" Type="http://schemas.openxmlformats.org/officeDocument/2006/relationships/slideLayout" Target="../slideLayouts/slideLayout2.xml"/><Relationship Id="rId4" Type="http://schemas.openxmlformats.org/officeDocument/2006/relationships/image" Target="../media/image42.tiff"/></Relationships>
</file>

<file path=ppt/slides/_rels/slide19.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44.tiff"/><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42.tiff"/></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6.tiff"/><Relationship Id="rId7" Type="http://schemas.openxmlformats.org/officeDocument/2006/relationships/image" Target="../media/image38.png"/><Relationship Id="rId2" Type="http://schemas.openxmlformats.org/officeDocument/2006/relationships/image" Target="../media/image45.tiff"/><Relationship Id="rId1" Type="http://schemas.openxmlformats.org/officeDocument/2006/relationships/slideLayout" Target="../slideLayouts/slideLayout2.xml"/><Relationship Id="rId6" Type="http://schemas.openxmlformats.org/officeDocument/2006/relationships/image" Target="../media/image41.tiff"/><Relationship Id="rId5" Type="http://schemas.openxmlformats.org/officeDocument/2006/relationships/image" Target="../media/image42.tiff"/><Relationship Id="rId4" Type="http://schemas.openxmlformats.org/officeDocument/2006/relationships/image" Target="../media/image47.tiff"/></Relationships>
</file>

<file path=ppt/slides/_rels/slide21.xml.rels><?xml version="1.0" encoding="UTF-8" standalone="yes"?>
<Relationships xmlns="http://schemas.openxmlformats.org/package/2006/relationships"><Relationship Id="rId8" Type="http://schemas.openxmlformats.org/officeDocument/2006/relationships/image" Target="../media/image48.tiff"/><Relationship Id="rId3" Type="http://schemas.openxmlformats.org/officeDocument/2006/relationships/image" Target="../media/image45.tiff"/><Relationship Id="rId7" Type="http://schemas.openxmlformats.org/officeDocument/2006/relationships/image" Target="../media/image42.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1.tiff"/><Relationship Id="rId5" Type="http://schemas.openxmlformats.org/officeDocument/2006/relationships/image" Target="../media/image47.tiff"/><Relationship Id="rId4" Type="http://schemas.openxmlformats.org/officeDocument/2006/relationships/image" Target="../media/image46.tiff"/></Relationships>
</file>

<file path=ppt/slides/_rels/slide22.xml.rels><?xml version="1.0" encoding="UTF-8" standalone="yes"?>
<Relationships xmlns="http://schemas.openxmlformats.org/package/2006/relationships"><Relationship Id="rId8" Type="http://schemas.openxmlformats.org/officeDocument/2006/relationships/image" Target="../media/image48.tiff"/><Relationship Id="rId3" Type="http://schemas.openxmlformats.org/officeDocument/2006/relationships/image" Target="../media/image45.tiff"/><Relationship Id="rId7" Type="http://schemas.openxmlformats.org/officeDocument/2006/relationships/image" Target="../media/image42.tif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1.tiff"/><Relationship Id="rId5" Type="http://schemas.openxmlformats.org/officeDocument/2006/relationships/image" Target="../media/image47.tiff"/><Relationship Id="rId10" Type="http://schemas.openxmlformats.org/officeDocument/2006/relationships/image" Target="../media/image49.tiff"/><Relationship Id="rId4" Type="http://schemas.openxmlformats.org/officeDocument/2006/relationships/image" Target="../media/image46.tiff"/><Relationship Id="rId9"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creativecommons.org/licenses/by/4.0/legalcode"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researchgate.net/publication/262350163_Comprehensive_Formal_Verification_of_an_OS_Microkernel" TargetMode="External"/><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tiff"/><Relationship Id="rId1" Type="http://schemas.openxmlformats.org/officeDocument/2006/relationships/slideLayout" Target="../slideLayouts/slideLayout2.xml"/><Relationship Id="rId4" Type="http://schemas.openxmlformats.org/officeDocument/2006/relationships/hyperlink" Target="https://www.zdnet.com/article/minix-intels-hidden-in-chip-operating-system/" TargetMode="External"/></Relationships>
</file>

<file path=ppt/slides/_rels/slide57.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jpeg"/><Relationship Id="rId26" Type="http://schemas.openxmlformats.org/officeDocument/2006/relationships/image" Target="../media/image80.tiff"/><Relationship Id="rId3" Type="http://schemas.openxmlformats.org/officeDocument/2006/relationships/image" Target="../media/image57.png"/><Relationship Id="rId21" Type="http://schemas.openxmlformats.org/officeDocument/2006/relationships/image" Target="../media/image75.png"/><Relationship Id="rId7" Type="http://schemas.openxmlformats.org/officeDocument/2006/relationships/image" Target="../media/image61.png"/><Relationship Id="rId12" Type="http://schemas.openxmlformats.org/officeDocument/2006/relationships/image" Target="../media/image66.tiff"/><Relationship Id="rId17" Type="http://schemas.openxmlformats.org/officeDocument/2006/relationships/image" Target="../media/image71.jpeg"/><Relationship Id="rId25" Type="http://schemas.openxmlformats.org/officeDocument/2006/relationships/image" Target="../media/image79.jpeg"/><Relationship Id="rId2" Type="http://schemas.openxmlformats.org/officeDocument/2006/relationships/notesSlide" Target="../notesSlides/notesSlide25.xml"/><Relationship Id="rId16" Type="http://schemas.openxmlformats.org/officeDocument/2006/relationships/image" Target="../media/image70.jpeg"/><Relationship Id="rId20" Type="http://schemas.openxmlformats.org/officeDocument/2006/relationships/image" Target="../media/image74.png"/><Relationship Id="rId1" Type="http://schemas.openxmlformats.org/officeDocument/2006/relationships/slideLayout" Target="../slideLayouts/slideLayout4.xml"/><Relationship Id="rId6" Type="http://schemas.openxmlformats.org/officeDocument/2006/relationships/image" Target="../media/image60.svg"/><Relationship Id="rId11" Type="http://schemas.openxmlformats.org/officeDocument/2006/relationships/image" Target="../media/image65.jpeg"/><Relationship Id="rId24" Type="http://schemas.openxmlformats.org/officeDocument/2006/relationships/image" Target="../media/image78.png"/><Relationship Id="rId5" Type="http://schemas.openxmlformats.org/officeDocument/2006/relationships/image" Target="../media/image59.png"/><Relationship Id="rId15" Type="http://schemas.openxmlformats.org/officeDocument/2006/relationships/image" Target="../media/image69.svg"/><Relationship Id="rId23" Type="http://schemas.openxmlformats.org/officeDocument/2006/relationships/image" Target="../media/image77.png"/><Relationship Id="rId28" Type="http://schemas.openxmlformats.org/officeDocument/2006/relationships/image" Target="../media/image82.jpeg"/><Relationship Id="rId10" Type="http://schemas.openxmlformats.org/officeDocument/2006/relationships/image" Target="../media/image64.png"/><Relationship Id="rId19" Type="http://schemas.openxmlformats.org/officeDocument/2006/relationships/image" Target="../media/image73.jpe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 Id="rId22" Type="http://schemas.openxmlformats.org/officeDocument/2006/relationships/image" Target="../media/image76.png"/><Relationship Id="rId27" Type="http://schemas.openxmlformats.org/officeDocument/2006/relationships/image" Target="../media/image81.jpeg"/></Relationships>
</file>

<file path=ppt/slides/_rels/slide5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zh.wikipedia.org/wiki/%E5%BE%AE%E5%85%A7%E6%A0%B8" TargetMode="External"/></Relationships>
</file>

<file path=ppt/slides/_rels/slide59.xml.rels><?xml version="1.0" encoding="UTF-8" standalone="yes"?>
<Relationships xmlns="http://schemas.openxmlformats.org/package/2006/relationships"><Relationship Id="rId2" Type="http://schemas.openxmlformats.org/officeDocument/2006/relationships/image" Target="../media/image8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image" Target="../media/image85.tif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8.tif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www.barrelfish.org/documentation.html" TargetMode="External"/><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7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2.jpeg"/><Relationship Id="rId7" Type="http://schemas.openxmlformats.org/officeDocument/2006/relationships/image" Target="../media/image96.png"/><Relationship Id="rId2" Type="http://schemas.openxmlformats.org/officeDocument/2006/relationships/image" Target="../media/image91.jpeg"/><Relationship Id="rId1" Type="http://schemas.openxmlformats.org/officeDocument/2006/relationships/slideLayout" Target="../slideLayouts/slideLayout2.xml"/><Relationship Id="rId6" Type="http://schemas.openxmlformats.org/officeDocument/2006/relationships/image" Target="../media/image95.jpeg"/><Relationship Id="rId5" Type="http://schemas.openxmlformats.org/officeDocument/2006/relationships/image" Target="../media/image94.jpg"/><Relationship Id="rId4" Type="http://schemas.openxmlformats.org/officeDocument/2006/relationships/image" Target="../media/image93.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1D0B0-997E-E23F-83ED-4AD61ECAD315}"/>
              </a:ext>
            </a:extLst>
          </p:cNvPr>
          <p:cNvSpPr>
            <a:spLocks noGrp="1"/>
          </p:cNvSpPr>
          <p:nvPr>
            <p:ph type="title"/>
          </p:nvPr>
        </p:nvSpPr>
        <p:spPr/>
        <p:txBody>
          <a:bodyPr/>
          <a:lstStyle/>
          <a:p>
            <a:endParaRPr lang="en-CN"/>
          </a:p>
        </p:txBody>
      </p:sp>
      <p:pic>
        <p:nvPicPr>
          <p:cNvPr id="7" name="Content Placeholder 6" descr="A screenshot of a qr code&#10;&#10;AI-generated content may be incorrect.">
            <a:extLst>
              <a:ext uri="{FF2B5EF4-FFF2-40B4-BE49-F238E27FC236}">
                <a16:creationId xmlns:a16="http://schemas.microsoft.com/office/drawing/2014/main" id="{BBBD46AC-363A-7409-F615-F4CC2A011CA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99792" y="228866"/>
            <a:ext cx="3528392" cy="5467318"/>
          </a:xfrm>
        </p:spPr>
      </p:pic>
      <p:sp>
        <p:nvSpPr>
          <p:cNvPr id="4" name="Slide Number Placeholder 3">
            <a:extLst>
              <a:ext uri="{FF2B5EF4-FFF2-40B4-BE49-F238E27FC236}">
                <a16:creationId xmlns:a16="http://schemas.microsoft.com/office/drawing/2014/main" id="{963703AA-254C-5151-8AAA-5A5E65758673}"/>
              </a:ext>
            </a:extLst>
          </p:cNvPr>
          <p:cNvSpPr>
            <a:spLocks noGrp="1"/>
          </p:cNvSpPr>
          <p:nvPr>
            <p:ph type="sldNum" sz="quarter" idx="12"/>
          </p:nvPr>
        </p:nvSpPr>
        <p:spPr/>
        <p:txBody>
          <a:bodyPr/>
          <a:lstStyle/>
          <a:p>
            <a:fld id="{ADE361C3-C043-4A6E-BDCE-8DA1E7D90A3B}" type="slidenum">
              <a:rPr lang="zh-CN" altLang="en-US" smtClean="0"/>
              <a:t>1</a:t>
            </a:fld>
            <a:endParaRPr lang="zh-CN" altLang="en-US"/>
          </a:p>
        </p:txBody>
      </p:sp>
    </p:spTree>
    <p:extLst>
      <p:ext uri="{BB962C8B-B14F-4D97-AF65-F5344CB8AC3E}">
        <p14:creationId xmlns:p14="http://schemas.microsoft.com/office/powerpoint/2010/main" val="797447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EA4DFD-12C8-C64C-A0EE-CD7941143A94}"/>
              </a:ext>
            </a:extLst>
          </p:cNvPr>
          <p:cNvSpPr>
            <a:spLocks noGrp="1"/>
          </p:cNvSpPr>
          <p:nvPr>
            <p:ph type="title"/>
          </p:nvPr>
        </p:nvSpPr>
        <p:spPr/>
        <p:txBody>
          <a:bodyPr>
            <a:normAutofit fontScale="90000"/>
          </a:bodyPr>
          <a:lstStyle/>
          <a:p>
            <a:r>
              <a:rPr kumimoji="1" lang="zh-CN" altLang="en-US" dirty="0"/>
              <a:t>图形界面：</a:t>
            </a:r>
            <a:r>
              <a:rPr lang="en-US" altLang="zh-CN" b="1" dirty="0"/>
              <a:t> Xerox</a:t>
            </a:r>
            <a:r>
              <a:rPr lang="en-US" altLang="zh-CN" dirty="0"/>
              <a:t> Alto/</a:t>
            </a:r>
            <a:r>
              <a:rPr kumimoji="1" lang="en-US" altLang="zh-CN" dirty="0"/>
              <a:t>MacOS/Windows</a:t>
            </a:r>
            <a:endParaRPr kumimoji="1" lang="zh-CN" altLang="en-US" dirty="0"/>
          </a:p>
        </p:txBody>
      </p:sp>
      <p:sp>
        <p:nvSpPr>
          <p:cNvPr id="4" name="圆角矩形 3">
            <a:extLst>
              <a:ext uri="{FF2B5EF4-FFF2-40B4-BE49-F238E27FC236}">
                <a16:creationId xmlns:a16="http://schemas.microsoft.com/office/drawing/2014/main" id="{630C7309-09A0-F149-95CB-EC268ED6C97B}"/>
              </a:ext>
            </a:extLst>
          </p:cNvPr>
          <p:cNvSpPr/>
          <p:nvPr/>
        </p:nvSpPr>
        <p:spPr bwMode="auto">
          <a:xfrm>
            <a:off x="4716016" y="1345332"/>
            <a:ext cx="4176464" cy="1166748"/>
          </a:xfrm>
          <a:prstGeom prst="round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59400" tIns="29700" rIns="59400" bIns="29700" numCol="1" rtlCol="0" anchor="ctr" anchorCtr="0" compatLnSpc="1">
            <a:prstTxWarp prst="textNoShape">
              <a:avLst/>
            </a:prstTxWarp>
            <a:noAutofit/>
          </a:bodyPr>
          <a:lstStyle/>
          <a:p>
            <a:pPr defTabSz="601266" fontAlgn="base">
              <a:lnSpc>
                <a:spcPct val="120000"/>
              </a:lnSpc>
              <a:spcBef>
                <a:spcPct val="0"/>
              </a:spcBef>
              <a:spcAft>
                <a:spcPct val="0"/>
              </a:spcAft>
            </a:pPr>
            <a:r>
              <a:rPr lang="en-US" altLang="zh-CN" dirty="0">
                <a:solidFill>
                  <a:srgbClr val="000000"/>
                </a:solidFill>
                <a:latin typeface="+mn-ea"/>
              </a:rPr>
              <a:t>Xerox Alto</a:t>
            </a:r>
            <a:r>
              <a:rPr lang="zh-CN" altLang="en-US" dirty="0">
                <a:solidFill>
                  <a:srgbClr val="000000"/>
                </a:solidFill>
                <a:latin typeface="+mn-ea"/>
              </a:rPr>
              <a:t> （</a:t>
            </a:r>
            <a:r>
              <a:rPr lang="en-US" altLang="zh-CN" dirty="0">
                <a:solidFill>
                  <a:srgbClr val="000000"/>
                </a:solidFill>
                <a:latin typeface="+mn-ea"/>
              </a:rPr>
              <a:t>1973</a:t>
            </a:r>
            <a:r>
              <a:rPr lang="zh-CN" altLang="en-US" dirty="0">
                <a:solidFill>
                  <a:srgbClr val="000000"/>
                </a:solidFill>
                <a:latin typeface="+mn-ea"/>
              </a:rPr>
              <a:t>）</a:t>
            </a:r>
            <a:r>
              <a:rPr lang="en-US" altLang="zh-CN" dirty="0">
                <a:solidFill>
                  <a:srgbClr val="000000"/>
                </a:solidFill>
                <a:latin typeface="+mn-ea"/>
              </a:rPr>
              <a:t>:</a:t>
            </a:r>
            <a:r>
              <a:rPr lang="zh-CN" altLang="en-US" dirty="0">
                <a:solidFill>
                  <a:srgbClr val="000000"/>
                </a:solidFill>
                <a:latin typeface="+mn-ea"/>
              </a:rPr>
              <a:t> 第一个图形化操作系统，首次使用鼠标 （</a:t>
            </a:r>
            <a:r>
              <a:rPr lang="en-US" altLang="zh-CN" dirty="0">
                <a:solidFill>
                  <a:srgbClr val="000000"/>
                </a:solidFill>
                <a:latin typeface="+mn-ea"/>
              </a:rPr>
              <a:t> Chuck Thacker</a:t>
            </a:r>
            <a:r>
              <a:rPr lang="zh-CN" altLang="en-US" dirty="0">
                <a:solidFill>
                  <a:srgbClr val="000000"/>
                </a:solidFill>
                <a:latin typeface="+mn-ea"/>
              </a:rPr>
              <a:t>，</a:t>
            </a:r>
            <a:r>
              <a:rPr lang="en-US" altLang="zh-CN" dirty="0">
                <a:solidFill>
                  <a:srgbClr val="000000"/>
                </a:solidFill>
                <a:latin typeface="+mn-ea"/>
              </a:rPr>
              <a:t>2009</a:t>
            </a:r>
            <a:r>
              <a:rPr lang="zh-CN" altLang="en-US" dirty="0">
                <a:solidFill>
                  <a:srgbClr val="000000"/>
                </a:solidFill>
                <a:latin typeface="+mn-ea"/>
              </a:rPr>
              <a:t>年图灵奖）</a:t>
            </a:r>
          </a:p>
        </p:txBody>
      </p:sp>
      <p:sp>
        <p:nvSpPr>
          <p:cNvPr id="5" name="圆角矩形 4">
            <a:extLst>
              <a:ext uri="{FF2B5EF4-FFF2-40B4-BE49-F238E27FC236}">
                <a16:creationId xmlns:a16="http://schemas.microsoft.com/office/drawing/2014/main" id="{A24C892F-D4B2-DB42-BBD8-FA4F57FB6E42}"/>
              </a:ext>
            </a:extLst>
          </p:cNvPr>
          <p:cNvSpPr/>
          <p:nvPr/>
        </p:nvSpPr>
        <p:spPr bwMode="auto">
          <a:xfrm>
            <a:off x="4716016" y="2906380"/>
            <a:ext cx="4176464" cy="1166748"/>
          </a:xfrm>
          <a:prstGeom prst="round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59400" tIns="29700" rIns="59400" bIns="29700" numCol="1" rtlCol="0" anchor="ctr" anchorCtr="0" compatLnSpc="1">
            <a:prstTxWarp prst="textNoShape">
              <a:avLst/>
            </a:prstTxWarp>
            <a:noAutofit/>
          </a:bodyPr>
          <a:lstStyle/>
          <a:p>
            <a:pPr defTabSz="601266" fontAlgn="base">
              <a:lnSpc>
                <a:spcPct val="120000"/>
              </a:lnSpc>
              <a:spcBef>
                <a:spcPct val="0"/>
              </a:spcBef>
              <a:spcAft>
                <a:spcPct val="0"/>
              </a:spcAft>
            </a:pPr>
            <a:r>
              <a:rPr lang="en-US" altLang="zh-CN" dirty="0">
                <a:solidFill>
                  <a:srgbClr val="000000"/>
                </a:solidFill>
                <a:latin typeface="+mn-ea"/>
              </a:rPr>
              <a:t>Mac OS (Apple LISA, 1983):</a:t>
            </a:r>
            <a:r>
              <a:rPr lang="en-US" altLang="zh-CN" dirty="0">
                <a:latin typeface="+mn-ea"/>
              </a:rPr>
              <a:t>1979</a:t>
            </a:r>
            <a:r>
              <a:rPr lang="zh-CN" altLang="en-US" dirty="0">
                <a:latin typeface="+mn-ea"/>
              </a:rPr>
              <a:t>年乔布斯访问</a:t>
            </a:r>
            <a:r>
              <a:rPr lang="en-US" altLang="zh-CN" dirty="0">
                <a:latin typeface="+mn-ea"/>
              </a:rPr>
              <a:t>Xerox PARC</a:t>
            </a:r>
            <a:r>
              <a:rPr lang="zh-CN" altLang="en-US" dirty="0">
                <a:latin typeface="+mn-ea"/>
              </a:rPr>
              <a:t>，意识到</a:t>
            </a:r>
            <a:r>
              <a:rPr lang="en-US" altLang="zh-CN" dirty="0">
                <a:latin typeface="+mn-ea"/>
              </a:rPr>
              <a:t>GUI</a:t>
            </a:r>
            <a:r>
              <a:rPr lang="zh-CN" altLang="en-US" dirty="0">
                <a:latin typeface="+mn-ea"/>
              </a:rPr>
              <a:t>的重要性</a:t>
            </a:r>
            <a:r>
              <a:rPr lang="zh-CN" altLang="en-US" dirty="0">
                <a:solidFill>
                  <a:srgbClr val="000000"/>
                </a:solidFill>
                <a:latin typeface="+mn-ea"/>
              </a:rPr>
              <a:t>，买下了</a:t>
            </a:r>
            <a:r>
              <a:rPr lang="en-US" altLang="zh-CN" dirty="0">
                <a:solidFill>
                  <a:srgbClr val="000000"/>
                </a:solidFill>
                <a:latin typeface="+mn-ea"/>
              </a:rPr>
              <a:t>GUI</a:t>
            </a:r>
            <a:r>
              <a:rPr lang="zh-CN" altLang="en-US" dirty="0">
                <a:solidFill>
                  <a:srgbClr val="000000"/>
                </a:solidFill>
                <a:latin typeface="+mn-ea"/>
              </a:rPr>
              <a:t>进行研究</a:t>
            </a:r>
          </a:p>
        </p:txBody>
      </p:sp>
      <p:sp>
        <p:nvSpPr>
          <p:cNvPr id="6" name="圆角矩形 5">
            <a:extLst>
              <a:ext uri="{FF2B5EF4-FFF2-40B4-BE49-F238E27FC236}">
                <a16:creationId xmlns:a16="http://schemas.microsoft.com/office/drawing/2014/main" id="{B88F9EA1-DE25-FC4D-A1C7-03D649071362}"/>
              </a:ext>
            </a:extLst>
          </p:cNvPr>
          <p:cNvSpPr/>
          <p:nvPr/>
        </p:nvSpPr>
        <p:spPr bwMode="auto">
          <a:xfrm>
            <a:off x="4716016" y="4467428"/>
            <a:ext cx="4176464" cy="850159"/>
          </a:xfrm>
          <a:prstGeom prst="round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59400" tIns="29700" rIns="59400" bIns="29700" numCol="1" rtlCol="0" anchor="ctr" anchorCtr="0" compatLnSpc="1">
            <a:prstTxWarp prst="textNoShape">
              <a:avLst/>
            </a:prstTxWarp>
            <a:noAutofit/>
          </a:bodyPr>
          <a:lstStyle/>
          <a:p>
            <a:pPr defTabSz="601266" fontAlgn="base">
              <a:lnSpc>
                <a:spcPct val="120000"/>
              </a:lnSpc>
              <a:spcBef>
                <a:spcPct val="0"/>
              </a:spcBef>
              <a:spcAft>
                <a:spcPct val="0"/>
              </a:spcAft>
            </a:pPr>
            <a:r>
              <a:rPr lang="en-US" altLang="zh-CN" dirty="0">
                <a:solidFill>
                  <a:srgbClr val="000000"/>
                </a:solidFill>
                <a:latin typeface="+mn-ea"/>
              </a:rPr>
              <a:t>Windows</a:t>
            </a:r>
            <a:r>
              <a:rPr lang="zh-CN" altLang="en-US" dirty="0">
                <a:solidFill>
                  <a:srgbClr val="000000"/>
                </a:solidFill>
                <a:latin typeface="+mn-ea"/>
              </a:rPr>
              <a:t> </a:t>
            </a:r>
            <a:r>
              <a:rPr lang="en-US" altLang="zh-CN" dirty="0">
                <a:solidFill>
                  <a:srgbClr val="000000"/>
                </a:solidFill>
                <a:latin typeface="+mn-ea"/>
              </a:rPr>
              <a:t>1.0</a:t>
            </a:r>
            <a:r>
              <a:rPr lang="zh-CN" altLang="en-US" dirty="0">
                <a:solidFill>
                  <a:srgbClr val="000000"/>
                </a:solidFill>
                <a:latin typeface="+mn-ea"/>
              </a:rPr>
              <a:t> （</a:t>
            </a:r>
            <a:r>
              <a:rPr lang="en-US" altLang="zh-CN" dirty="0">
                <a:solidFill>
                  <a:srgbClr val="000000"/>
                </a:solidFill>
                <a:latin typeface="+mn-ea"/>
              </a:rPr>
              <a:t>1985</a:t>
            </a:r>
            <a:r>
              <a:rPr lang="zh-CN" altLang="en-US" dirty="0">
                <a:solidFill>
                  <a:srgbClr val="000000"/>
                </a:solidFill>
                <a:latin typeface="+mn-ea"/>
              </a:rPr>
              <a:t>）</a:t>
            </a:r>
            <a:r>
              <a:rPr lang="en-US" altLang="zh-CN" dirty="0">
                <a:solidFill>
                  <a:srgbClr val="000000"/>
                </a:solidFill>
                <a:latin typeface="+mn-ea"/>
              </a:rPr>
              <a:t>:</a:t>
            </a:r>
            <a:r>
              <a:rPr lang="zh-CN" altLang="en-US" dirty="0">
                <a:solidFill>
                  <a:srgbClr val="000000"/>
                </a:solidFill>
                <a:latin typeface="+mn-ea"/>
              </a:rPr>
              <a:t> 基于图形界面的操作系统</a:t>
            </a:r>
          </a:p>
        </p:txBody>
      </p:sp>
      <p:sp>
        <p:nvSpPr>
          <p:cNvPr id="7" name="下箭头 6">
            <a:extLst>
              <a:ext uri="{FF2B5EF4-FFF2-40B4-BE49-F238E27FC236}">
                <a16:creationId xmlns:a16="http://schemas.microsoft.com/office/drawing/2014/main" id="{79451923-401B-6847-9932-81DDF28349E2}"/>
              </a:ext>
            </a:extLst>
          </p:cNvPr>
          <p:cNvSpPr/>
          <p:nvPr/>
        </p:nvSpPr>
        <p:spPr bwMode="auto">
          <a:xfrm>
            <a:off x="6600579" y="2512080"/>
            <a:ext cx="531495" cy="394300"/>
          </a:xfrm>
          <a:prstGeom prst="downArrow">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59400" tIns="29700" rIns="59400" bIns="29700" numCol="1" rtlCol="0" anchor="t" anchorCtr="0" compatLnSpc="1">
            <a:prstTxWarp prst="textNoShape">
              <a:avLst/>
            </a:prstTxWarp>
            <a:noAutofit/>
          </a:bodyPr>
          <a:lstStyle/>
          <a:p>
            <a:pPr defTabSz="601266" fontAlgn="base">
              <a:spcBef>
                <a:spcPct val="0"/>
              </a:spcBef>
              <a:spcAft>
                <a:spcPct val="0"/>
              </a:spcAft>
            </a:pPr>
            <a:endParaRPr lang="zh-CN" altLang="en-US" sz="1050" dirty="0">
              <a:solidFill>
                <a:srgbClr val="000000"/>
              </a:solidFill>
              <a:latin typeface="FrutigerNext LT Regular" pitchFamily="34" charset="0"/>
              <a:ea typeface="ＭＳ Ｐゴシック" pitchFamily="34" charset="-128"/>
            </a:endParaRPr>
          </a:p>
        </p:txBody>
      </p:sp>
      <p:sp>
        <p:nvSpPr>
          <p:cNvPr id="8" name="下箭头 7">
            <a:extLst>
              <a:ext uri="{FF2B5EF4-FFF2-40B4-BE49-F238E27FC236}">
                <a16:creationId xmlns:a16="http://schemas.microsoft.com/office/drawing/2014/main" id="{C1834361-0314-844A-B126-AF7F1F923498}"/>
              </a:ext>
            </a:extLst>
          </p:cNvPr>
          <p:cNvSpPr/>
          <p:nvPr/>
        </p:nvSpPr>
        <p:spPr bwMode="auto">
          <a:xfrm>
            <a:off x="6592007" y="4085054"/>
            <a:ext cx="531495" cy="394300"/>
          </a:xfrm>
          <a:prstGeom prst="downArrow">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59400" tIns="29700" rIns="59400" bIns="29700" numCol="1" rtlCol="0" anchor="t" anchorCtr="0" compatLnSpc="1">
            <a:prstTxWarp prst="textNoShape">
              <a:avLst/>
            </a:prstTxWarp>
            <a:noAutofit/>
          </a:bodyPr>
          <a:lstStyle/>
          <a:p>
            <a:pPr defTabSz="601266" fontAlgn="base">
              <a:spcBef>
                <a:spcPct val="0"/>
              </a:spcBef>
              <a:spcAft>
                <a:spcPct val="0"/>
              </a:spcAft>
            </a:pPr>
            <a:endParaRPr lang="zh-CN" altLang="en-US" sz="1050" dirty="0">
              <a:solidFill>
                <a:srgbClr val="000000"/>
              </a:solidFill>
              <a:latin typeface="FrutigerNext LT Regular" pitchFamily="34" charset="0"/>
              <a:ea typeface="ＭＳ Ｐゴシック" pitchFamily="34" charset="-128"/>
            </a:endParaRPr>
          </a:p>
        </p:txBody>
      </p:sp>
      <p:pic>
        <p:nvPicPr>
          <p:cNvPr id="3074" name="Picture 2" descr="Xerox Alto mit Rechner.JPG">
            <a:extLst>
              <a:ext uri="{FF2B5EF4-FFF2-40B4-BE49-F238E27FC236}">
                <a16:creationId xmlns:a16="http://schemas.microsoft.com/office/drawing/2014/main" id="{AEAACDF3-46FB-2843-A514-810E0AA91DF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354" y="1921395"/>
            <a:ext cx="2286000" cy="2717824"/>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6AC9D334-0996-424E-A77D-4122DA79EF5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38067" y="1921395"/>
            <a:ext cx="2045095" cy="2717824"/>
          </a:xfrm>
          <a:prstGeom prst="rect">
            <a:avLst/>
          </a:prstGeom>
        </p:spPr>
      </p:pic>
      <p:sp>
        <p:nvSpPr>
          <p:cNvPr id="10" name="文本框 9">
            <a:extLst>
              <a:ext uri="{FF2B5EF4-FFF2-40B4-BE49-F238E27FC236}">
                <a16:creationId xmlns:a16="http://schemas.microsoft.com/office/drawing/2014/main" id="{E98EF773-0A2F-C940-96BD-13EF44D90913}"/>
              </a:ext>
            </a:extLst>
          </p:cNvPr>
          <p:cNvSpPr txBox="1"/>
          <p:nvPr/>
        </p:nvSpPr>
        <p:spPr>
          <a:xfrm>
            <a:off x="41654" y="5153964"/>
            <a:ext cx="3918600" cy="300082"/>
          </a:xfrm>
          <a:prstGeom prst="rect">
            <a:avLst/>
          </a:prstGeom>
          <a:noFill/>
        </p:spPr>
        <p:txBody>
          <a:bodyPr wrap="square" rtlCol="0">
            <a:spAutoFit/>
          </a:bodyPr>
          <a:lstStyle/>
          <a:p>
            <a:r>
              <a:rPr kumimoji="1" lang="en-US" altLang="zh-CN" sz="1350" dirty="0">
                <a:solidFill>
                  <a:srgbClr val="000000"/>
                </a:solidFill>
              </a:rPr>
              <a:t>Credit: https://</a:t>
            </a:r>
            <a:r>
              <a:rPr kumimoji="1" lang="en-US" altLang="zh-CN" sz="1350" dirty="0" err="1">
                <a:solidFill>
                  <a:srgbClr val="000000"/>
                </a:solidFill>
              </a:rPr>
              <a:t>zh.wikipedia.org</a:t>
            </a:r>
            <a:r>
              <a:rPr kumimoji="1" lang="en-US" altLang="zh-CN" sz="1350" dirty="0">
                <a:solidFill>
                  <a:srgbClr val="000000"/>
                </a:solidFill>
              </a:rPr>
              <a:t>/wiki/</a:t>
            </a:r>
            <a:r>
              <a:rPr kumimoji="1" lang="en-US" altLang="zh-CN" sz="1350" dirty="0" err="1">
                <a:solidFill>
                  <a:srgbClr val="000000"/>
                </a:solidFill>
              </a:rPr>
              <a:t>Xerox_Alto</a:t>
            </a:r>
            <a:endParaRPr kumimoji="1" lang="zh-CN" altLang="en-US" sz="1350" dirty="0">
              <a:solidFill>
                <a:srgbClr val="000000"/>
              </a:solidFill>
            </a:endParaRPr>
          </a:p>
        </p:txBody>
      </p:sp>
      <p:sp>
        <p:nvSpPr>
          <p:cNvPr id="11" name="灯片编号占位符 3">
            <a:extLst>
              <a:ext uri="{FF2B5EF4-FFF2-40B4-BE49-F238E27FC236}">
                <a16:creationId xmlns:a16="http://schemas.microsoft.com/office/drawing/2014/main" id="{D5E81C45-1A83-B944-B4B6-C4D74ED2CE54}"/>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10</a:t>
            </a:fld>
            <a:endParaRPr lang="zh-CN" altLang="en-US"/>
          </a:p>
        </p:txBody>
      </p:sp>
    </p:spTree>
    <p:extLst>
      <p:ext uri="{BB962C8B-B14F-4D97-AF65-F5344CB8AC3E}">
        <p14:creationId xmlns:p14="http://schemas.microsoft.com/office/powerpoint/2010/main" val="31956362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195F4B-58DB-9D49-8227-26C38B996CC8}"/>
              </a:ext>
            </a:extLst>
          </p:cNvPr>
          <p:cNvSpPr>
            <a:spLocks noGrp="1"/>
          </p:cNvSpPr>
          <p:nvPr>
            <p:ph type="title"/>
          </p:nvPr>
        </p:nvSpPr>
        <p:spPr/>
        <p:txBody>
          <a:bodyPr/>
          <a:lstStyle/>
          <a:p>
            <a:r>
              <a:rPr kumimoji="1" lang="zh-CN" altLang="en-US" dirty="0"/>
              <a:t>现代操作系统</a:t>
            </a:r>
          </a:p>
        </p:txBody>
      </p:sp>
      <p:sp>
        <p:nvSpPr>
          <p:cNvPr id="4" name="灯片编号占位符 3">
            <a:extLst>
              <a:ext uri="{FF2B5EF4-FFF2-40B4-BE49-F238E27FC236}">
                <a16:creationId xmlns:a16="http://schemas.microsoft.com/office/drawing/2014/main" id="{6FCF232F-AD2E-9D49-A63D-3C254C21FFC6}"/>
              </a:ext>
            </a:extLst>
          </p:cNvPr>
          <p:cNvSpPr>
            <a:spLocks noGrp="1"/>
          </p:cNvSpPr>
          <p:nvPr>
            <p:ph type="sldNum" sz="quarter" idx="12"/>
          </p:nvPr>
        </p:nvSpPr>
        <p:spPr/>
        <p:txBody>
          <a:bodyPr/>
          <a:lstStyle/>
          <a:p>
            <a:fld id="{ADE361C3-C043-4A6E-BDCE-8DA1E7D90A3B}" type="slidenum">
              <a:rPr lang="zh-CN" altLang="en-US" smtClean="0"/>
              <a:t>11</a:t>
            </a:fld>
            <a:endParaRPr lang="zh-CN" altLang="en-US"/>
          </a:p>
        </p:txBody>
      </p:sp>
      <p:pic>
        <p:nvPicPr>
          <p:cNvPr id="2050" name="Picture 2" descr="iOS - Wikipedia">
            <a:extLst>
              <a:ext uri="{FF2B5EF4-FFF2-40B4-BE49-F238E27FC236}">
                <a16:creationId xmlns:a16="http://schemas.microsoft.com/office/drawing/2014/main" id="{F72793A2-7498-BE44-AEB0-A4170DDA28AE}"/>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828873" y="1417340"/>
            <a:ext cx="879919" cy="19103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PadOS 14 introduces new features designed specifically for iPad - Apple">
            <a:extLst>
              <a:ext uri="{FF2B5EF4-FFF2-40B4-BE49-F238E27FC236}">
                <a16:creationId xmlns:a16="http://schemas.microsoft.com/office/drawing/2014/main" id="{15B13FEA-BC2F-0C4B-8A76-C421044A547B}"/>
              </a:ext>
            </a:extLst>
          </p:cNvPr>
          <p:cNvPicPr>
            <a:picLocks noChangeAspect="1" noChangeArrowheads="1"/>
          </p:cNvPicPr>
          <p:nvPr/>
        </p:nvPicPr>
        <p:blipFill>
          <a:blip r:embed="rId4" cstate="screen">
            <a:clrChange>
              <a:clrFrom>
                <a:srgbClr val="FAFAFA"/>
              </a:clrFrom>
              <a:clrTo>
                <a:srgbClr val="FAFAFA">
                  <a:alpha val="0"/>
                </a:srgbClr>
              </a:clrTo>
            </a:clrChange>
            <a:extLst>
              <a:ext uri="{28A0092B-C50C-407E-A947-70E740481C1C}">
                <a14:useLocalDpi xmlns:a14="http://schemas.microsoft.com/office/drawing/2010/main"/>
              </a:ext>
            </a:extLst>
          </a:blip>
          <a:srcRect/>
          <a:stretch>
            <a:fillRect/>
          </a:stretch>
        </p:blipFill>
        <p:spPr bwMode="auto">
          <a:xfrm>
            <a:off x="3131840" y="1388819"/>
            <a:ext cx="2390126" cy="19292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indows 11: What you need to know about the beta, release date, new  features and more - CNET">
            <a:extLst>
              <a:ext uri="{FF2B5EF4-FFF2-40B4-BE49-F238E27FC236}">
                <a16:creationId xmlns:a16="http://schemas.microsoft.com/office/drawing/2014/main" id="{FE1E789F-28EF-7848-9F32-5B2FE591225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916238" y="3799785"/>
            <a:ext cx="2660006" cy="149717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华为鸿蒙os正式发布时间分享-应用教程-逍遥手游网">
            <a:extLst>
              <a:ext uri="{FF2B5EF4-FFF2-40B4-BE49-F238E27FC236}">
                <a16:creationId xmlns:a16="http://schemas.microsoft.com/office/drawing/2014/main" id="{6FAB35D6-92DC-504B-A66B-4E433D56705F}"/>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916238" y="1398269"/>
            <a:ext cx="1123924" cy="191035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Some customization options in the Deepin 20 Beta">
            <a:extLst>
              <a:ext uri="{FF2B5EF4-FFF2-40B4-BE49-F238E27FC236}">
                <a16:creationId xmlns:a16="http://schemas.microsoft.com/office/drawing/2014/main" id="{93CE83FF-7A58-3542-B62C-E37536217870}"/>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131840" y="3799785"/>
            <a:ext cx="2399484" cy="1497177"/>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macOS Big Sur is here - Apple">
            <a:extLst>
              <a:ext uri="{FF2B5EF4-FFF2-40B4-BE49-F238E27FC236}">
                <a16:creationId xmlns:a16="http://schemas.microsoft.com/office/drawing/2014/main" id="{5CD91696-9C79-FA42-AB2E-3E71A3E9B62E}"/>
              </a:ext>
            </a:extLst>
          </p:cNvPr>
          <p:cNvPicPr>
            <a:picLocks noChangeAspect="1" noChangeArrowheads="1"/>
          </p:cNvPicPr>
          <p:nvPr/>
        </p:nvPicPr>
        <p:blipFill>
          <a:blip r:embed="rId8" cstate="screen">
            <a:clrChange>
              <a:clrFrom>
                <a:srgbClr val="FAFAFA"/>
              </a:clrFrom>
              <a:clrTo>
                <a:srgbClr val="FAFAFA">
                  <a:alpha val="0"/>
                </a:srgbClr>
              </a:clrTo>
            </a:clrChange>
            <a:extLst>
              <a:ext uri="{28A0092B-C50C-407E-A947-70E740481C1C}">
                <a14:useLocalDpi xmlns:a14="http://schemas.microsoft.com/office/drawing/2010/main"/>
              </a:ext>
            </a:extLst>
          </a:blip>
          <a:srcRect/>
          <a:stretch>
            <a:fillRect/>
          </a:stretch>
        </p:blipFill>
        <p:spPr bwMode="auto">
          <a:xfrm>
            <a:off x="117840" y="3577580"/>
            <a:ext cx="3001270" cy="2003073"/>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watchOS 8 為Apple Watch 帶來新的使用方式、連結以及正念功能- Apple (台灣)">
            <a:extLst>
              <a:ext uri="{FF2B5EF4-FFF2-40B4-BE49-F238E27FC236}">
                <a16:creationId xmlns:a16="http://schemas.microsoft.com/office/drawing/2014/main" id="{839ACA07-9303-9A44-80CE-D53310B2A93E}"/>
              </a:ext>
            </a:extLst>
          </p:cNvPr>
          <p:cNvPicPr>
            <a:picLocks noChangeAspect="1" noChangeArrowheads="1"/>
          </p:cNvPicPr>
          <p:nvPr/>
        </p:nvPicPr>
        <p:blipFill>
          <a:blip r:embed="rId9" cstate="screen">
            <a:clrChange>
              <a:clrFrom>
                <a:srgbClr val="FAFAFA"/>
              </a:clrFrom>
              <a:clrTo>
                <a:srgbClr val="FAFAFA">
                  <a:alpha val="0"/>
                </a:srgbClr>
              </a:clrTo>
            </a:clrChange>
            <a:extLst>
              <a:ext uri="{28A0092B-C50C-407E-A947-70E740481C1C}">
                <a14:useLocalDpi xmlns:a14="http://schemas.microsoft.com/office/drawing/2010/main"/>
              </a:ext>
            </a:extLst>
          </a:blip>
          <a:srcRect/>
          <a:stretch>
            <a:fillRect/>
          </a:stretch>
        </p:blipFill>
        <p:spPr bwMode="auto">
          <a:xfrm>
            <a:off x="195509" y="1579771"/>
            <a:ext cx="1633364" cy="1633364"/>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Android 12 Release Date, Features &amp;amp; How to Join the Beta">
            <a:extLst>
              <a:ext uri="{FF2B5EF4-FFF2-40B4-BE49-F238E27FC236}">
                <a16:creationId xmlns:a16="http://schemas.microsoft.com/office/drawing/2014/main" id="{098BA48F-06F4-C841-B193-C5460A28F53F}"/>
              </a:ext>
            </a:extLst>
          </p:cNvPr>
          <p:cNvPicPr>
            <a:picLocks noChangeAspect="1" noChangeArrowheads="1"/>
          </p:cNvPicPr>
          <p:nvPr/>
        </p:nvPicPr>
        <p:blipFill>
          <a:blip r:embed="rId10" cstate="screen">
            <a:clrChange>
              <a:clrFrom>
                <a:srgbClr val="FCF9F2"/>
              </a:clrFrom>
              <a:clrTo>
                <a:srgbClr val="FCF9F2">
                  <a:alpha val="0"/>
                </a:srgbClr>
              </a:clrTo>
            </a:clrChange>
            <a:extLst>
              <a:ext uri="{28A0092B-C50C-407E-A947-70E740481C1C}">
                <a14:useLocalDpi xmlns:a14="http://schemas.microsoft.com/office/drawing/2010/main"/>
              </a:ext>
            </a:extLst>
          </a:blip>
          <a:srcRect/>
          <a:stretch>
            <a:fillRect/>
          </a:stretch>
        </p:blipFill>
        <p:spPr bwMode="auto">
          <a:xfrm>
            <a:off x="6300192" y="1335090"/>
            <a:ext cx="3525408" cy="207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029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B45B3A-1678-EF49-973D-F5933D132CEB}"/>
              </a:ext>
            </a:extLst>
          </p:cNvPr>
          <p:cNvSpPr>
            <a:spLocks noGrp="1"/>
          </p:cNvSpPr>
          <p:nvPr>
            <p:ph type="title"/>
          </p:nvPr>
        </p:nvSpPr>
        <p:spPr/>
        <p:txBody>
          <a:bodyPr/>
          <a:lstStyle/>
          <a:p>
            <a:r>
              <a:rPr kumimoji="1" lang="zh-CN" altLang="en-US" dirty="0"/>
              <a:t>现代操作系统</a:t>
            </a:r>
          </a:p>
        </p:txBody>
      </p:sp>
      <p:sp>
        <p:nvSpPr>
          <p:cNvPr id="4" name="灯片编号占位符 3">
            <a:extLst>
              <a:ext uri="{FF2B5EF4-FFF2-40B4-BE49-F238E27FC236}">
                <a16:creationId xmlns:a16="http://schemas.microsoft.com/office/drawing/2014/main" id="{23645B52-CE9A-2548-9A06-2CE6225D92F7}"/>
              </a:ext>
            </a:extLst>
          </p:cNvPr>
          <p:cNvSpPr>
            <a:spLocks noGrp="1"/>
          </p:cNvSpPr>
          <p:nvPr>
            <p:ph type="sldNum" sz="quarter" idx="12"/>
          </p:nvPr>
        </p:nvSpPr>
        <p:spPr/>
        <p:txBody>
          <a:bodyPr/>
          <a:lstStyle/>
          <a:p>
            <a:fld id="{ADE361C3-C043-4A6E-BDCE-8DA1E7D90A3B}" type="slidenum">
              <a:rPr lang="zh-CN" altLang="en-US" smtClean="0"/>
              <a:t>12</a:t>
            </a:fld>
            <a:endParaRPr lang="zh-CN" altLang="en-US"/>
          </a:p>
        </p:txBody>
      </p:sp>
      <p:pic>
        <p:nvPicPr>
          <p:cNvPr id="5" name="图片 4">
            <a:extLst>
              <a:ext uri="{FF2B5EF4-FFF2-40B4-BE49-F238E27FC236}">
                <a16:creationId xmlns:a16="http://schemas.microsoft.com/office/drawing/2014/main" id="{322B7F29-7B9F-9B49-AE4B-1C40AF54BA29}"/>
              </a:ext>
            </a:extLst>
          </p:cNvPr>
          <p:cNvPicPr>
            <a:picLocks noChangeAspect="1"/>
          </p:cNvPicPr>
          <p:nvPr/>
        </p:nvPicPr>
        <p:blipFill>
          <a:blip r:embed="rId3"/>
          <a:stretch>
            <a:fillRect/>
          </a:stretch>
        </p:blipFill>
        <p:spPr>
          <a:xfrm>
            <a:off x="4860032" y="1417340"/>
            <a:ext cx="3558393" cy="2833686"/>
          </a:xfrm>
          <a:prstGeom prst="rect">
            <a:avLst/>
          </a:prstGeom>
        </p:spPr>
      </p:pic>
      <p:pic>
        <p:nvPicPr>
          <p:cNvPr id="2050" name="Picture 2" descr="矿鸿操作系统：矿山中的鸿蒙花开- OFweek物联网">
            <a:extLst>
              <a:ext uri="{FF2B5EF4-FFF2-40B4-BE49-F238E27FC236}">
                <a16:creationId xmlns:a16="http://schemas.microsoft.com/office/drawing/2014/main" id="{500D055D-2263-0E4E-9510-8FAE105FC7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1" y="3528306"/>
            <a:ext cx="3258755" cy="18352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A63ACF4-2426-9A4F-9F5B-3A96BB47D8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1417340"/>
            <a:ext cx="3245916" cy="1835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315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C67DE3-6E8A-3940-9F80-715C8512EAEB}"/>
              </a:ext>
            </a:extLst>
          </p:cNvPr>
          <p:cNvSpPr>
            <a:spLocks noGrp="1"/>
          </p:cNvSpPr>
          <p:nvPr>
            <p:ph type="title"/>
          </p:nvPr>
        </p:nvSpPr>
        <p:spPr/>
        <p:txBody>
          <a:bodyPr/>
          <a:lstStyle/>
          <a:p>
            <a:r>
              <a:rPr kumimoji="1" lang="zh-CN" altLang="en-US" dirty="0"/>
              <a:t>今天，操作系统空前繁荣</a:t>
            </a:r>
          </a:p>
        </p:txBody>
      </p:sp>
      <p:sp>
        <p:nvSpPr>
          <p:cNvPr id="4" name="灯片编号占位符 3">
            <a:extLst>
              <a:ext uri="{FF2B5EF4-FFF2-40B4-BE49-F238E27FC236}">
                <a16:creationId xmlns:a16="http://schemas.microsoft.com/office/drawing/2014/main" id="{4A8133B5-693A-894F-BF72-E324DAEC7BA4}"/>
              </a:ext>
            </a:extLst>
          </p:cNvPr>
          <p:cNvSpPr>
            <a:spLocks noGrp="1"/>
          </p:cNvSpPr>
          <p:nvPr>
            <p:ph type="sldNum" sz="quarter" idx="12"/>
          </p:nvPr>
        </p:nvSpPr>
        <p:spPr/>
        <p:txBody>
          <a:bodyPr/>
          <a:lstStyle/>
          <a:p>
            <a:fld id="{ADE361C3-C043-4A6E-BDCE-8DA1E7D90A3B}" type="slidenum">
              <a:rPr lang="zh-CN" altLang="en-US" smtClean="0"/>
              <a:t>13</a:t>
            </a:fld>
            <a:endParaRPr lang="zh-CN" altLang="en-US"/>
          </a:p>
        </p:txBody>
      </p:sp>
      <p:pic>
        <p:nvPicPr>
          <p:cNvPr id="1026" name="Picture 2">
            <a:extLst>
              <a:ext uri="{FF2B5EF4-FFF2-40B4-BE49-F238E27FC236}">
                <a16:creationId xmlns:a16="http://schemas.microsoft.com/office/drawing/2014/main" id="{3A879D09-402C-3742-92AC-5D5779D3AE4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95536" y="1417340"/>
            <a:ext cx="2138227" cy="12020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全球领先无人机系统及解决方案提供商DJI 大疆创新，今天推出了经纬M200 V2系列无人机及大疆司空政企版。 - DJI 大疆创新">
            <a:extLst>
              <a:ext uri="{FF2B5EF4-FFF2-40B4-BE49-F238E27FC236}">
                <a16:creationId xmlns:a16="http://schemas.microsoft.com/office/drawing/2014/main" id="{9FD84565-3A94-5E4C-B927-A005DCD97B4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869799" y="1520892"/>
            <a:ext cx="1587376" cy="99490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俄罗斯人如何评价歼20？设计参考了淘汰飞机，总体水平不如苏57_战斗机">
            <a:extLst>
              <a:ext uri="{FF2B5EF4-FFF2-40B4-BE49-F238E27FC236}">
                <a16:creationId xmlns:a16="http://schemas.microsoft.com/office/drawing/2014/main" id="{406D1851-A768-0E41-900C-F72AC3FA0E7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621141" y="1425550"/>
            <a:ext cx="1728192" cy="121231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中国首辆火星车“祝融号”即将着陆火星，还要经过哪些关口？_天问">
            <a:extLst>
              <a:ext uri="{FF2B5EF4-FFF2-40B4-BE49-F238E27FC236}">
                <a16:creationId xmlns:a16="http://schemas.microsoft.com/office/drawing/2014/main" id="{AA226569-59C9-2342-93D2-08ECD9395EAB}"/>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95536" y="2980943"/>
            <a:ext cx="2075416" cy="11726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机械臂空间定位位姿| NOKOV度量动作捕捉">
            <a:extLst>
              <a:ext uri="{FF2B5EF4-FFF2-40B4-BE49-F238E27FC236}">
                <a16:creationId xmlns:a16="http://schemas.microsoft.com/office/drawing/2014/main" id="{4966807F-074A-7441-BBF6-D20DC3C9A228}"/>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063581" y="2980943"/>
            <a:ext cx="2295014" cy="11726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小鹏P7鹏翼版正式发布：采用剪刀门设计36.69万元起售_新车">
            <a:extLst>
              <a:ext uri="{FF2B5EF4-FFF2-40B4-BE49-F238E27FC236}">
                <a16:creationId xmlns:a16="http://schemas.microsoft.com/office/drawing/2014/main" id="{65E7EE8B-D3B2-8242-B1B3-0884D2E5B962}"/>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677136" y="1434265"/>
            <a:ext cx="1944216" cy="1194883"/>
          </a:xfrm>
          <a:prstGeom prst="rect">
            <a:avLst/>
          </a:prstGeom>
          <a:noFill/>
          <a:extLst>
            <a:ext uri="{909E8E84-426E-40DD-AFC4-6F175D3DCCD1}">
              <a14:hiddenFill xmlns:a14="http://schemas.microsoft.com/office/drawing/2010/main">
                <a:solidFill>
                  <a:srgbClr val="FFFFFF"/>
                </a:solidFill>
              </a14:hiddenFill>
            </a:ext>
          </a:extLst>
        </p:spPr>
      </p:pic>
      <p:sp>
        <p:nvSpPr>
          <p:cNvPr id="12" name="标题 1">
            <a:extLst>
              <a:ext uri="{FF2B5EF4-FFF2-40B4-BE49-F238E27FC236}">
                <a16:creationId xmlns:a16="http://schemas.microsoft.com/office/drawing/2014/main" id="{55797DB0-0CC6-E745-A255-FD9214F17425}"/>
              </a:ext>
            </a:extLst>
          </p:cNvPr>
          <p:cNvSpPr txBox="1">
            <a:spLocks/>
          </p:cNvSpPr>
          <p:nvPr/>
        </p:nvSpPr>
        <p:spPr>
          <a:xfrm>
            <a:off x="342375" y="4403708"/>
            <a:ext cx="8229600" cy="900442"/>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b="1" kern="1200">
                <a:solidFill>
                  <a:schemeClr val="accent1"/>
                </a:solidFill>
                <a:latin typeface="+mj-lt"/>
                <a:ea typeface="+mj-ea"/>
                <a:cs typeface="微软雅黑 Light" panose="020B0502040204020203" pitchFamily="34" charset="-122"/>
              </a:defRPr>
            </a:lvl1pPr>
          </a:lstStyle>
          <a:p>
            <a:pPr algn="ctr"/>
            <a:r>
              <a:rPr kumimoji="1" lang="zh-CN" altLang="en-US" sz="2800" dirty="0"/>
              <a:t>这些设备中，都有操作系统么？</a:t>
            </a:r>
          </a:p>
        </p:txBody>
      </p:sp>
      <p:pic>
        <p:nvPicPr>
          <p:cNvPr id="1036" name="Picture 12" descr="光威（Gloway）120GB SSD固...SSD固态硬盘哪个好-历史价格">
            <a:extLst>
              <a:ext uri="{FF2B5EF4-FFF2-40B4-BE49-F238E27FC236}">
                <a16:creationId xmlns:a16="http://schemas.microsoft.com/office/drawing/2014/main" id="{066EB3E9-67BD-434F-8798-BA8AD08FEC06}"/>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7509966" y="2980943"/>
            <a:ext cx="1203951" cy="1203951"/>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929CE493-4D49-F54E-BECE-05A5830C668F}"/>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951224" y="2980943"/>
            <a:ext cx="1203952" cy="1187230"/>
          </a:xfrm>
          <a:prstGeom prst="rect">
            <a:avLst/>
          </a:prstGeom>
        </p:spPr>
      </p:pic>
    </p:spTree>
    <p:extLst>
      <p:ext uri="{BB962C8B-B14F-4D97-AF65-F5344CB8AC3E}">
        <p14:creationId xmlns:p14="http://schemas.microsoft.com/office/powerpoint/2010/main" val="1714276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C3CFBB2-29A4-9845-909C-D2C6211C1301}"/>
              </a:ext>
            </a:extLst>
          </p:cNvPr>
          <p:cNvSpPr>
            <a:spLocks noGrp="1"/>
          </p:cNvSpPr>
          <p:nvPr>
            <p:ph type="title"/>
          </p:nvPr>
        </p:nvSpPr>
        <p:spPr/>
        <p:txBody>
          <a:bodyPr/>
          <a:lstStyle/>
          <a:p>
            <a:r>
              <a:rPr kumimoji="1" lang="zh-CN" altLang="en-US" b="1" dirty="0"/>
              <a:t>操作系统的定义</a:t>
            </a:r>
          </a:p>
        </p:txBody>
      </p:sp>
      <p:sp>
        <p:nvSpPr>
          <p:cNvPr id="6" name="文本占位符 5">
            <a:extLst>
              <a:ext uri="{FF2B5EF4-FFF2-40B4-BE49-F238E27FC236}">
                <a16:creationId xmlns:a16="http://schemas.microsoft.com/office/drawing/2014/main" id="{88326478-0DD6-F849-B334-5BDB7DEEC82C}"/>
              </a:ext>
            </a:extLst>
          </p:cNvPr>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2291946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E9BAFD-7BBF-7D46-864E-6A820248EC69}"/>
              </a:ext>
            </a:extLst>
          </p:cNvPr>
          <p:cNvSpPr>
            <a:spLocks noGrp="1"/>
          </p:cNvSpPr>
          <p:nvPr>
            <p:ph type="title"/>
          </p:nvPr>
        </p:nvSpPr>
        <p:spPr/>
        <p:txBody>
          <a:bodyPr/>
          <a:lstStyle/>
          <a:p>
            <a:r>
              <a:rPr kumimoji="1" lang="zh-CN" altLang="en-US" dirty="0"/>
              <a:t>什么是操作系统？</a:t>
            </a:r>
          </a:p>
        </p:txBody>
      </p:sp>
      <p:sp>
        <p:nvSpPr>
          <p:cNvPr id="3" name="内容占位符 2">
            <a:extLst>
              <a:ext uri="{FF2B5EF4-FFF2-40B4-BE49-F238E27FC236}">
                <a16:creationId xmlns:a16="http://schemas.microsoft.com/office/drawing/2014/main" id="{825CF64C-BD85-2941-B787-7ACA94557DDE}"/>
              </a:ext>
            </a:extLst>
          </p:cNvPr>
          <p:cNvSpPr>
            <a:spLocks noGrp="1"/>
          </p:cNvSpPr>
          <p:nvPr>
            <p:ph idx="1"/>
          </p:nvPr>
        </p:nvSpPr>
        <p:spPr/>
        <p:txBody>
          <a:bodyPr>
            <a:normAutofit/>
          </a:bodyPr>
          <a:lstStyle/>
          <a:p>
            <a:r>
              <a:rPr kumimoji="1" lang="zh-CN" altLang="en-US" sz="2400" dirty="0"/>
              <a:t>你觉得以下哪些属于操作系统？</a:t>
            </a:r>
            <a:endParaRPr kumimoji="1" lang="en-US" altLang="zh-CN" sz="2400" dirty="0"/>
          </a:p>
          <a:p>
            <a:pPr marL="914400" lvl="1" indent="-457200">
              <a:buAutoNum type="alphaUcPeriod"/>
            </a:pPr>
            <a:r>
              <a:rPr kumimoji="1" lang="en-US" altLang="zh-CN" sz="2000" dirty="0"/>
              <a:t>Windows</a:t>
            </a:r>
            <a:r>
              <a:rPr kumimoji="1" lang="zh-CN" altLang="en-US" sz="2000" dirty="0"/>
              <a:t> </a:t>
            </a:r>
            <a:r>
              <a:rPr kumimoji="1" lang="en-US" altLang="zh-CN" sz="2000" dirty="0"/>
              <a:t>10</a:t>
            </a:r>
            <a:r>
              <a:rPr kumimoji="1" lang="zh-CN" altLang="en-US" sz="2000" dirty="0"/>
              <a:t>所包含的所有软件</a:t>
            </a:r>
            <a:endParaRPr kumimoji="1" lang="en-US" altLang="zh-CN" sz="2000" dirty="0"/>
          </a:p>
          <a:p>
            <a:pPr marL="914400" lvl="1" indent="-457200">
              <a:buAutoNum type="alphaUcPeriod"/>
            </a:pPr>
            <a:r>
              <a:rPr kumimoji="1" lang="en-US" altLang="zh-CN" sz="2000" dirty="0"/>
              <a:t>Linux</a:t>
            </a:r>
            <a:r>
              <a:rPr kumimoji="1" lang="zh-CN" altLang="en-US" sz="2000" dirty="0"/>
              <a:t>内核以及所有设备的驱动</a:t>
            </a:r>
            <a:endParaRPr kumimoji="1" lang="en-US" altLang="zh-CN" sz="2000" dirty="0"/>
          </a:p>
          <a:p>
            <a:pPr marL="914400" lvl="1" indent="-457200">
              <a:buAutoNum type="alphaUcPeriod"/>
            </a:pPr>
            <a:r>
              <a:rPr kumimoji="1" lang="zh-CN" altLang="en-US" sz="2000" dirty="0"/>
              <a:t>在</a:t>
            </a:r>
            <a:r>
              <a:rPr kumimoji="1" lang="en-US" altLang="zh-CN" sz="2000" dirty="0" err="1"/>
              <a:t>Macbook</a:t>
            </a:r>
            <a:r>
              <a:rPr kumimoji="1" lang="zh-CN" altLang="en-US" sz="2000" dirty="0"/>
              <a:t>上下载安装的第三方</a:t>
            </a:r>
            <a:r>
              <a:rPr kumimoji="1" lang="en-US" altLang="zh-CN" sz="2000" dirty="0"/>
              <a:t>NTFS</a:t>
            </a:r>
            <a:r>
              <a:rPr kumimoji="1" lang="zh-CN" altLang="en-US" sz="2000" dirty="0"/>
              <a:t>文件系统</a:t>
            </a:r>
            <a:endParaRPr kumimoji="1" lang="en-US" altLang="zh-CN" sz="2000" dirty="0"/>
          </a:p>
          <a:p>
            <a:pPr marL="914400" lvl="1" indent="-457200">
              <a:buAutoNum type="alphaUcPeriod"/>
            </a:pPr>
            <a:r>
              <a:rPr kumimoji="1" lang="zh-CN" altLang="en-US" sz="2000" dirty="0"/>
              <a:t>华为</a:t>
            </a:r>
            <a:r>
              <a:rPr kumimoji="1" lang="en-US" altLang="zh-CN" sz="2000" dirty="0"/>
              <a:t>Mate</a:t>
            </a:r>
            <a:r>
              <a:rPr kumimoji="1" lang="zh-CN" altLang="en-US" sz="2000" dirty="0"/>
              <a:t> </a:t>
            </a:r>
            <a:r>
              <a:rPr kumimoji="1" lang="en-US" altLang="zh-CN" sz="2000" dirty="0"/>
              <a:t>30</a:t>
            </a:r>
            <a:r>
              <a:rPr kumimoji="1" lang="zh-CN" altLang="en-US" sz="2000" dirty="0"/>
              <a:t>出厂时所有的软件</a:t>
            </a:r>
            <a:endParaRPr kumimoji="1" lang="en-US" altLang="zh-CN" sz="2000" dirty="0"/>
          </a:p>
          <a:p>
            <a:pPr marL="914400" lvl="1" indent="-457200">
              <a:buAutoNum type="alphaUcPeriod"/>
            </a:pPr>
            <a:r>
              <a:rPr kumimoji="1" lang="zh-CN" altLang="en-US" sz="2000" dirty="0"/>
              <a:t>大疆无人机出厂时所有的软件</a:t>
            </a:r>
            <a:endParaRPr kumimoji="1" lang="en-US" altLang="zh-CN" sz="2000" dirty="0"/>
          </a:p>
          <a:p>
            <a:pPr marL="914400" lvl="1" indent="-457200">
              <a:buAutoNum type="alphaUcPeriod"/>
            </a:pPr>
            <a:r>
              <a:rPr kumimoji="1" lang="zh-CN" altLang="en-US" sz="2000" dirty="0"/>
              <a:t>火星车上运行的软件</a:t>
            </a:r>
            <a:endParaRPr kumimoji="1" lang="en-US" altLang="zh-CN" sz="2000" dirty="0"/>
          </a:p>
          <a:p>
            <a:r>
              <a:rPr kumimoji="1" lang="zh-CN" altLang="en-US" sz="2400" dirty="0"/>
              <a:t>你觉得应当如何定义操作系统？</a:t>
            </a:r>
          </a:p>
        </p:txBody>
      </p:sp>
      <p:sp>
        <p:nvSpPr>
          <p:cNvPr id="4" name="灯片编号占位符 3">
            <a:extLst>
              <a:ext uri="{FF2B5EF4-FFF2-40B4-BE49-F238E27FC236}">
                <a16:creationId xmlns:a16="http://schemas.microsoft.com/office/drawing/2014/main" id="{1D4578FE-E7C9-7D4F-98D1-1923ED1724CA}"/>
              </a:ext>
            </a:extLst>
          </p:cNvPr>
          <p:cNvSpPr>
            <a:spLocks noGrp="1"/>
          </p:cNvSpPr>
          <p:nvPr>
            <p:ph type="sldNum" sz="quarter" idx="12"/>
          </p:nvPr>
        </p:nvSpPr>
        <p:spPr/>
        <p:txBody>
          <a:bodyPr/>
          <a:lstStyle/>
          <a:p>
            <a:fld id="{ADE361C3-C043-4A6E-BDCE-8DA1E7D90A3B}" type="slidenum">
              <a:rPr lang="zh-CN" altLang="en-US" smtClean="0"/>
              <a:t>15</a:t>
            </a:fld>
            <a:endParaRPr lang="zh-CN" altLang="en-US"/>
          </a:p>
        </p:txBody>
      </p:sp>
    </p:spTree>
    <p:extLst>
      <p:ext uri="{BB962C8B-B14F-4D97-AF65-F5344CB8AC3E}">
        <p14:creationId xmlns:p14="http://schemas.microsoft.com/office/powerpoint/2010/main" val="1862214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38903-1B79-7747-AE72-F3AE41D691BA}"/>
              </a:ext>
            </a:extLst>
          </p:cNvPr>
          <p:cNvSpPr>
            <a:spLocks noGrp="1"/>
          </p:cNvSpPr>
          <p:nvPr>
            <p:ph type="title"/>
          </p:nvPr>
        </p:nvSpPr>
        <p:spPr/>
        <p:txBody>
          <a:bodyPr>
            <a:normAutofit/>
          </a:bodyPr>
          <a:lstStyle/>
          <a:p>
            <a:r>
              <a:rPr kumimoji="1" lang="zh-CN" altLang="en-US" dirty="0"/>
              <a:t>操作系统：在硬件和应用之间的软件层</a:t>
            </a:r>
          </a:p>
        </p:txBody>
      </p:sp>
      <p:sp>
        <p:nvSpPr>
          <p:cNvPr id="4" name="灯片编号占位符 3">
            <a:extLst>
              <a:ext uri="{FF2B5EF4-FFF2-40B4-BE49-F238E27FC236}">
                <a16:creationId xmlns:a16="http://schemas.microsoft.com/office/drawing/2014/main" id="{DBDE7B7B-07FC-964A-B11B-D81675DE91D7}"/>
              </a:ext>
            </a:extLst>
          </p:cNvPr>
          <p:cNvSpPr>
            <a:spLocks noGrp="1"/>
          </p:cNvSpPr>
          <p:nvPr>
            <p:ph type="sldNum" sz="quarter" idx="12"/>
          </p:nvPr>
        </p:nvSpPr>
        <p:spPr/>
        <p:txBody>
          <a:bodyPr/>
          <a:lstStyle/>
          <a:p>
            <a:fld id="{ADE361C3-C043-4A6E-BDCE-8DA1E7D90A3B}" type="slidenum">
              <a:rPr lang="zh-CN" altLang="en-US" smtClean="0"/>
              <a:t>16</a:t>
            </a:fld>
            <a:endParaRPr lang="zh-CN" altLang="en-US"/>
          </a:p>
        </p:txBody>
      </p:sp>
      <p:sp>
        <p:nvSpPr>
          <p:cNvPr id="6" name="矩形 5">
            <a:extLst>
              <a:ext uri="{FF2B5EF4-FFF2-40B4-BE49-F238E27FC236}">
                <a16:creationId xmlns:a16="http://schemas.microsoft.com/office/drawing/2014/main" id="{2C136353-58D6-EF4E-8192-95C5374968B3}"/>
              </a:ext>
            </a:extLst>
          </p:cNvPr>
          <p:cNvSpPr/>
          <p:nvPr/>
        </p:nvSpPr>
        <p:spPr>
          <a:xfrm>
            <a:off x="3655418" y="1295171"/>
            <a:ext cx="1636662" cy="442641"/>
          </a:xfrm>
          <a:prstGeom prst="rect">
            <a:avLst/>
          </a:prstGeom>
          <a:solidFill>
            <a:schemeClr val="accent4">
              <a:lumMod val="40000"/>
              <a:lumOff val="6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accent4">
                    <a:lumMod val="50000"/>
                  </a:schemeClr>
                </a:solidFill>
              </a:rPr>
              <a:t>应用</a:t>
            </a:r>
          </a:p>
        </p:txBody>
      </p:sp>
      <p:sp>
        <p:nvSpPr>
          <p:cNvPr id="7" name="矩形 6">
            <a:extLst>
              <a:ext uri="{FF2B5EF4-FFF2-40B4-BE49-F238E27FC236}">
                <a16:creationId xmlns:a16="http://schemas.microsoft.com/office/drawing/2014/main" id="{B01D6D12-1822-5A44-8E97-35C49CD554BD}"/>
              </a:ext>
            </a:extLst>
          </p:cNvPr>
          <p:cNvSpPr/>
          <p:nvPr/>
        </p:nvSpPr>
        <p:spPr>
          <a:xfrm>
            <a:off x="3655418" y="1870509"/>
            <a:ext cx="1636662" cy="442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t>操作系统</a:t>
            </a:r>
          </a:p>
        </p:txBody>
      </p:sp>
      <p:sp>
        <p:nvSpPr>
          <p:cNvPr id="8" name="矩形 7">
            <a:extLst>
              <a:ext uri="{FF2B5EF4-FFF2-40B4-BE49-F238E27FC236}">
                <a16:creationId xmlns:a16="http://schemas.microsoft.com/office/drawing/2014/main" id="{E9D5B068-AAAF-1A4E-8B02-2ACE96BBE06D}"/>
              </a:ext>
            </a:extLst>
          </p:cNvPr>
          <p:cNvSpPr/>
          <p:nvPr/>
        </p:nvSpPr>
        <p:spPr>
          <a:xfrm>
            <a:off x="3655418" y="2448887"/>
            <a:ext cx="1636662" cy="442641"/>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bg1"/>
                </a:solidFill>
              </a:rPr>
              <a:t>硬件</a:t>
            </a:r>
          </a:p>
        </p:txBody>
      </p:sp>
      <p:sp>
        <p:nvSpPr>
          <p:cNvPr id="9" name="文本框 8">
            <a:extLst>
              <a:ext uri="{FF2B5EF4-FFF2-40B4-BE49-F238E27FC236}">
                <a16:creationId xmlns:a16="http://schemas.microsoft.com/office/drawing/2014/main" id="{21594EB1-5938-AB48-A5D4-CE67A03AB38E}"/>
              </a:ext>
            </a:extLst>
          </p:cNvPr>
          <p:cNvSpPr txBox="1"/>
          <p:nvPr/>
        </p:nvSpPr>
        <p:spPr>
          <a:xfrm>
            <a:off x="5580112" y="1426301"/>
            <a:ext cx="3672408" cy="1243289"/>
          </a:xfrm>
          <a:prstGeom prst="rect">
            <a:avLst/>
          </a:prstGeom>
          <a:noFill/>
        </p:spPr>
        <p:txBody>
          <a:bodyPr wrap="square" rtlCol="0">
            <a:spAutoFit/>
          </a:bodyPr>
          <a:lstStyle/>
          <a:p>
            <a:pPr>
              <a:lnSpc>
                <a:spcPct val="150000"/>
              </a:lnSpc>
            </a:pPr>
            <a:r>
              <a:rPr kumimoji="1" lang="zh-CN" altLang="en-US" b="1" dirty="0"/>
              <a:t>操作系统和硬件的关系</a:t>
            </a:r>
            <a:endParaRPr kumimoji="1" lang="en-US" altLang="zh-CN" b="1" dirty="0"/>
          </a:p>
          <a:p>
            <a:pPr marL="285750" indent="-285750">
              <a:lnSpc>
                <a:spcPct val="150000"/>
              </a:lnSpc>
              <a:buFont typeface="Arial" panose="020B0604020202020204" pitchFamily="34" charset="0"/>
              <a:buChar char="•"/>
            </a:pPr>
            <a:r>
              <a:rPr kumimoji="1" lang="zh-CN" altLang="en-US" sz="1600" dirty="0">
                <a:solidFill>
                  <a:schemeClr val="accent1"/>
                </a:solidFill>
              </a:rPr>
              <a:t>管理</a:t>
            </a:r>
            <a:r>
              <a:rPr kumimoji="1" lang="zh-CN" altLang="en-US" sz="1600" dirty="0"/>
              <a:t>硬件：操作硬件以完成功能</a:t>
            </a:r>
            <a:endParaRPr kumimoji="1" lang="en-US" altLang="zh-CN" sz="1600" dirty="0"/>
          </a:p>
          <a:p>
            <a:pPr marL="285750" indent="-285750">
              <a:lnSpc>
                <a:spcPct val="150000"/>
              </a:lnSpc>
              <a:buFont typeface="Arial" panose="020B0604020202020204" pitchFamily="34" charset="0"/>
              <a:buChar char="•"/>
            </a:pPr>
            <a:r>
              <a:rPr kumimoji="1" lang="zh-CN" altLang="en-US" sz="1600" dirty="0">
                <a:solidFill>
                  <a:schemeClr val="accent1"/>
                </a:solidFill>
              </a:rPr>
              <a:t>抽象</a:t>
            </a:r>
            <a:r>
              <a:rPr kumimoji="1" lang="zh-CN" altLang="en-US" sz="1600" dirty="0"/>
              <a:t>硬件：应用不关心硬件差异</a:t>
            </a:r>
          </a:p>
        </p:txBody>
      </p:sp>
      <p:sp>
        <p:nvSpPr>
          <p:cNvPr id="10" name="文本框 9">
            <a:extLst>
              <a:ext uri="{FF2B5EF4-FFF2-40B4-BE49-F238E27FC236}">
                <a16:creationId xmlns:a16="http://schemas.microsoft.com/office/drawing/2014/main" id="{437769BF-EF8D-9C4B-9B83-536A3E2440B6}"/>
              </a:ext>
            </a:extLst>
          </p:cNvPr>
          <p:cNvSpPr txBox="1"/>
          <p:nvPr/>
        </p:nvSpPr>
        <p:spPr>
          <a:xfrm>
            <a:off x="457200" y="1426302"/>
            <a:ext cx="3538736" cy="1243289"/>
          </a:xfrm>
          <a:prstGeom prst="rect">
            <a:avLst/>
          </a:prstGeom>
          <a:noFill/>
        </p:spPr>
        <p:txBody>
          <a:bodyPr wrap="square" rtlCol="0">
            <a:spAutoFit/>
          </a:bodyPr>
          <a:lstStyle/>
          <a:p>
            <a:pPr>
              <a:lnSpc>
                <a:spcPct val="150000"/>
              </a:lnSpc>
            </a:pPr>
            <a:r>
              <a:rPr kumimoji="1" lang="zh-CN" altLang="en-US" b="1" dirty="0"/>
              <a:t>操作系统和应用的关系</a:t>
            </a:r>
            <a:endParaRPr kumimoji="1" lang="en-US" altLang="zh-CN" b="1" dirty="0"/>
          </a:p>
          <a:p>
            <a:pPr marL="285750" indent="-285750">
              <a:lnSpc>
                <a:spcPct val="150000"/>
              </a:lnSpc>
              <a:buFont typeface="Arial" panose="020B0604020202020204" pitchFamily="34" charset="0"/>
              <a:buChar char="•"/>
            </a:pPr>
            <a:r>
              <a:rPr kumimoji="1" lang="zh-CN" altLang="en-US" sz="1600" dirty="0">
                <a:solidFill>
                  <a:schemeClr val="accent1"/>
                </a:solidFill>
              </a:rPr>
              <a:t>服务</a:t>
            </a:r>
            <a:r>
              <a:rPr kumimoji="1" lang="zh-CN" altLang="en-US" sz="1600" dirty="0"/>
              <a:t>应用：如提供硬件操作</a:t>
            </a:r>
            <a:endParaRPr kumimoji="1" lang="en-US" altLang="zh-CN" sz="1600" dirty="0"/>
          </a:p>
          <a:p>
            <a:pPr marL="285750" indent="-285750">
              <a:lnSpc>
                <a:spcPct val="150000"/>
              </a:lnSpc>
              <a:buFont typeface="Arial" panose="020B0604020202020204" pitchFamily="34" charset="0"/>
              <a:buChar char="•"/>
            </a:pPr>
            <a:r>
              <a:rPr kumimoji="1" lang="zh-CN" altLang="en-US" sz="1600" dirty="0">
                <a:solidFill>
                  <a:schemeClr val="accent1"/>
                </a:solidFill>
              </a:rPr>
              <a:t>管理</a:t>
            </a:r>
            <a:r>
              <a:rPr kumimoji="1" lang="zh-CN" altLang="en-US" sz="1600" dirty="0"/>
              <a:t>应用：如加载、调度等</a:t>
            </a:r>
            <a:endParaRPr kumimoji="1" lang="en-US" altLang="zh-CN" sz="1600" dirty="0"/>
          </a:p>
        </p:txBody>
      </p:sp>
      <p:sp>
        <p:nvSpPr>
          <p:cNvPr id="12" name="圆角矩形 5">
            <a:extLst>
              <a:ext uri="{FF2B5EF4-FFF2-40B4-BE49-F238E27FC236}">
                <a16:creationId xmlns:a16="http://schemas.microsoft.com/office/drawing/2014/main" id="{DCD8F8BA-18E3-D147-B655-73CDF0D1E95B}"/>
              </a:ext>
            </a:extLst>
          </p:cNvPr>
          <p:cNvSpPr/>
          <p:nvPr/>
        </p:nvSpPr>
        <p:spPr>
          <a:xfrm>
            <a:off x="837349" y="3188287"/>
            <a:ext cx="7602975" cy="1048010"/>
          </a:xfrm>
          <a:prstGeom prst="roundRect">
            <a:avLst>
              <a:gd name="adj" fmla="val 9112"/>
            </a:avLst>
          </a:prstGeom>
          <a:ln w="1905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nSpc>
                <a:spcPct val="130000"/>
              </a:lnSpc>
            </a:pPr>
            <a:r>
              <a:rPr lang="en-US" altLang="zh-CN" b="1" dirty="0">
                <a:solidFill>
                  <a:schemeClr val="tx1"/>
                </a:solidFill>
                <a:latin typeface="+mn-ea"/>
              </a:rPr>
              <a:t>“</a:t>
            </a:r>
            <a:r>
              <a:rPr lang="zh-CN" altLang="en-US" b="1" dirty="0">
                <a:solidFill>
                  <a:schemeClr val="tx1"/>
                </a:solidFill>
                <a:latin typeface="+mn-ea"/>
              </a:rPr>
              <a:t>操作系统是管理硬件资源、控制程序运行、改善人机界面和为应用软件提供支持的一种系统软件。</a:t>
            </a:r>
            <a:r>
              <a:rPr lang="en-US" altLang="zh-CN" b="1" dirty="0">
                <a:solidFill>
                  <a:schemeClr val="tx1"/>
                </a:solidFill>
                <a:latin typeface="+mn-ea"/>
              </a:rPr>
              <a:t>”</a:t>
            </a:r>
            <a:r>
              <a:rPr lang="zh-CN" altLang="en-US" b="1" dirty="0">
                <a:solidFill>
                  <a:schemeClr val="tx1"/>
                </a:solidFill>
                <a:latin typeface="+mn-ea"/>
              </a:rPr>
              <a:t>                          </a:t>
            </a:r>
            <a:r>
              <a:rPr lang="en-US" altLang="zh-CN" b="1" dirty="0">
                <a:solidFill>
                  <a:schemeClr val="tx1"/>
                </a:solidFill>
                <a:latin typeface="+mn-ea"/>
              </a:rPr>
              <a:t>《</a:t>
            </a:r>
            <a:r>
              <a:rPr lang="zh-CN" altLang="en-US" sz="1600" dirty="0">
                <a:solidFill>
                  <a:schemeClr val="tx1"/>
                </a:solidFill>
                <a:latin typeface="+mn-ea"/>
              </a:rPr>
              <a:t>计算机百科全书</a:t>
            </a:r>
            <a:r>
              <a:rPr lang="en-US" altLang="zh-CN" sz="1600" dirty="0">
                <a:solidFill>
                  <a:schemeClr val="tx1"/>
                </a:solidFill>
                <a:latin typeface="+mn-ea"/>
              </a:rPr>
              <a:t>(</a:t>
            </a:r>
            <a:r>
              <a:rPr lang="zh-CN" altLang="en-US" sz="1600" dirty="0">
                <a:solidFill>
                  <a:schemeClr val="tx1"/>
                </a:solidFill>
                <a:latin typeface="+mn-ea"/>
              </a:rPr>
              <a:t>第</a:t>
            </a:r>
            <a:r>
              <a:rPr lang="en-US" altLang="zh-CN" sz="1600" dirty="0">
                <a:solidFill>
                  <a:schemeClr val="tx1"/>
                </a:solidFill>
                <a:latin typeface="+mn-ea"/>
              </a:rPr>
              <a:t>2</a:t>
            </a:r>
            <a:r>
              <a:rPr lang="zh-CN" altLang="en-US" sz="1600" dirty="0">
                <a:solidFill>
                  <a:schemeClr val="tx1"/>
                </a:solidFill>
                <a:latin typeface="+mn-ea"/>
              </a:rPr>
              <a:t>版</a:t>
            </a:r>
            <a:r>
              <a:rPr lang="en-US" altLang="zh-CN" sz="1600" dirty="0">
                <a:solidFill>
                  <a:schemeClr val="tx1"/>
                </a:solidFill>
                <a:latin typeface="+mn-ea"/>
              </a:rPr>
              <a:t>)》</a:t>
            </a:r>
            <a:endParaRPr lang="en-US" altLang="zh-CN" dirty="0">
              <a:solidFill>
                <a:schemeClr val="tx1"/>
              </a:solidFill>
              <a:latin typeface="+mn-ea"/>
            </a:endParaRPr>
          </a:p>
        </p:txBody>
      </p:sp>
      <p:sp>
        <p:nvSpPr>
          <p:cNvPr id="13" name="圆角矩形 5">
            <a:extLst>
              <a:ext uri="{FF2B5EF4-FFF2-40B4-BE49-F238E27FC236}">
                <a16:creationId xmlns:a16="http://schemas.microsoft.com/office/drawing/2014/main" id="{C978467F-7046-9B43-BF68-C8055DC01F52}"/>
              </a:ext>
            </a:extLst>
          </p:cNvPr>
          <p:cNvSpPr/>
          <p:nvPr/>
        </p:nvSpPr>
        <p:spPr>
          <a:xfrm>
            <a:off x="809035" y="4469146"/>
            <a:ext cx="7602975" cy="1048010"/>
          </a:xfrm>
          <a:prstGeom prst="roundRect">
            <a:avLst>
              <a:gd name="adj" fmla="val 9112"/>
            </a:avLst>
          </a:prstGeom>
          <a:ln w="1905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nSpc>
                <a:spcPct val="130000"/>
              </a:lnSpc>
            </a:pPr>
            <a:r>
              <a:rPr lang="en-US" altLang="zh-CN" b="1" dirty="0">
                <a:solidFill>
                  <a:schemeClr val="tx1"/>
                </a:solidFill>
                <a:latin typeface="+mn-ea"/>
              </a:rPr>
              <a:t>“</a:t>
            </a:r>
            <a:r>
              <a:rPr lang="zh-CN" altLang="en-US" b="1" dirty="0">
                <a:solidFill>
                  <a:schemeClr val="tx1"/>
                </a:solidFill>
                <a:latin typeface="+mn-ea"/>
              </a:rPr>
              <a:t>操作系统将有限的、离散的资源，高效地抽象为无限的、连续的资源。</a:t>
            </a:r>
            <a:r>
              <a:rPr lang="en-US" altLang="zh-CN" b="1" dirty="0">
                <a:solidFill>
                  <a:schemeClr val="tx1"/>
                </a:solidFill>
                <a:latin typeface="+mn-ea"/>
              </a:rPr>
              <a:t>”</a:t>
            </a:r>
            <a:r>
              <a:rPr lang="zh-CN" altLang="en-US" b="1" dirty="0">
                <a:solidFill>
                  <a:schemeClr val="tx1"/>
                </a:solidFill>
                <a:latin typeface="+mn-ea"/>
              </a:rPr>
              <a:t> </a:t>
            </a:r>
            <a:r>
              <a:rPr lang="en-US" altLang="zh-CN" b="1" dirty="0">
                <a:solidFill>
                  <a:schemeClr val="tx1"/>
                </a:solidFill>
                <a:latin typeface="+mn-ea"/>
              </a:rPr>
              <a:t>                     </a:t>
            </a:r>
            <a:r>
              <a:rPr lang="zh-CN" altLang="en-US" b="1" dirty="0">
                <a:solidFill>
                  <a:schemeClr val="tx1"/>
                </a:solidFill>
                <a:latin typeface="+mn-ea"/>
              </a:rPr>
              <a:t>               </a:t>
            </a:r>
            <a:endParaRPr lang="en-US" altLang="zh-CN" b="1" dirty="0">
              <a:solidFill>
                <a:schemeClr val="tx1"/>
              </a:solidFill>
              <a:latin typeface="+mn-ea"/>
            </a:endParaRPr>
          </a:p>
          <a:p>
            <a:pPr>
              <a:lnSpc>
                <a:spcPct val="130000"/>
              </a:lnSpc>
            </a:pPr>
            <a:r>
              <a:rPr lang="zh-CN" altLang="en-US" sz="1600" b="1" dirty="0">
                <a:solidFill>
                  <a:schemeClr val="tx1"/>
                </a:solidFill>
                <a:latin typeface="+mn-ea"/>
              </a:rPr>
              <a:t>                                                                            </a:t>
            </a:r>
            <a:r>
              <a:rPr lang="en-US" altLang="zh-CN" sz="1600" dirty="0">
                <a:solidFill>
                  <a:schemeClr val="tx1"/>
                </a:solidFill>
                <a:latin typeface="+mn-ea"/>
              </a:rPr>
              <a:t>《</a:t>
            </a:r>
            <a:r>
              <a:rPr lang="zh-CN" altLang="en-US" sz="1600" dirty="0">
                <a:solidFill>
                  <a:schemeClr val="tx1"/>
                </a:solidFill>
                <a:latin typeface="+mn-ea"/>
              </a:rPr>
              <a:t>现代操作系统：原理与实现</a:t>
            </a:r>
            <a:r>
              <a:rPr lang="en-US" altLang="zh-CN" sz="1600" dirty="0">
                <a:solidFill>
                  <a:schemeClr val="tx1"/>
                </a:solidFill>
                <a:latin typeface="+mn-ea"/>
              </a:rPr>
              <a:t>》</a:t>
            </a:r>
            <a:endParaRPr lang="en-US" altLang="zh-CN" dirty="0">
              <a:solidFill>
                <a:schemeClr val="tx1"/>
              </a:solidFill>
              <a:latin typeface="+mn-ea"/>
            </a:endParaRPr>
          </a:p>
        </p:txBody>
      </p:sp>
    </p:spTree>
    <p:extLst>
      <p:ext uri="{BB962C8B-B14F-4D97-AF65-F5344CB8AC3E}">
        <p14:creationId xmlns:p14="http://schemas.microsoft.com/office/powerpoint/2010/main" val="3395968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44B3-CA78-69F8-6381-062D9385AE9D}"/>
              </a:ext>
            </a:extLst>
          </p:cNvPr>
          <p:cNvSpPr>
            <a:spLocks noGrp="1"/>
          </p:cNvSpPr>
          <p:nvPr>
            <p:ph type="title"/>
          </p:nvPr>
        </p:nvSpPr>
        <p:spPr/>
        <p:txBody>
          <a:bodyPr/>
          <a:lstStyle/>
          <a:p>
            <a:r>
              <a:rPr kumimoji="1" lang="zh-CN" altLang="en-US" dirty="0"/>
              <a:t>操作系统的职责</a:t>
            </a:r>
          </a:p>
        </p:txBody>
      </p:sp>
      <p:sp>
        <p:nvSpPr>
          <p:cNvPr id="4" name="灯片编号占位符 3">
            <a:extLst>
              <a:ext uri="{FF2B5EF4-FFF2-40B4-BE49-F238E27FC236}">
                <a16:creationId xmlns:a16="http://schemas.microsoft.com/office/drawing/2014/main" id="{4CDE57FD-6932-2DE6-2F73-D60A91AEC337}"/>
              </a:ext>
            </a:extLst>
          </p:cNvPr>
          <p:cNvSpPr>
            <a:spLocks noGrp="1"/>
          </p:cNvSpPr>
          <p:nvPr>
            <p:ph type="sldNum" sz="quarter" idx="12"/>
          </p:nvPr>
        </p:nvSpPr>
        <p:spPr/>
        <p:txBody>
          <a:bodyPr/>
          <a:lstStyle/>
          <a:p>
            <a:fld id="{ADE361C3-C043-4A6E-BDCE-8DA1E7D90A3B}" type="slidenum">
              <a:rPr lang="zh-CN" altLang="en-US" smtClean="0"/>
              <a:t>17</a:t>
            </a:fld>
            <a:endParaRPr lang="zh-CN" altLang="en-US"/>
          </a:p>
        </p:txBody>
      </p:sp>
      <p:sp>
        <p:nvSpPr>
          <p:cNvPr id="31" name="Rounded Rectangle 71">
            <a:extLst>
              <a:ext uri="{FF2B5EF4-FFF2-40B4-BE49-F238E27FC236}">
                <a16:creationId xmlns:a16="http://schemas.microsoft.com/office/drawing/2014/main" id="{7996E48F-4305-7CAD-D66A-5F48294E25BF}"/>
              </a:ext>
            </a:extLst>
          </p:cNvPr>
          <p:cNvSpPr/>
          <p:nvPr/>
        </p:nvSpPr>
        <p:spPr>
          <a:xfrm>
            <a:off x="1697676" y="4411541"/>
            <a:ext cx="2435361" cy="584775"/>
          </a:xfrm>
          <a:prstGeom prst="roundRect">
            <a:avLst>
              <a:gd name="adj" fmla="val 10058"/>
            </a:avLst>
          </a:prstGeom>
          <a:noFill/>
          <a:ln w="19050">
            <a:solidFill>
              <a:schemeClr val="accent3">
                <a:lumMod val="50000"/>
              </a:schemeClr>
            </a:solidFill>
          </a:ln>
          <a:effectLst>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lIns="0" rIns="0" rtlCol="0" anchor="ctr" anchorCtr="0"/>
          <a:lstStyle/>
          <a:p>
            <a:pPr algn="ctr" defTabSz="713232"/>
            <a:endParaRPr lang="zh-CN" altLang="en-US" sz="2000" kern="0" dirty="0">
              <a:solidFill>
                <a:schemeClr val="accent6">
                  <a:lumMod val="40000"/>
                  <a:lumOff val="60000"/>
                </a:schemeClr>
              </a:solidFill>
              <a:latin typeface="Century Gothic"/>
              <a:ea typeface="微软雅黑"/>
            </a:endParaRPr>
          </a:p>
        </p:txBody>
      </p:sp>
      <p:sp>
        <p:nvSpPr>
          <p:cNvPr id="32" name="Rounded Rectangle 71">
            <a:extLst>
              <a:ext uri="{FF2B5EF4-FFF2-40B4-BE49-F238E27FC236}">
                <a16:creationId xmlns:a16="http://schemas.microsoft.com/office/drawing/2014/main" id="{DD1E0A4E-1931-44F8-C4EC-348A7DCCA96B}"/>
              </a:ext>
            </a:extLst>
          </p:cNvPr>
          <p:cNvSpPr/>
          <p:nvPr/>
        </p:nvSpPr>
        <p:spPr>
          <a:xfrm>
            <a:off x="1697676" y="2647822"/>
            <a:ext cx="2435362" cy="1509517"/>
          </a:xfrm>
          <a:prstGeom prst="roundRect">
            <a:avLst>
              <a:gd name="adj" fmla="val 10058"/>
            </a:avLst>
          </a:prstGeom>
          <a:noFill/>
          <a:ln w="19050">
            <a:solidFill>
              <a:schemeClr val="accent3">
                <a:lumMod val="50000"/>
              </a:schemeClr>
            </a:solidFill>
          </a:ln>
          <a:effectLst>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lIns="0" rIns="0" rtlCol="0" anchor="ctr" anchorCtr="0"/>
          <a:lstStyle/>
          <a:p>
            <a:pPr algn="ctr" defTabSz="713232"/>
            <a:endParaRPr lang="zh-CN" altLang="en-US" sz="2000" kern="0" dirty="0">
              <a:solidFill>
                <a:schemeClr val="accent6">
                  <a:lumMod val="40000"/>
                  <a:lumOff val="60000"/>
                </a:schemeClr>
              </a:solidFill>
              <a:latin typeface="Century Gothic"/>
              <a:ea typeface="微软雅黑"/>
            </a:endParaRPr>
          </a:p>
        </p:txBody>
      </p:sp>
      <p:sp>
        <p:nvSpPr>
          <p:cNvPr id="33" name="Rounded Rectangle 71">
            <a:extLst>
              <a:ext uri="{FF2B5EF4-FFF2-40B4-BE49-F238E27FC236}">
                <a16:creationId xmlns:a16="http://schemas.microsoft.com/office/drawing/2014/main" id="{0C5BED55-C05E-936D-F6CB-9F003F650304}"/>
              </a:ext>
            </a:extLst>
          </p:cNvPr>
          <p:cNvSpPr/>
          <p:nvPr/>
        </p:nvSpPr>
        <p:spPr>
          <a:xfrm>
            <a:off x="1697674" y="1573942"/>
            <a:ext cx="2435363" cy="908324"/>
          </a:xfrm>
          <a:prstGeom prst="roundRect">
            <a:avLst>
              <a:gd name="adj" fmla="val 10058"/>
            </a:avLst>
          </a:prstGeom>
          <a:noFill/>
          <a:ln w="19050">
            <a:solidFill>
              <a:schemeClr val="accent3">
                <a:lumMod val="50000"/>
              </a:schemeClr>
            </a:solidFill>
          </a:ln>
          <a:effectLst>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lIns="0" rIns="0" rtlCol="0" anchor="ctr" anchorCtr="0"/>
          <a:lstStyle/>
          <a:p>
            <a:pPr algn="ctr" defTabSz="713232"/>
            <a:endParaRPr lang="zh-CN" altLang="en-US" sz="2000" kern="0" dirty="0">
              <a:solidFill>
                <a:schemeClr val="accent6">
                  <a:lumMod val="40000"/>
                  <a:lumOff val="60000"/>
                </a:schemeClr>
              </a:solidFill>
              <a:latin typeface="Century Gothic"/>
              <a:ea typeface="微软雅黑"/>
            </a:endParaRPr>
          </a:p>
        </p:txBody>
      </p:sp>
      <p:sp>
        <p:nvSpPr>
          <p:cNvPr id="34" name="文本框 33">
            <a:extLst>
              <a:ext uri="{FF2B5EF4-FFF2-40B4-BE49-F238E27FC236}">
                <a16:creationId xmlns:a16="http://schemas.microsoft.com/office/drawing/2014/main" id="{7EDA84BB-4D40-2FCD-8BDA-B2EADA3659FD}"/>
              </a:ext>
            </a:extLst>
          </p:cNvPr>
          <p:cNvSpPr txBox="1"/>
          <p:nvPr/>
        </p:nvSpPr>
        <p:spPr>
          <a:xfrm>
            <a:off x="1947813" y="2749089"/>
            <a:ext cx="1907104" cy="594202"/>
          </a:xfrm>
          <a:prstGeom prst="rect">
            <a:avLst/>
          </a:prstGeom>
          <a:noFill/>
        </p:spPr>
        <p:txBody>
          <a:bodyPr wrap="square" rtlCol="0">
            <a:spAutoFit/>
          </a:bodyPr>
          <a:lstStyle/>
          <a:p>
            <a:pPr algn="ctr">
              <a:lnSpc>
                <a:spcPct val="130000"/>
              </a:lnSpc>
            </a:pPr>
            <a:r>
              <a:rPr lang="en-US" altLang="zh-CN" sz="2800" b="1" dirty="0">
                <a:solidFill>
                  <a:schemeClr val="tx1">
                    <a:lumMod val="75000"/>
                    <a:lumOff val="25000"/>
                  </a:schemeClr>
                </a:solidFill>
              </a:rPr>
              <a:t>Windows</a:t>
            </a:r>
          </a:p>
        </p:txBody>
      </p:sp>
      <p:sp>
        <p:nvSpPr>
          <p:cNvPr id="35" name="文本框 34">
            <a:extLst>
              <a:ext uri="{FF2B5EF4-FFF2-40B4-BE49-F238E27FC236}">
                <a16:creationId xmlns:a16="http://schemas.microsoft.com/office/drawing/2014/main" id="{8DF9BB39-B786-79A5-2A35-CC99CF2DC71C}"/>
              </a:ext>
            </a:extLst>
          </p:cNvPr>
          <p:cNvSpPr txBox="1"/>
          <p:nvPr/>
        </p:nvSpPr>
        <p:spPr>
          <a:xfrm>
            <a:off x="1691680" y="5035034"/>
            <a:ext cx="5032298" cy="452881"/>
          </a:xfrm>
          <a:prstGeom prst="rect">
            <a:avLst/>
          </a:prstGeom>
          <a:noFill/>
        </p:spPr>
        <p:txBody>
          <a:bodyPr wrap="square" rtlCol="0">
            <a:spAutoFit/>
          </a:bodyPr>
          <a:lstStyle/>
          <a:p>
            <a:pPr algn="ctr">
              <a:lnSpc>
                <a:spcPct val="130000"/>
              </a:lnSpc>
            </a:pPr>
            <a:r>
              <a:rPr lang="en-US" altLang="zh-CN" sz="2000" dirty="0">
                <a:solidFill>
                  <a:schemeClr val="tx1">
                    <a:lumMod val="75000"/>
                    <a:lumOff val="25000"/>
                  </a:schemeClr>
                </a:solidFill>
              </a:rPr>
              <a:t>CPU,</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Memory,</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GPU…</a:t>
            </a:r>
          </a:p>
        </p:txBody>
      </p:sp>
      <p:pic>
        <p:nvPicPr>
          <p:cNvPr id="36" name="Picture 2" descr="Microsoft Word - Wikipedia">
            <a:extLst>
              <a:ext uri="{FF2B5EF4-FFF2-40B4-BE49-F238E27FC236}">
                <a16:creationId xmlns:a16="http://schemas.microsoft.com/office/drawing/2014/main" id="{B74C820F-429E-AE5A-B1A9-CEDDC86ECF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1556" y="1754325"/>
            <a:ext cx="644983" cy="59792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Ie, internet explorer, browser, internet, network icon - Free download">
            <a:extLst>
              <a:ext uri="{FF2B5EF4-FFF2-40B4-BE49-F238E27FC236}">
                <a16:creationId xmlns:a16="http://schemas.microsoft.com/office/drawing/2014/main" id="{9D5F51F4-44A9-0B27-0F28-DFE171220C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4925" y="1722087"/>
            <a:ext cx="644983" cy="64498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Wechat,512x512 Icon - 微信 图标 (512x512)">
            <a:extLst>
              <a:ext uri="{FF2B5EF4-FFF2-40B4-BE49-F238E27FC236}">
                <a16:creationId xmlns:a16="http://schemas.microsoft.com/office/drawing/2014/main" id="{222EE44E-CD41-088F-B77F-969DF7AD8699}"/>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4407312" y="1717824"/>
            <a:ext cx="644983" cy="644983"/>
          </a:xfrm>
          <a:prstGeom prst="rect">
            <a:avLst/>
          </a:prstGeom>
          <a:noFill/>
          <a:extLst>
            <a:ext uri="{909E8E84-426E-40DD-AFC4-6F175D3DCCD1}">
              <a14:hiddenFill xmlns:a14="http://schemas.microsoft.com/office/drawing/2010/main">
                <a:solidFill>
                  <a:srgbClr val="FFFFFF"/>
                </a:solidFill>
              </a14:hiddenFill>
            </a:ext>
          </a:extLst>
        </p:spPr>
      </p:pic>
      <p:pic>
        <p:nvPicPr>
          <p:cNvPr id="39" name="图片 49">
            <a:extLst>
              <a:ext uri="{FF2B5EF4-FFF2-40B4-BE49-F238E27FC236}">
                <a16:creationId xmlns:a16="http://schemas.microsoft.com/office/drawing/2014/main" id="{4E9F3D48-4A4F-E423-825A-57BB91C4CD75}"/>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5177648" y="1727274"/>
            <a:ext cx="621386" cy="621386"/>
          </a:xfrm>
          <a:prstGeom prst="rect">
            <a:avLst/>
          </a:prstGeom>
        </p:spPr>
      </p:pic>
      <p:sp>
        <p:nvSpPr>
          <p:cNvPr id="40" name="Rounded Rectangle 71">
            <a:extLst>
              <a:ext uri="{FF2B5EF4-FFF2-40B4-BE49-F238E27FC236}">
                <a16:creationId xmlns:a16="http://schemas.microsoft.com/office/drawing/2014/main" id="{20B6F747-5F80-5BE6-71DD-8DC0BFF84AE4}"/>
              </a:ext>
            </a:extLst>
          </p:cNvPr>
          <p:cNvSpPr/>
          <p:nvPr/>
        </p:nvSpPr>
        <p:spPr>
          <a:xfrm>
            <a:off x="4290708" y="1568709"/>
            <a:ext cx="2435363" cy="908324"/>
          </a:xfrm>
          <a:prstGeom prst="roundRect">
            <a:avLst>
              <a:gd name="adj" fmla="val 10058"/>
            </a:avLst>
          </a:prstGeom>
          <a:noFill/>
          <a:ln w="19050">
            <a:solidFill>
              <a:schemeClr val="accent3">
                <a:lumMod val="50000"/>
              </a:schemeClr>
            </a:solidFill>
          </a:ln>
          <a:effectLst>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lIns="0" rIns="0" rtlCol="0" anchor="ctr" anchorCtr="0"/>
          <a:lstStyle/>
          <a:p>
            <a:pPr algn="ctr" defTabSz="713232"/>
            <a:endParaRPr lang="zh-CN" altLang="en-US" sz="2000" kern="0" dirty="0">
              <a:solidFill>
                <a:schemeClr val="accent6">
                  <a:lumMod val="40000"/>
                  <a:lumOff val="60000"/>
                </a:schemeClr>
              </a:solidFill>
              <a:latin typeface="Century Gothic"/>
              <a:ea typeface="微软雅黑"/>
            </a:endParaRPr>
          </a:p>
        </p:txBody>
      </p:sp>
      <p:sp>
        <p:nvSpPr>
          <p:cNvPr id="41" name="Rounded Rectangle 71">
            <a:extLst>
              <a:ext uri="{FF2B5EF4-FFF2-40B4-BE49-F238E27FC236}">
                <a16:creationId xmlns:a16="http://schemas.microsoft.com/office/drawing/2014/main" id="{45B3AFBE-B67D-A2AA-B748-5549B7464658}"/>
              </a:ext>
            </a:extLst>
          </p:cNvPr>
          <p:cNvSpPr/>
          <p:nvPr/>
        </p:nvSpPr>
        <p:spPr>
          <a:xfrm>
            <a:off x="4290708" y="2650278"/>
            <a:ext cx="2435362" cy="1595896"/>
          </a:xfrm>
          <a:prstGeom prst="roundRect">
            <a:avLst>
              <a:gd name="adj" fmla="val 10058"/>
            </a:avLst>
          </a:prstGeom>
          <a:noFill/>
          <a:ln w="19050">
            <a:solidFill>
              <a:schemeClr val="accent3">
                <a:lumMod val="50000"/>
              </a:schemeClr>
            </a:solidFill>
          </a:ln>
          <a:effectLst>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lIns="0" rIns="0" rtlCol="0" anchor="ctr" anchorCtr="0"/>
          <a:lstStyle/>
          <a:p>
            <a:pPr algn="ctr" defTabSz="713232"/>
            <a:endParaRPr lang="zh-CN" altLang="en-US" sz="2000" kern="0" dirty="0">
              <a:solidFill>
                <a:schemeClr val="accent6">
                  <a:lumMod val="40000"/>
                  <a:lumOff val="60000"/>
                </a:schemeClr>
              </a:solidFill>
              <a:latin typeface="Century Gothic"/>
              <a:ea typeface="微软雅黑"/>
            </a:endParaRPr>
          </a:p>
        </p:txBody>
      </p:sp>
      <p:sp>
        <p:nvSpPr>
          <p:cNvPr id="42" name="文本框 41">
            <a:extLst>
              <a:ext uri="{FF2B5EF4-FFF2-40B4-BE49-F238E27FC236}">
                <a16:creationId xmlns:a16="http://schemas.microsoft.com/office/drawing/2014/main" id="{0F260A1B-97CA-D631-1836-C7A8203F7945}"/>
              </a:ext>
            </a:extLst>
          </p:cNvPr>
          <p:cNvSpPr txBox="1"/>
          <p:nvPr/>
        </p:nvSpPr>
        <p:spPr>
          <a:xfrm>
            <a:off x="4656892" y="2754436"/>
            <a:ext cx="1613746" cy="594202"/>
          </a:xfrm>
          <a:prstGeom prst="rect">
            <a:avLst/>
          </a:prstGeom>
          <a:noFill/>
        </p:spPr>
        <p:txBody>
          <a:bodyPr wrap="square" rtlCol="0">
            <a:spAutoFit/>
          </a:bodyPr>
          <a:lstStyle/>
          <a:p>
            <a:pPr algn="ctr">
              <a:lnSpc>
                <a:spcPct val="130000"/>
              </a:lnSpc>
            </a:pPr>
            <a:r>
              <a:rPr lang="en-US" altLang="zh-CN" sz="2800" b="1" dirty="0">
                <a:solidFill>
                  <a:schemeClr val="tx1">
                    <a:lumMod val="75000"/>
                    <a:lumOff val="25000"/>
                  </a:schemeClr>
                </a:solidFill>
              </a:rPr>
              <a:t>Android</a:t>
            </a:r>
            <a:endParaRPr lang="en-US" altLang="zh-CN" sz="2400" dirty="0">
              <a:solidFill>
                <a:schemeClr val="tx1">
                  <a:lumMod val="75000"/>
                  <a:lumOff val="25000"/>
                </a:schemeClr>
              </a:solidFill>
            </a:endParaRPr>
          </a:p>
        </p:txBody>
      </p:sp>
      <p:sp>
        <p:nvSpPr>
          <p:cNvPr id="43" name="Rounded Rectangle 71">
            <a:extLst>
              <a:ext uri="{FF2B5EF4-FFF2-40B4-BE49-F238E27FC236}">
                <a16:creationId xmlns:a16="http://schemas.microsoft.com/office/drawing/2014/main" id="{FB3BC4BD-8E50-BD2B-45C5-9C8C58D507DF}"/>
              </a:ext>
            </a:extLst>
          </p:cNvPr>
          <p:cNvSpPr/>
          <p:nvPr/>
        </p:nvSpPr>
        <p:spPr>
          <a:xfrm>
            <a:off x="4290708" y="4399217"/>
            <a:ext cx="2435361" cy="584775"/>
          </a:xfrm>
          <a:prstGeom prst="roundRect">
            <a:avLst>
              <a:gd name="adj" fmla="val 10058"/>
            </a:avLst>
          </a:prstGeom>
          <a:noFill/>
          <a:ln w="19050">
            <a:solidFill>
              <a:schemeClr val="accent3">
                <a:lumMod val="50000"/>
              </a:schemeClr>
            </a:solidFill>
          </a:ln>
          <a:effectLst>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lIns="0" rIns="0" rtlCol="0" anchor="ctr" anchorCtr="0"/>
          <a:lstStyle/>
          <a:p>
            <a:pPr algn="ctr" defTabSz="713232"/>
            <a:endParaRPr lang="zh-CN" altLang="en-US" sz="2000" kern="0" dirty="0">
              <a:solidFill>
                <a:schemeClr val="accent6">
                  <a:lumMod val="40000"/>
                  <a:lumOff val="60000"/>
                </a:schemeClr>
              </a:solidFill>
              <a:latin typeface="Century Gothic"/>
              <a:ea typeface="微软雅黑"/>
            </a:endParaRPr>
          </a:p>
        </p:txBody>
      </p:sp>
      <p:sp>
        <p:nvSpPr>
          <p:cNvPr id="44" name="文本框 43">
            <a:extLst>
              <a:ext uri="{FF2B5EF4-FFF2-40B4-BE49-F238E27FC236}">
                <a16:creationId xmlns:a16="http://schemas.microsoft.com/office/drawing/2014/main" id="{3EC5F9BA-6059-7EA1-DCE8-2A003E06FE1D}"/>
              </a:ext>
            </a:extLst>
          </p:cNvPr>
          <p:cNvSpPr txBox="1"/>
          <p:nvPr/>
        </p:nvSpPr>
        <p:spPr>
          <a:xfrm>
            <a:off x="1691680" y="4435179"/>
            <a:ext cx="2435361" cy="525016"/>
          </a:xfrm>
          <a:prstGeom prst="rect">
            <a:avLst/>
          </a:prstGeom>
          <a:noFill/>
        </p:spPr>
        <p:txBody>
          <a:bodyPr wrap="square" rtlCol="0">
            <a:spAutoFit/>
          </a:bodyPr>
          <a:lstStyle/>
          <a:p>
            <a:pPr algn="ctr">
              <a:lnSpc>
                <a:spcPct val="130000"/>
              </a:lnSpc>
            </a:pPr>
            <a:r>
              <a:rPr lang="zh-CN" altLang="en-US" sz="2400" b="1" dirty="0">
                <a:solidFill>
                  <a:schemeClr val="tx1">
                    <a:lumMod val="75000"/>
                    <a:lumOff val="25000"/>
                  </a:schemeClr>
                </a:solidFill>
              </a:rPr>
              <a:t>笔记本</a:t>
            </a:r>
            <a:endParaRPr lang="en-US" altLang="zh-CN" sz="2000" dirty="0">
              <a:solidFill>
                <a:schemeClr val="tx1">
                  <a:lumMod val="75000"/>
                  <a:lumOff val="25000"/>
                </a:schemeClr>
              </a:solidFill>
            </a:endParaRPr>
          </a:p>
        </p:txBody>
      </p:sp>
      <p:sp>
        <p:nvSpPr>
          <p:cNvPr id="45" name="文本框 44">
            <a:extLst>
              <a:ext uri="{FF2B5EF4-FFF2-40B4-BE49-F238E27FC236}">
                <a16:creationId xmlns:a16="http://schemas.microsoft.com/office/drawing/2014/main" id="{EF0CC8CF-3560-4599-93BD-6FEAE47DABEF}"/>
              </a:ext>
            </a:extLst>
          </p:cNvPr>
          <p:cNvSpPr txBox="1"/>
          <p:nvPr/>
        </p:nvSpPr>
        <p:spPr>
          <a:xfrm>
            <a:off x="4288617" y="4435179"/>
            <a:ext cx="2435361" cy="522451"/>
          </a:xfrm>
          <a:prstGeom prst="rect">
            <a:avLst/>
          </a:prstGeom>
          <a:noFill/>
        </p:spPr>
        <p:txBody>
          <a:bodyPr wrap="square" rtlCol="0">
            <a:spAutoFit/>
          </a:bodyPr>
          <a:lstStyle/>
          <a:p>
            <a:pPr algn="ctr">
              <a:lnSpc>
                <a:spcPct val="130000"/>
              </a:lnSpc>
            </a:pPr>
            <a:r>
              <a:rPr lang="zh-CN" altLang="en-US" sz="2400" b="1" dirty="0">
                <a:solidFill>
                  <a:schemeClr val="tx1">
                    <a:lumMod val="75000"/>
                    <a:lumOff val="25000"/>
                  </a:schemeClr>
                </a:solidFill>
              </a:rPr>
              <a:t>手机</a:t>
            </a:r>
            <a:endParaRPr lang="en-US" altLang="zh-CN" sz="2000" dirty="0">
              <a:solidFill>
                <a:schemeClr val="tx1">
                  <a:lumMod val="75000"/>
                  <a:lumOff val="25000"/>
                </a:schemeClr>
              </a:solidFill>
            </a:endParaRPr>
          </a:p>
        </p:txBody>
      </p:sp>
      <p:pic>
        <p:nvPicPr>
          <p:cNvPr id="46" name="图片 45">
            <a:extLst>
              <a:ext uri="{FF2B5EF4-FFF2-40B4-BE49-F238E27FC236}">
                <a16:creationId xmlns:a16="http://schemas.microsoft.com/office/drawing/2014/main" id="{B84D669E-CD08-717C-49E8-B14E47F1B697}"/>
              </a:ext>
            </a:extLst>
          </p:cNvPr>
          <p:cNvPicPr>
            <a:picLocks/>
          </p:cNvPicPr>
          <p:nvPr/>
        </p:nvPicPr>
        <p:blipFill>
          <a:blip r:embed="rId6"/>
          <a:stretch>
            <a:fillRect/>
          </a:stretch>
        </p:blipFill>
        <p:spPr>
          <a:xfrm>
            <a:off x="2577365" y="1734691"/>
            <a:ext cx="648000" cy="648000"/>
          </a:xfrm>
          <a:prstGeom prst="rect">
            <a:avLst/>
          </a:prstGeom>
        </p:spPr>
      </p:pic>
      <p:pic>
        <p:nvPicPr>
          <p:cNvPr id="47" name="图片 46">
            <a:extLst>
              <a:ext uri="{FF2B5EF4-FFF2-40B4-BE49-F238E27FC236}">
                <a16:creationId xmlns:a16="http://schemas.microsoft.com/office/drawing/2014/main" id="{2E5381F2-91F3-7D1E-A0DF-91858F832436}"/>
              </a:ext>
            </a:extLst>
          </p:cNvPr>
          <p:cNvPicPr>
            <a:picLocks noChangeAspect="1"/>
          </p:cNvPicPr>
          <p:nvPr/>
        </p:nvPicPr>
        <p:blipFill>
          <a:blip r:embed="rId7"/>
          <a:stretch>
            <a:fillRect/>
          </a:stretch>
        </p:blipFill>
        <p:spPr>
          <a:xfrm>
            <a:off x="5900755" y="1683070"/>
            <a:ext cx="684000" cy="684000"/>
          </a:xfrm>
          <a:prstGeom prst="rect">
            <a:avLst/>
          </a:prstGeom>
        </p:spPr>
      </p:pic>
      <p:pic>
        <p:nvPicPr>
          <p:cNvPr id="48" name="图片 47">
            <a:extLst>
              <a:ext uri="{FF2B5EF4-FFF2-40B4-BE49-F238E27FC236}">
                <a16:creationId xmlns:a16="http://schemas.microsoft.com/office/drawing/2014/main" id="{98D8B469-CC89-A3B5-EA84-3E8B1270735C}"/>
              </a:ext>
            </a:extLst>
          </p:cNvPr>
          <p:cNvPicPr>
            <a:picLocks noChangeAspect="1"/>
          </p:cNvPicPr>
          <p:nvPr/>
        </p:nvPicPr>
        <p:blipFill>
          <a:blip r:embed="rId8"/>
          <a:stretch>
            <a:fillRect/>
          </a:stretch>
        </p:blipFill>
        <p:spPr>
          <a:xfrm>
            <a:off x="5163798" y="3392136"/>
            <a:ext cx="599935" cy="703924"/>
          </a:xfrm>
          <a:prstGeom prst="rect">
            <a:avLst/>
          </a:prstGeom>
        </p:spPr>
      </p:pic>
      <p:pic>
        <p:nvPicPr>
          <p:cNvPr id="49" name="图片 48">
            <a:extLst>
              <a:ext uri="{FF2B5EF4-FFF2-40B4-BE49-F238E27FC236}">
                <a16:creationId xmlns:a16="http://schemas.microsoft.com/office/drawing/2014/main" id="{7D5B3D07-F057-5626-B975-4A21D98E9D78}"/>
              </a:ext>
            </a:extLst>
          </p:cNvPr>
          <p:cNvPicPr>
            <a:picLocks noChangeAspect="1"/>
          </p:cNvPicPr>
          <p:nvPr/>
        </p:nvPicPr>
        <p:blipFill rotWithShape="1">
          <a:blip r:embed="rId9"/>
          <a:srcRect l="11193" t="36141" r="70142" b="34404"/>
          <a:stretch/>
        </p:blipFill>
        <p:spPr>
          <a:xfrm>
            <a:off x="2653557" y="3444558"/>
            <a:ext cx="517642" cy="599081"/>
          </a:xfrm>
          <a:prstGeom prst="rect">
            <a:avLst/>
          </a:prstGeom>
        </p:spPr>
      </p:pic>
      <p:sp>
        <p:nvSpPr>
          <p:cNvPr id="50" name="文本框 49">
            <a:extLst>
              <a:ext uri="{FF2B5EF4-FFF2-40B4-BE49-F238E27FC236}">
                <a16:creationId xmlns:a16="http://schemas.microsoft.com/office/drawing/2014/main" id="{06F8C782-3C6F-3785-2CD8-EB05B77700E1}"/>
              </a:ext>
            </a:extLst>
          </p:cNvPr>
          <p:cNvSpPr txBox="1"/>
          <p:nvPr/>
        </p:nvSpPr>
        <p:spPr>
          <a:xfrm>
            <a:off x="1691680" y="1010208"/>
            <a:ext cx="5032298" cy="450764"/>
          </a:xfrm>
          <a:prstGeom prst="rect">
            <a:avLst/>
          </a:prstGeom>
          <a:noFill/>
        </p:spPr>
        <p:txBody>
          <a:bodyPr wrap="square" rtlCol="0">
            <a:spAutoFit/>
          </a:bodyPr>
          <a:lstStyle/>
          <a:p>
            <a:pPr algn="ctr">
              <a:lnSpc>
                <a:spcPct val="130000"/>
              </a:lnSpc>
            </a:pPr>
            <a:r>
              <a:rPr lang="zh-CN" altLang="en-US" sz="2000" dirty="0">
                <a:solidFill>
                  <a:schemeClr val="tx1">
                    <a:lumMod val="75000"/>
                    <a:lumOff val="25000"/>
                  </a:schemeClr>
                </a:solidFill>
              </a:rPr>
              <a:t>各种应用程序</a:t>
            </a:r>
            <a:endParaRPr lang="en-US" altLang="zh-CN" sz="2000" dirty="0">
              <a:solidFill>
                <a:schemeClr val="tx1">
                  <a:lumMod val="75000"/>
                  <a:lumOff val="25000"/>
                </a:schemeClr>
              </a:solidFill>
            </a:endParaRPr>
          </a:p>
        </p:txBody>
      </p:sp>
      <p:sp>
        <p:nvSpPr>
          <p:cNvPr id="53" name="文本框 52">
            <a:extLst>
              <a:ext uri="{FF2B5EF4-FFF2-40B4-BE49-F238E27FC236}">
                <a16:creationId xmlns:a16="http://schemas.microsoft.com/office/drawing/2014/main" id="{4774BD87-91B7-11A4-DCA5-C1B44B724DF2}"/>
              </a:ext>
            </a:extLst>
          </p:cNvPr>
          <p:cNvSpPr txBox="1"/>
          <p:nvPr/>
        </p:nvSpPr>
        <p:spPr>
          <a:xfrm>
            <a:off x="5463765" y="3554023"/>
            <a:ext cx="5032298" cy="450764"/>
          </a:xfrm>
          <a:prstGeom prst="rect">
            <a:avLst/>
          </a:prstGeom>
          <a:noFill/>
        </p:spPr>
        <p:txBody>
          <a:bodyPr wrap="square" rtlCol="0">
            <a:spAutoFit/>
          </a:bodyPr>
          <a:lstStyle/>
          <a:p>
            <a:pPr algn="ctr">
              <a:lnSpc>
                <a:spcPct val="130000"/>
              </a:lnSpc>
            </a:pPr>
            <a:r>
              <a:rPr lang="zh-CN" altLang="en-US" sz="2000" dirty="0">
                <a:solidFill>
                  <a:schemeClr val="tx1">
                    <a:lumMod val="75000"/>
                    <a:lumOff val="25000"/>
                  </a:schemeClr>
                </a:solidFill>
              </a:rPr>
              <a:t>管理硬件</a:t>
            </a:r>
            <a:endParaRPr lang="en-US" altLang="zh-CN" sz="2000" dirty="0">
              <a:solidFill>
                <a:schemeClr val="tx1">
                  <a:lumMod val="75000"/>
                  <a:lumOff val="25000"/>
                </a:schemeClr>
              </a:solidFill>
            </a:endParaRPr>
          </a:p>
        </p:txBody>
      </p:sp>
      <p:sp>
        <p:nvSpPr>
          <p:cNvPr id="54" name="文本框 53">
            <a:extLst>
              <a:ext uri="{FF2B5EF4-FFF2-40B4-BE49-F238E27FC236}">
                <a16:creationId xmlns:a16="http://schemas.microsoft.com/office/drawing/2014/main" id="{46F6DF74-C2D7-5EFF-893D-666BFA1AB4D6}"/>
              </a:ext>
            </a:extLst>
          </p:cNvPr>
          <p:cNvSpPr txBox="1"/>
          <p:nvPr/>
        </p:nvSpPr>
        <p:spPr>
          <a:xfrm>
            <a:off x="5463765" y="2922027"/>
            <a:ext cx="5032298" cy="450764"/>
          </a:xfrm>
          <a:prstGeom prst="rect">
            <a:avLst/>
          </a:prstGeom>
          <a:noFill/>
        </p:spPr>
        <p:txBody>
          <a:bodyPr wrap="square" rtlCol="0">
            <a:spAutoFit/>
          </a:bodyPr>
          <a:lstStyle/>
          <a:p>
            <a:pPr algn="ctr">
              <a:lnSpc>
                <a:spcPct val="130000"/>
              </a:lnSpc>
            </a:pPr>
            <a:r>
              <a:rPr lang="zh-CN" altLang="en-US" sz="2000" dirty="0">
                <a:solidFill>
                  <a:schemeClr val="tx1">
                    <a:lumMod val="75000"/>
                    <a:lumOff val="25000"/>
                  </a:schemeClr>
                </a:solidFill>
              </a:rPr>
              <a:t>服务应用</a:t>
            </a:r>
            <a:endParaRPr lang="en-US" altLang="zh-CN" sz="2000" dirty="0">
              <a:solidFill>
                <a:schemeClr val="tx1">
                  <a:lumMod val="75000"/>
                  <a:lumOff val="25000"/>
                </a:schemeClr>
              </a:solidFill>
            </a:endParaRPr>
          </a:p>
        </p:txBody>
      </p:sp>
    </p:spTree>
    <p:extLst>
      <p:ext uri="{BB962C8B-B14F-4D97-AF65-F5344CB8AC3E}">
        <p14:creationId xmlns:p14="http://schemas.microsoft.com/office/powerpoint/2010/main" val="191698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52E106B3-FF1B-4FA6-6DBF-F1687475A82C}"/>
              </a:ext>
            </a:extLst>
          </p:cNvPr>
          <p:cNvSpPr/>
          <p:nvPr/>
        </p:nvSpPr>
        <p:spPr>
          <a:xfrm>
            <a:off x="-340725" y="219580"/>
            <a:ext cx="1008112"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灯片编号占位符 3">
            <a:extLst>
              <a:ext uri="{FF2B5EF4-FFF2-40B4-BE49-F238E27FC236}">
                <a16:creationId xmlns:a16="http://schemas.microsoft.com/office/drawing/2014/main" id="{D0D2CFD9-5BB5-8B26-DA50-2C0EDFFEBC4B}"/>
              </a:ext>
            </a:extLst>
          </p:cNvPr>
          <p:cNvSpPr>
            <a:spLocks noGrp="1"/>
          </p:cNvSpPr>
          <p:nvPr>
            <p:ph type="sldNum" sz="quarter" idx="12"/>
          </p:nvPr>
        </p:nvSpPr>
        <p:spPr/>
        <p:txBody>
          <a:bodyPr/>
          <a:lstStyle/>
          <a:p>
            <a:fld id="{ADE361C3-C043-4A6E-BDCE-8DA1E7D90A3B}" type="slidenum">
              <a:rPr lang="zh-CN" altLang="en-US" smtClean="0"/>
              <a:t>18</a:t>
            </a:fld>
            <a:endParaRPr lang="zh-CN" altLang="en-US"/>
          </a:p>
        </p:txBody>
      </p:sp>
      <p:pic>
        <p:nvPicPr>
          <p:cNvPr id="5" name="图片 4">
            <a:extLst>
              <a:ext uri="{FF2B5EF4-FFF2-40B4-BE49-F238E27FC236}">
                <a16:creationId xmlns:a16="http://schemas.microsoft.com/office/drawing/2014/main" id="{22085ADA-0CA4-1D28-BA97-A08079652251}"/>
              </a:ext>
            </a:extLst>
          </p:cNvPr>
          <p:cNvPicPr>
            <a:picLocks/>
          </p:cNvPicPr>
          <p:nvPr/>
        </p:nvPicPr>
        <p:blipFill>
          <a:blip r:embed="rId2"/>
          <a:stretch>
            <a:fillRect/>
          </a:stretch>
        </p:blipFill>
        <p:spPr>
          <a:xfrm>
            <a:off x="4283968" y="4124176"/>
            <a:ext cx="2520000" cy="1512000"/>
          </a:xfrm>
          <a:prstGeom prst="rect">
            <a:avLst/>
          </a:prstGeom>
        </p:spPr>
      </p:pic>
      <p:pic>
        <p:nvPicPr>
          <p:cNvPr id="6" name="图片 5">
            <a:extLst>
              <a:ext uri="{FF2B5EF4-FFF2-40B4-BE49-F238E27FC236}">
                <a16:creationId xmlns:a16="http://schemas.microsoft.com/office/drawing/2014/main" id="{23415ED0-460B-17E1-F97C-EB95279209C3}"/>
              </a:ext>
            </a:extLst>
          </p:cNvPr>
          <p:cNvPicPr>
            <a:picLocks noChangeAspect="1"/>
          </p:cNvPicPr>
          <p:nvPr/>
        </p:nvPicPr>
        <p:blipFill>
          <a:blip r:embed="rId3"/>
          <a:stretch>
            <a:fillRect/>
          </a:stretch>
        </p:blipFill>
        <p:spPr>
          <a:xfrm>
            <a:off x="6008288" y="1225173"/>
            <a:ext cx="597152" cy="597152"/>
          </a:xfrm>
          <a:prstGeom prst="rect">
            <a:avLst/>
          </a:prstGeom>
        </p:spPr>
      </p:pic>
      <p:pic>
        <p:nvPicPr>
          <p:cNvPr id="7" name="图片 6">
            <a:extLst>
              <a:ext uri="{FF2B5EF4-FFF2-40B4-BE49-F238E27FC236}">
                <a16:creationId xmlns:a16="http://schemas.microsoft.com/office/drawing/2014/main" id="{E2E4D768-6C3B-3ED2-2642-1042C8948D9C}"/>
              </a:ext>
            </a:extLst>
          </p:cNvPr>
          <p:cNvPicPr>
            <a:picLocks noChangeAspect="1"/>
          </p:cNvPicPr>
          <p:nvPr/>
        </p:nvPicPr>
        <p:blipFill>
          <a:blip r:embed="rId4"/>
          <a:stretch>
            <a:fillRect/>
          </a:stretch>
        </p:blipFill>
        <p:spPr>
          <a:xfrm>
            <a:off x="6008843" y="2710274"/>
            <a:ext cx="599935" cy="703924"/>
          </a:xfrm>
          <a:prstGeom prst="rect">
            <a:avLst/>
          </a:prstGeom>
        </p:spPr>
      </p:pic>
      <p:sp>
        <p:nvSpPr>
          <p:cNvPr id="8" name="Rounded Rectangle 71">
            <a:extLst>
              <a:ext uri="{FF2B5EF4-FFF2-40B4-BE49-F238E27FC236}">
                <a16:creationId xmlns:a16="http://schemas.microsoft.com/office/drawing/2014/main" id="{CCCC5A62-C3BF-5B81-C22E-107AF0A7ED24}"/>
              </a:ext>
            </a:extLst>
          </p:cNvPr>
          <p:cNvSpPr/>
          <p:nvPr/>
        </p:nvSpPr>
        <p:spPr>
          <a:xfrm>
            <a:off x="4283968" y="2530765"/>
            <a:ext cx="2435362" cy="1064426"/>
          </a:xfrm>
          <a:prstGeom prst="roundRect">
            <a:avLst>
              <a:gd name="adj" fmla="val 10058"/>
            </a:avLst>
          </a:prstGeom>
          <a:noFill/>
          <a:ln w="19050">
            <a:solidFill>
              <a:schemeClr val="accent3">
                <a:lumMod val="50000"/>
              </a:schemeClr>
            </a:solidFill>
          </a:ln>
          <a:effectLst>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lIns="0" rIns="0" rtlCol="0" anchor="ctr" anchorCtr="0"/>
          <a:lstStyle/>
          <a:p>
            <a:pPr algn="ctr" defTabSz="713232"/>
            <a:endParaRPr lang="zh-CN" altLang="en-US" sz="2000" kern="0" dirty="0">
              <a:solidFill>
                <a:schemeClr val="accent6">
                  <a:lumMod val="40000"/>
                  <a:lumOff val="60000"/>
                </a:schemeClr>
              </a:solidFill>
              <a:latin typeface="Century Gothic"/>
              <a:ea typeface="微软雅黑"/>
            </a:endParaRPr>
          </a:p>
        </p:txBody>
      </p:sp>
      <p:sp>
        <p:nvSpPr>
          <p:cNvPr id="9" name="文本框 8">
            <a:extLst>
              <a:ext uri="{FF2B5EF4-FFF2-40B4-BE49-F238E27FC236}">
                <a16:creationId xmlns:a16="http://schemas.microsoft.com/office/drawing/2014/main" id="{F72CE911-37F0-BA6D-8166-5B6FB18B9112}"/>
              </a:ext>
            </a:extLst>
          </p:cNvPr>
          <p:cNvSpPr txBox="1"/>
          <p:nvPr/>
        </p:nvSpPr>
        <p:spPr>
          <a:xfrm>
            <a:off x="4437128" y="2742628"/>
            <a:ext cx="1613746" cy="594202"/>
          </a:xfrm>
          <a:prstGeom prst="rect">
            <a:avLst/>
          </a:prstGeom>
          <a:noFill/>
        </p:spPr>
        <p:txBody>
          <a:bodyPr wrap="square" rtlCol="0">
            <a:spAutoFit/>
          </a:bodyPr>
          <a:lstStyle/>
          <a:p>
            <a:pPr algn="ctr">
              <a:lnSpc>
                <a:spcPct val="130000"/>
              </a:lnSpc>
            </a:pPr>
            <a:r>
              <a:rPr lang="en-US" altLang="zh-CN" sz="2800" b="1" dirty="0">
                <a:solidFill>
                  <a:schemeClr val="tx1">
                    <a:lumMod val="75000"/>
                    <a:lumOff val="25000"/>
                  </a:schemeClr>
                </a:solidFill>
              </a:rPr>
              <a:t>OS</a:t>
            </a:r>
          </a:p>
        </p:txBody>
      </p:sp>
      <p:sp>
        <p:nvSpPr>
          <p:cNvPr id="10" name="Rounded Rectangle 71">
            <a:extLst>
              <a:ext uri="{FF2B5EF4-FFF2-40B4-BE49-F238E27FC236}">
                <a16:creationId xmlns:a16="http://schemas.microsoft.com/office/drawing/2014/main" id="{F843C686-E662-6F16-4800-9C2BEBFE76CE}"/>
              </a:ext>
            </a:extLst>
          </p:cNvPr>
          <p:cNvSpPr/>
          <p:nvPr/>
        </p:nvSpPr>
        <p:spPr>
          <a:xfrm>
            <a:off x="4283968" y="1054936"/>
            <a:ext cx="2435363" cy="908324"/>
          </a:xfrm>
          <a:prstGeom prst="roundRect">
            <a:avLst>
              <a:gd name="adj" fmla="val 10058"/>
            </a:avLst>
          </a:prstGeom>
          <a:noFill/>
          <a:ln w="19050">
            <a:solidFill>
              <a:schemeClr val="accent3">
                <a:lumMod val="50000"/>
              </a:schemeClr>
            </a:solidFill>
          </a:ln>
          <a:effectLst>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lIns="0" rIns="0" rtlCol="0" anchor="ctr" anchorCtr="0"/>
          <a:lstStyle/>
          <a:p>
            <a:pPr algn="ctr" defTabSz="713232"/>
            <a:endParaRPr lang="zh-CN" altLang="en-US" sz="2000" kern="0" dirty="0">
              <a:solidFill>
                <a:schemeClr val="accent6">
                  <a:lumMod val="40000"/>
                  <a:lumOff val="60000"/>
                </a:schemeClr>
              </a:solidFill>
              <a:latin typeface="Century Gothic"/>
              <a:ea typeface="微软雅黑"/>
            </a:endParaRPr>
          </a:p>
        </p:txBody>
      </p:sp>
      <p:sp>
        <p:nvSpPr>
          <p:cNvPr id="11" name="文本框 10">
            <a:extLst>
              <a:ext uri="{FF2B5EF4-FFF2-40B4-BE49-F238E27FC236}">
                <a16:creationId xmlns:a16="http://schemas.microsoft.com/office/drawing/2014/main" id="{E9CFC49E-3DB5-F852-F0FF-67ABA1F2BCBD}"/>
              </a:ext>
            </a:extLst>
          </p:cNvPr>
          <p:cNvSpPr txBox="1"/>
          <p:nvPr/>
        </p:nvSpPr>
        <p:spPr>
          <a:xfrm>
            <a:off x="4433927" y="1181749"/>
            <a:ext cx="1613746" cy="597151"/>
          </a:xfrm>
          <a:prstGeom prst="rect">
            <a:avLst/>
          </a:prstGeom>
          <a:noFill/>
        </p:spPr>
        <p:txBody>
          <a:bodyPr wrap="square" rtlCol="0">
            <a:spAutoFit/>
          </a:bodyPr>
          <a:lstStyle/>
          <a:p>
            <a:pPr algn="ctr">
              <a:lnSpc>
                <a:spcPct val="130000"/>
              </a:lnSpc>
            </a:pPr>
            <a:r>
              <a:rPr lang="zh-CN" altLang="en-US" sz="2800" b="1" dirty="0">
                <a:solidFill>
                  <a:schemeClr val="tx1">
                    <a:lumMod val="75000"/>
                    <a:lumOff val="25000"/>
                  </a:schemeClr>
                </a:solidFill>
              </a:rPr>
              <a:t>应用</a:t>
            </a:r>
            <a:endParaRPr lang="en-US" altLang="zh-CN" sz="2800" b="1" dirty="0">
              <a:solidFill>
                <a:schemeClr val="tx1">
                  <a:lumMod val="75000"/>
                  <a:lumOff val="25000"/>
                </a:schemeClr>
              </a:solidFill>
            </a:endParaRPr>
          </a:p>
        </p:txBody>
      </p:sp>
      <p:sp>
        <p:nvSpPr>
          <p:cNvPr id="12" name="任意形状 11">
            <a:extLst>
              <a:ext uri="{FF2B5EF4-FFF2-40B4-BE49-F238E27FC236}">
                <a16:creationId xmlns:a16="http://schemas.microsoft.com/office/drawing/2014/main" id="{CD452EB3-8DDE-F437-17DD-93CBC1F296DA}"/>
              </a:ext>
            </a:extLst>
          </p:cNvPr>
          <p:cNvSpPr/>
          <p:nvPr/>
        </p:nvSpPr>
        <p:spPr>
          <a:xfrm>
            <a:off x="3752602" y="1438336"/>
            <a:ext cx="499739" cy="1339702"/>
          </a:xfrm>
          <a:custGeom>
            <a:avLst/>
            <a:gdLst>
              <a:gd name="connsiteX0" fmla="*/ 499739 w 499739"/>
              <a:gd name="connsiteY0" fmla="*/ 0 h 1339702"/>
              <a:gd name="connsiteX1" fmla="*/ 9 w 499739"/>
              <a:gd name="connsiteY1" fmla="*/ 446567 h 1339702"/>
              <a:gd name="connsiteX2" fmla="*/ 489107 w 499739"/>
              <a:gd name="connsiteY2" fmla="*/ 1339702 h 1339702"/>
            </a:gdLst>
            <a:ahLst/>
            <a:cxnLst>
              <a:cxn ang="0">
                <a:pos x="connsiteX0" y="connsiteY0"/>
              </a:cxn>
              <a:cxn ang="0">
                <a:pos x="connsiteX1" y="connsiteY1"/>
              </a:cxn>
              <a:cxn ang="0">
                <a:pos x="connsiteX2" y="connsiteY2"/>
              </a:cxn>
            </a:cxnLst>
            <a:rect l="l" t="t" r="r" b="b"/>
            <a:pathLst>
              <a:path w="499739" h="1339702">
                <a:moveTo>
                  <a:pt x="499739" y="0"/>
                </a:moveTo>
                <a:cubicBezTo>
                  <a:pt x="250760" y="111641"/>
                  <a:pt x="1781" y="223283"/>
                  <a:pt x="9" y="446567"/>
                </a:cubicBezTo>
                <a:cubicBezTo>
                  <a:pt x="-1763" y="669851"/>
                  <a:pt x="243672" y="1004776"/>
                  <a:pt x="489107" y="1339702"/>
                </a:cubicBezTo>
              </a:path>
            </a:pathLst>
          </a:custGeom>
          <a:noFill/>
          <a:ln w="2540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B68976AC-72B7-4025-DF5D-0D6CE62767E0}"/>
              </a:ext>
            </a:extLst>
          </p:cNvPr>
          <p:cNvSpPr txBox="1"/>
          <p:nvPr/>
        </p:nvSpPr>
        <p:spPr>
          <a:xfrm>
            <a:off x="1499068" y="1200583"/>
            <a:ext cx="2364750" cy="369332"/>
          </a:xfrm>
          <a:prstGeom prst="rect">
            <a:avLst/>
          </a:prstGeom>
          <a:noFill/>
        </p:spPr>
        <p:txBody>
          <a:bodyPr wrap="none" rtlCol="0">
            <a:spAutoFit/>
          </a:bodyPr>
          <a:lstStyle/>
          <a:p>
            <a:r>
              <a:rPr kumimoji="1" lang="zh-CN" altLang="en-US" dirty="0"/>
              <a:t>请求</a:t>
            </a:r>
            <a:r>
              <a:rPr kumimoji="1" lang="en-US" altLang="zh-CN" dirty="0"/>
              <a:t>OS</a:t>
            </a:r>
            <a:r>
              <a:rPr kumimoji="1" lang="zh-CN" altLang="en-US" dirty="0"/>
              <a:t>显示一帧画面</a:t>
            </a:r>
          </a:p>
        </p:txBody>
      </p:sp>
      <p:sp>
        <p:nvSpPr>
          <p:cNvPr id="14" name="任意形状 13">
            <a:extLst>
              <a:ext uri="{FF2B5EF4-FFF2-40B4-BE49-F238E27FC236}">
                <a16:creationId xmlns:a16="http://schemas.microsoft.com/office/drawing/2014/main" id="{8FE71CE8-048F-057D-4B2B-A06808A789CF}"/>
              </a:ext>
            </a:extLst>
          </p:cNvPr>
          <p:cNvSpPr/>
          <p:nvPr/>
        </p:nvSpPr>
        <p:spPr>
          <a:xfrm>
            <a:off x="3726064" y="3339779"/>
            <a:ext cx="499739" cy="1339702"/>
          </a:xfrm>
          <a:custGeom>
            <a:avLst/>
            <a:gdLst>
              <a:gd name="connsiteX0" fmla="*/ 499739 w 499739"/>
              <a:gd name="connsiteY0" fmla="*/ 0 h 1339702"/>
              <a:gd name="connsiteX1" fmla="*/ 9 w 499739"/>
              <a:gd name="connsiteY1" fmla="*/ 446567 h 1339702"/>
              <a:gd name="connsiteX2" fmla="*/ 489107 w 499739"/>
              <a:gd name="connsiteY2" fmla="*/ 1339702 h 1339702"/>
            </a:gdLst>
            <a:ahLst/>
            <a:cxnLst>
              <a:cxn ang="0">
                <a:pos x="connsiteX0" y="connsiteY0"/>
              </a:cxn>
              <a:cxn ang="0">
                <a:pos x="connsiteX1" y="connsiteY1"/>
              </a:cxn>
              <a:cxn ang="0">
                <a:pos x="connsiteX2" y="connsiteY2"/>
              </a:cxn>
            </a:cxnLst>
            <a:rect l="l" t="t" r="r" b="b"/>
            <a:pathLst>
              <a:path w="499739" h="1339702">
                <a:moveTo>
                  <a:pt x="499739" y="0"/>
                </a:moveTo>
                <a:cubicBezTo>
                  <a:pt x="250760" y="111641"/>
                  <a:pt x="1781" y="223283"/>
                  <a:pt x="9" y="446567"/>
                </a:cubicBezTo>
                <a:cubicBezTo>
                  <a:pt x="-1763" y="669851"/>
                  <a:pt x="243672" y="1004776"/>
                  <a:pt x="489107" y="1339702"/>
                </a:cubicBezTo>
              </a:path>
            </a:pathLst>
          </a:custGeom>
          <a:noFill/>
          <a:ln w="2540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64AD1F61-DDC4-8DCE-67E8-03640FE5BBE1}"/>
              </a:ext>
            </a:extLst>
          </p:cNvPr>
          <p:cNvSpPr txBox="1"/>
          <p:nvPr/>
        </p:nvSpPr>
        <p:spPr>
          <a:xfrm>
            <a:off x="1502742" y="2931249"/>
            <a:ext cx="2864887" cy="646331"/>
          </a:xfrm>
          <a:prstGeom prst="rect">
            <a:avLst/>
          </a:prstGeom>
          <a:noFill/>
        </p:spPr>
        <p:txBody>
          <a:bodyPr wrap="none" rtlCol="0">
            <a:spAutoFit/>
          </a:bodyPr>
          <a:lstStyle/>
          <a:p>
            <a:r>
              <a:rPr kumimoji="1" lang="en-US" altLang="zh-CN" dirty="0"/>
              <a:t>OS</a:t>
            </a:r>
            <a:r>
              <a:rPr kumimoji="1" lang="zh-CN" altLang="en-US" dirty="0"/>
              <a:t>向</a:t>
            </a:r>
            <a:r>
              <a:rPr kumimoji="1" lang="en-US" altLang="zh-CN" dirty="0"/>
              <a:t>GPU</a:t>
            </a:r>
            <a:r>
              <a:rPr kumimoji="1" lang="zh-CN" altLang="en-US" dirty="0"/>
              <a:t>发送渲染指令、</a:t>
            </a:r>
            <a:endParaRPr kumimoji="1" lang="en-US" altLang="zh-CN" dirty="0"/>
          </a:p>
          <a:p>
            <a:r>
              <a:rPr kumimoji="1" lang="zh-CN" altLang="en-US" dirty="0"/>
              <a:t>更新屏幕内容</a:t>
            </a:r>
            <a:endParaRPr kumimoji="1" lang="en-US" altLang="zh-CN" dirty="0"/>
          </a:p>
        </p:txBody>
      </p:sp>
    </p:spTree>
    <p:extLst>
      <p:ext uri="{BB962C8B-B14F-4D97-AF65-F5344CB8AC3E}">
        <p14:creationId xmlns:p14="http://schemas.microsoft.com/office/powerpoint/2010/main" val="760986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animBg="1"/>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3FC6E980-B281-7658-9D91-2BEA941218F4}"/>
              </a:ext>
            </a:extLst>
          </p:cNvPr>
          <p:cNvSpPr/>
          <p:nvPr/>
        </p:nvSpPr>
        <p:spPr>
          <a:xfrm>
            <a:off x="-396552" y="265212"/>
            <a:ext cx="1008112"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图片 4">
            <a:extLst>
              <a:ext uri="{FF2B5EF4-FFF2-40B4-BE49-F238E27FC236}">
                <a16:creationId xmlns:a16="http://schemas.microsoft.com/office/drawing/2014/main" id="{6B55CD1A-C348-8695-FACB-B86553F5EA3B}"/>
              </a:ext>
            </a:extLst>
          </p:cNvPr>
          <p:cNvPicPr>
            <a:picLocks/>
          </p:cNvPicPr>
          <p:nvPr/>
        </p:nvPicPr>
        <p:blipFill>
          <a:blip r:embed="rId2"/>
          <a:stretch>
            <a:fillRect/>
          </a:stretch>
        </p:blipFill>
        <p:spPr>
          <a:xfrm>
            <a:off x="755576" y="3660047"/>
            <a:ext cx="2520000" cy="1512000"/>
          </a:xfrm>
          <a:prstGeom prst="rect">
            <a:avLst/>
          </a:prstGeom>
        </p:spPr>
      </p:pic>
      <p:pic>
        <p:nvPicPr>
          <p:cNvPr id="6" name="图片 5">
            <a:extLst>
              <a:ext uri="{FF2B5EF4-FFF2-40B4-BE49-F238E27FC236}">
                <a16:creationId xmlns:a16="http://schemas.microsoft.com/office/drawing/2014/main" id="{F72C2A51-2E3B-3042-693A-1C6FD9BE8163}"/>
              </a:ext>
            </a:extLst>
          </p:cNvPr>
          <p:cNvPicPr>
            <a:picLocks noChangeAspect="1"/>
          </p:cNvPicPr>
          <p:nvPr/>
        </p:nvPicPr>
        <p:blipFill>
          <a:blip r:embed="rId3"/>
          <a:stretch>
            <a:fillRect/>
          </a:stretch>
        </p:blipFill>
        <p:spPr>
          <a:xfrm>
            <a:off x="2479896" y="761044"/>
            <a:ext cx="597152" cy="597152"/>
          </a:xfrm>
          <a:prstGeom prst="rect">
            <a:avLst/>
          </a:prstGeom>
        </p:spPr>
      </p:pic>
      <p:pic>
        <p:nvPicPr>
          <p:cNvPr id="7" name="图片 6">
            <a:extLst>
              <a:ext uri="{FF2B5EF4-FFF2-40B4-BE49-F238E27FC236}">
                <a16:creationId xmlns:a16="http://schemas.microsoft.com/office/drawing/2014/main" id="{4569025A-A619-31DB-9D42-B01DF37DD62E}"/>
              </a:ext>
            </a:extLst>
          </p:cNvPr>
          <p:cNvPicPr>
            <a:picLocks noChangeAspect="1"/>
          </p:cNvPicPr>
          <p:nvPr/>
        </p:nvPicPr>
        <p:blipFill>
          <a:blip r:embed="rId4"/>
          <a:stretch>
            <a:fillRect/>
          </a:stretch>
        </p:blipFill>
        <p:spPr>
          <a:xfrm>
            <a:off x="4295193" y="2283624"/>
            <a:ext cx="599935" cy="703924"/>
          </a:xfrm>
          <a:prstGeom prst="rect">
            <a:avLst/>
          </a:prstGeom>
        </p:spPr>
      </p:pic>
      <p:sp>
        <p:nvSpPr>
          <p:cNvPr id="8" name="Rounded Rectangle 71">
            <a:extLst>
              <a:ext uri="{FF2B5EF4-FFF2-40B4-BE49-F238E27FC236}">
                <a16:creationId xmlns:a16="http://schemas.microsoft.com/office/drawing/2014/main" id="{BC2B1AFC-830A-C33E-3067-109D25D5DEA8}"/>
              </a:ext>
            </a:extLst>
          </p:cNvPr>
          <p:cNvSpPr/>
          <p:nvPr/>
        </p:nvSpPr>
        <p:spPr>
          <a:xfrm>
            <a:off x="755575" y="2066636"/>
            <a:ext cx="5465491" cy="1064426"/>
          </a:xfrm>
          <a:prstGeom prst="roundRect">
            <a:avLst>
              <a:gd name="adj" fmla="val 10058"/>
            </a:avLst>
          </a:prstGeom>
          <a:noFill/>
          <a:ln w="19050">
            <a:solidFill>
              <a:schemeClr val="accent3">
                <a:lumMod val="50000"/>
              </a:schemeClr>
            </a:solidFill>
          </a:ln>
          <a:effectLst>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lIns="0" rIns="0" rtlCol="0" anchor="ctr" anchorCtr="0"/>
          <a:lstStyle/>
          <a:p>
            <a:pPr algn="ctr" defTabSz="713232"/>
            <a:endParaRPr lang="zh-CN" altLang="en-US" sz="2000" kern="0" dirty="0">
              <a:solidFill>
                <a:schemeClr val="accent6">
                  <a:lumMod val="40000"/>
                  <a:lumOff val="60000"/>
                </a:schemeClr>
              </a:solidFill>
              <a:latin typeface="Century Gothic"/>
              <a:ea typeface="微软雅黑"/>
            </a:endParaRPr>
          </a:p>
        </p:txBody>
      </p:sp>
      <p:sp>
        <p:nvSpPr>
          <p:cNvPr id="9" name="文本框 8">
            <a:extLst>
              <a:ext uri="{FF2B5EF4-FFF2-40B4-BE49-F238E27FC236}">
                <a16:creationId xmlns:a16="http://schemas.microsoft.com/office/drawing/2014/main" id="{911158A6-7F95-7995-1E04-A849EDFD5B35}"/>
              </a:ext>
            </a:extLst>
          </p:cNvPr>
          <p:cNvSpPr txBox="1"/>
          <p:nvPr/>
        </p:nvSpPr>
        <p:spPr>
          <a:xfrm>
            <a:off x="2681447" y="2299531"/>
            <a:ext cx="1613746" cy="597151"/>
          </a:xfrm>
          <a:prstGeom prst="rect">
            <a:avLst/>
          </a:prstGeom>
          <a:noFill/>
        </p:spPr>
        <p:txBody>
          <a:bodyPr wrap="square" rtlCol="0">
            <a:spAutoFit/>
          </a:bodyPr>
          <a:lstStyle/>
          <a:p>
            <a:pPr algn="ctr">
              <a:lnSpc>
                <a:spcPct val="130000"/>
              </a:lnSpc>
            </a:pPr>
            <a:r>
              <a:rPr lang="en-US" altLang="zh-CN" sz="2800" b="1" dirty="0">
                <a:solidFill>
                  <a:schemeClr val="tx1">
                    <a:lumMod val="75000"/>
                    <a:lumOff val="25000"/>
                  </a:schemeClr>
                </a:solidFill>
              </a:rPr>
              <a:t>OS</a:t>
            </a:r>
            <a:endParaRPr lang="en-US" altLang="zh-CN" sz="2400" dirty="0">
              <a:solidFill>
                <a:schemeClr val="tx1">
                  <a:lumMod val="75000"/>
                  <a:lumOff val="25000"/>
                </a:schemeClr>
              </a:solidFill>
            </a:endParaRPr>
          </a:p>
        </p:txBody>
      </p:sp>
      <p:sp>
        <p:nvSpPr>
          <p:cNvPr id="10" name="Rounded Rectangle 71">
            <a:extLst>
              <a:ext uri="{FF2B5EF4-FFF2-40B4-BE49-F238E27FC236}">
                <a16:creationId xmlns:a16="http://schemas.microsoft.com/office/drawing/2014/main" id="{661C1B4B-4A98-2423-209C-067BB0540BCF}"/>
              </a:ext>
            </a:extLst>
          </p:cNvPr>
          <p:cNvSpPr/>
          <p:nvPr/>
        </p:nvSpPr>
        <p:spPr>
          <a:xfrm>
            <a:off x="755576" y="590807"/>
            <a:ext cx="2435363" cy="908324"/>
          </a:xfrm>
          <a:prstGeom prst="roundRect">
            <a:avLst>
              <a:gd name="adj" fmla="val 10058"/>
            </a:avLst>
          </a:prstGeom>
          <a:noFill/>
          <a:ln w="19050">
            <a:solidFill>
              <a:schemeClr val="accent3">
                <a:lumMod val="50000"/>
              </a:schemeClr>
            </a:solidFill>
          </a:ln>
          <a:effectLst>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lIns="0" rIns="0" rtlCol="0" anchor="ctr" anchorCtr="0"/>
          <a:lstStyle/>
          <a:p>
            <a:pPr algn="ctr" defTabSz="713232"/>
            <a:endParaRPr lang="zh-CN" altLang="en-US" sz="2000" kern="0" dirty="0">
              <a:solidFill>
                <a:schemeClr val="accent6">
                  <a:lumMod val="40000"/>
                  <a:lumOff val="60000"/>
                </a:schemeClr>
              </a:solidFill>
              <a:latin typeface="Century Gothic"/>
              <a:ea typeface="微软雅黑"/>
            </a:endParaRPr>
          </a:p>
        </p:txBody>
      </p:sp>
      <p:sp>
        <p:nvSpPr>
          <p:cNvPr id="11" name="文本框 10">
            <a:extLst>
              <a:ext uri="{FF2B5EF4-FFF2-40B4-BE49-F238E27FC236}">
                <a16:creationId xmlns:a16="http://schemas.microsoft.com/office/drawing/2014/main" id="{A9189E89-21DC-3225-97F4-8C1E07C2C823}"/>
              </a:ext>
            </a:extLst>
          </p:cNvPr>
          <p:cNvSpPr txBox="1"/>
          <p:nvPr/>
        </p:nvSpPr>
        <p:spPr>
          <a:xfrm>
            <a:off x="905535" y="717620"/>
            <a:ext cx="1613746" cy="597151"/>
          </a:xfrm>
          <a:prstGeom prst="rect">
            <a:avLst/>
          </a:prstGeom>
          <a:noFill/>
        </p:spPr>
        <p:txBody>
          <a:bodyPr wrap="square" rtlCol="0">
            <a:spAutoFit/>
          </a:bodyPr>
          <a:lstStyle/>
          <a:p>
            <a:pPr algn="ctr">
              <a:lnSpc>
                <a:spcPct val="130000"/>
              </a:lnSpc>
            </a:pPr>
            <a:r>
              <a:rPr lang="zh-CN" altLang="en-US" sz="2800" b="1" dirty="0">
                <a:solidFill>
                  <a:schemeClr val="tx1">
                    <a:lumMod val="75000"/>
                    <a:lumOff val="25000"/>
                  </a:schemeClr>
                </a:solidFill>
              </a:rPr>
              <a:t>应用</a:t>
            </a:r>
            <a:endParaRPr lang="en-US" altLang="zh-CN" sz="2400" dirty="0">
              <a:solidFill>
                <a:schemeClr val="tx1">
                  <a:lumMod val="75000"/>
                  <a:lumOff val="25000"/>
                </a:schemeClr>
              </a:solidFill>
            </a:endParaRPr>
          </a:p>
        </p:txBody>
      </p:sp>
      <p:sp>
        <p:nvSpPr>
          <p:cNvPr id="12" name="任意形状 11">
            <a:extLst>
              <a:ext uri="{FF2B5EF4-FFF2-40B4-BE49-F238E27FC236}">
                <a16:creationId xmlns:a16="http://schemas.microsoft.com/office/drawing/2014/main" id="{76CA26F1-A97D-13BC-5796-3FB588801A28}"/>
              </a:ext>
            </a:extLst>
          </p:cNvPr>
          <p:cNvSpPr/>
          <p:nvPr/>
        </p:nvSpPr>
        <p:spPr>
          <a:xfrm>
            <a:off x="224210" y="974207"/>
            <a:ext cx="499739" cy="1339702"/>
          </a:xfrm>
          <a:custGeom>
            <a:avLst/>
            <a:gdLst>
              <a:gd name="connsiteX0" fmla="*/ 499739 w 499739"/>
              <a:gd name="connsiteY0" fmla="*/ 0 h 1339702"/>
              <a:gd name="connsiteX1" fmla="*/ 9 w 499739"/>
              <a:gd name="connsiteY1" fmla="*/ 446567 h 1339702"/>
              <a:gd name="connsiteX2" fmla="*/ 489107 w 499739"/>
              <a:gd name="connsiteY2" fmla="*/ 1339702 h 1339702"/>
            </a:gdLst>
            <a:ahLst/>
            <a:cxnLst>
              <a:cxn ang="0">
                <a:pos x="connsiteX0" y="connsiteY0"/>
              </a:cxn>
              <a:cxn ang="0">
                <a:pos x="connsiteX1" y="connsiteY1"/>
              </a:cxn>
              <a:cxn ang="0">
                <a:pos x="connsiteX2" y="connsiteY2"/>
              </a:cxn>
            </a:cxnLst>
            <a:rect l="l" t="t" r="r" b="b"/>
            <a:pathLst>
              <a:path w="499739" h="1339702">
                <a:moveTo>
                  <a:pt x="499739" y="0"/>
                </a:moveTo>
                <a:cubicBezTo>
                  <a:pt x="250760" y="111641"/>
                  <a:pt x="1781" y="223283"/>
                  <a:pt x="9" y="446567"/>
                </a:cubicBezTo>
                <a:cubicBezTo>
                  <a:pt x="-1763" y="669851"/>
                  <a:pt x="243672" y="1004776"/>
                  <a:pt x="489107" y="1339702"/>
                </a:cubicBezTo>
              </a:path>
            </a:pathLst>
          </a:custGeom>
          <a:noFill/>
          <a:ln w="2540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任意形状 13">
            <a:extLst>
              <a:ext uri="{FF2B5EF4-FFF2-40B4-BE49-F238E27FC236}">
                <a16:creationId xmlns:a16="http://schemas.microsoft.com/office/drawing/2014/main" id="{5390B9BC-ADC1-B1FB-6274-AF0D2BC097E3}"/>
              </a:ext>
            </a:extLst>
          </p:cNvPr>
          <p:cNvSpPr/>
          <p:nvPr/>
        </p:nvSpPr>
        <p:spPr>
          <a:xfrm>
            <a:off x="197672" y="2875650"/>
            <a:ext cx="499739" cy="1339702"/>
          </a:xfrm>
          <a:custGeom>
            <a:avLst/>
            <a:gdLst>
              <a:gd name="connsiteX0" fmla="*/ 499739 w 499739"/>
              <a:gd name="connsiteY0" fmla="*/ 0 h 1339702"/>
              <a:gd name="connsiteX1" fmla="*/ 9 w 499739"/>
              <a:gd name="connsiteY1" fmla="*/ 446567 h 1339702"/>
              <a:gd name="connsiteX2" fmla="*/ 489107 w 499739"/>
              <a:gd name="connsiteY2" fmla="*/ 1339702 h 1339702"/>
            </a:gdLst>
            <a:ahLst/>
            <a:cxnLst>
              <a:cxn ang="0">
                <a:pos x="connsiteX0" y="connsiteY0"/>
              </a:cxn>
              <a:cxn ang="0">
                <a:pos x="connsiteX1" y="connsiteY1"/>
              </a:cxn>
              <a:cxn ang="0">
                <a:pos x="connsiteX2" y="connsiteY2"/>
              </a:cxn>
            </a:cxnLst>
            <a:rect l="l" t="t" r="r" b="b"/>
            <a:pathLst>
              <a:path w="499739" h="1339702">
                <a:moveTo>
                  <a:pt x="499739" y="0"/>
                </a:moveTo>
                <a:cubicBezTo>
                  <a:pt x="250760" y="111641"/>
                  <a:pt x="1781" y="223283"/>
                  <a:pt x="9" y="446567"/>
                </a:cubicBezTo>
                <a:cubicBezTo>
                  <a:pt x="-1763" y="669851"/>
                  <a:pt x="243672" y="1004776"/>
                  <a:pt x="489107" y="1339702"/>
                </a:cubicBezTo>
              </a:path>
            </a:pathLst>
          </a:custGeom>
          <a:noFill/>
          <a:ln w="2540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 name="Picture 2" descr="Wechat,512x512 Icon - 微信 图标 (512x512)">
            <a:extLst>
              <a:ext uri="{FF2B5EF4-FFF2-40B4-BE49-F238E27FC236}">
                <a16:creationId xmlns:a16="http://schemas.microsoft.com/office/drawing/2014/main" id="{ACB09F73-AE61-E442-48E7-423A3F8D5712}"/>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5547111" y="746480"/>
            <a:ext cx="597064" cy="597064"/>
          </a:xfrm>
          <a:prstGeom prst="rect">
            <a:avLst/>
          </a:prstGeom>
          <a:noFill/>
          <a:extLst>
            <a:ext uri="{909E8E84-426E-40DD-AFC4-6F175D3DCCD1}">
              <a14:hiddenFill xmlns:a14="http://schemas.microsoft.com/office/drawing/2010/main">
                <a:solidFill>
                  <a:srgbClr val="FFFFFF"/>
                </a:solidFill>
              </a14:hiddenFill>
            </a:ext>
          </a:extLst>
        </p:spPr>
      </p:pic>
      <p:sp>
        <p:nvSpPr>
          <p:cNvPr id="17" name="Rounded Rectangle 71">
            <a:extLst>
              <a:ext uri="{FF2B5EF4-FFF2-40B4-BE49-F238E27FC236}">
                <a16:creationId xmlns:a16="http://schemas.microsoft.com/office/drawing/2014/main" id="{88DDAA92-EEB4-4811-6206-01201F023505}"/>
              </a:ext>
            </a:extLst>
          </p:cNvPr>
          <p:cNvSpPr/>
          <p:nvPr/>
        </p:nvSpPr>
        <p:spPr>
          <a:xfrm>
            <a:off x="3785704" y="590807"/>
            <a:ext cx="2435363" cy="908324"/>
          </a:xfrm>
          <a:prstGeom prst="roundRect">
            <a:avLst>
              <a:gd name="adj" fmla="val 10058"/>
            </a:avLst>
          </a:prstGeom>
          <a:noFill/>
          <a:ln w="19050">
            <a:solidFill>
              <a:schemeClr val="accent3">
                <a:lumMod val="50000"/>
              </a:schemeClr>
            </a:solidFill>
          </a:ln>
          <a:effectLst>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lIns="0" rIns="0" rtlCol="0" anchor="ctr" anchorCtr="0"/>
          <a:lstStyle/>
          <a:p>
            <a:pPr algn="ctr" defTabSz="713232"/>
            <a:endParaRPr lang="zh-CN" altLang="en-US" sz="2000" kern="0" dirty="0">
              <a:solidFill>
                <a:schemeClr val="accent6">
                  <a:lumMod val="40000"/>
                  <a:lumOff val="60000"/>
                </a:schemeClr>
              </a:solidFill>
              <a:latin typeface="Century Gothic"/>
              <a:ea typeface="微软雅黑"/>
            </a:endParaRPr>
          </a:p>
        </p:txBody>
      </p:sp>
      <p:sp>
        <p:nvSpPr>
          <p:cNvPr id="18" name="文本框 17">
            <a:extLst>
              <a:ext uri="{FF2B5EF4-FFF2-40B4-BE49-F238E27FC236}">
                <a16:creationId xmlns:a16="http://schemas.microsoft.com/office/drawing/2014/main" id="{25AD34C0-5201-C886-336E-47BCF1D95CAB}"/>
              </a:ext>
            </a:extLst>
          </p:cNvPr>
          <p:cNvSpPr txBox="1"/>
          <p:nvPr/>
        </p:nvSpPr>
        <p:spPr>
          <a:xfrm>
            <a:off x="3935663" y="717620"/>
            <a:ext cx="1613746" cy="597151"/>
          </a:xfrm>
          <a:prstGeom prst="rect">
            <a:avLst/>
          </a:prstGeom>
          <a:noFill/>
        </p:spPr>
        <p:txBody>
          <a:bodyPr wrap="square" rtlCol="0">
            <a:spAutoFit/>
          </a:bodyPr>
          <a:lstStyle/>
          <a:p>
            <a:pPr algn="ctr">
              <a:lnSpc>
                <a:spcPct val="130000"/>
              </a:lnSpc>
            </a:pPr>
            <a:r>
              <a:rPr lang="zh-CN" altLang="en-US" sz="2800" b="1" dirty="0">
                <a:solidFill>
                  <a:schemeClr val="tx1">
                    <a:lumMod val="75000"/>
                    <a:lumOff val="25000"/>
                  </a:schemeClr>
                </a:solidFill>
              </a:rPr>
              <a:t>应用</a:t>
            </a:r>
            <a:endParaRPr lang="en-US" altLang="zh-CN" sz="2400" dirty="0">
              <a:solidFill>
                <a:schemeClr val="tx1">
                  <a:lumMod val="75000"/>
                  <a:lumOff val="25000"/>
                </a:schemeClr>
              </a:solidFill>
            </a:endParaRPr>
          </a:p>
        </p:txBody>
      </p:sp>
      <p:sp>
        <p:nvSpPr>
          <p:cNvPr id="19" name="任意形状 18">
            <a:extLst>
              <a:ext uri="{FF2B5EF4-FFF2-40B4-BE49-F238E27FC236}">
                <a16:creationId xmlns:a16="http://schemas.microsoft.com/office/drawing/2014/main" id="{B1FC4479-2453-DDDC-1DB8-77294E3BB2A6}"/>
              </a:ext>
            </a:extLst>
          </p:cNvPr>
          <p:cNvSpPr/>
          <p:nvPr/>
        </p:nvSpPr>
        <p:spPr>
          <a:xfrm flipH="1">
            <a:off x="6250080" y="935606"/>
            <a:ext cx="499739" cy="1339702"/>
          </a:xfrm>
          <a:custGeom>
            <a:avLst/>
            <a:gdLst>
              <a:gd name="connsiteX0" fmla="*/ 499739 w 499739"/>
              <a:gd name="connsiteY0" fmla="*/ 0 h 1339702"/>
              <a:gd name="connsiteX1" fmla="*/ 9 w 499739"/>
              <a:gd name="connsiteY1" fmla="*/ 446567 h 1339702"/>
              <a:gd name="connsiteX2" fmla="*/ 489107 w 499739"/>
              <a:gd name="connsiteY2" fmla="*/ 1339702 h 1339702"/>
            </a:gdLst>
            <a:ahLst/>
            <a:cxnLst>
              <a:cxn ang="0">
                <a:pos x="connsiteX0" y="connsiteY0"/>
              </a:cxn>
              <a:cxn ang="0">
                <a:pos x="connsiteX1" y="connsiteY1"/>
              </a:cxn>
              <a:cxn ang="0">
                <a:pos x="connsiteX2" y="connsiteY2"/>
              </a:cxn>
            </a:cxnLst>
            <a:rect l="l" t="t" r="r" b="b"/>
            <a:pathLst>
              <a:path w="499739" h="1339702">
                <a:moveTo>
                  <a:pt x="499739" y="0"/>
                </a:moveTo>
                <a:cubicBezTo>
                  <a:pt x="250760" y="111641"/>
                  <a:pt x="1781" y="223283"/>
                  <a:pt x="9" y="446567"/>
                </a:cubicBezTo>
                <a:cubicBezTo>
                  <a:pt x="-1763" y="669851"/>
                  <a:pt x="243672" y="1004776"/>
                  <a:pt x="489107" y="1339702"/>
                </a:cubicBezTo>
              </a:path>
            </a:pathLst>
          </a:custGeom>
          <a:noFill/>
          <a:ln w="2540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Freeform 15">
            <a:extLst>
              <a:ext uri="{FF2B5EF4-FFF2-40B4-BE49-F238E27FC236}">
                <a16:creationId xmlns:a16="http://schemas.microsoft.com/office/drawing/2014/main" id="{19D0CF43-6909-2D91-F436-894C5AC3B807}"/>
              </a:ext>
            </a:extLst>
          </p:cNvPr>
          <p:cNvSpPr>
            <a:spLocks noEditPoints="1"/>
          </p:cNvSpPr>
          <p:nvPr/>
        </p:nvSpPr>
        <p:spPr bwMode="auto">
          <a:xfrm>
            <a:off x="8331792" y="898024"/>
            <a:ext cx="694731" cy="696850"/>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96 w 192"/>
              <a:gd name="T11" fmla="*/ 8 h 192"/>
              <a:gd name="T12" fmla="*/ 184 w 192"/>
              <a:gd name="T13" fmla="*/ 96 h 192"/>
              <a:gd name="T14" fmla="*/ 164 w 192"/>
              <a:gd name="T15" fmla="*/ 152 h 192"/>
              <a:gd name="T16" fmla="*/ 122 w 192"/>
              <a:gd name="T17" fmla="*/ 137 h 192"/>
              <a:gd name="T18" fmla="*/ 121 w 192"/>
              <a:gd name="T19" fmla="*/ 132 h 192"/>
              <a:gd name="T20" fmla="*/ 124 w 192"/>
              <a:gd name="T21" fmla="*/ 121 h 192"/>
              <a:gd name="T22" fmla="*/ 128 w 192"/>
              <a:gd name="T23" fmla="*/ 107 h 192"/>
              <a:gd name="T24" fmla="*/ 134 w 192"/>
              <a:gd name="T25" fmla="*/ 92 h 192"/>
              <a:gd name="T26" fmla="*/ 134 w 192"/>
              <a:gd name="T27" fmla="*/ 79 h 192"/>
              <a:gd name="T28" fmla="*/ 134 w 192"/>
              <a:gd name="T29" fmla="*/ 78 h 192"/>
              <a:gd name="T30" fmla="*/ 135 w 192"/>
              <a:gd name="T31" fmla="*/ 60 h 192"/>
              <a:gd name="T32" fmla="*/ 128 w 192"/>
              <a:gd name="T33" fmla="*/ 36 h 192"/>
              <a:gd name="T34" fmla="*/ 101 w 192"/>
              <a:gd name="T35" fmla="*/ 24 h 192"/>
              <a:gd name="T36" fmla="*/ 93 w 192"/>
              <a:gd name="T37" fmla="*/ 24 h 192"/>
              <a:gd name="T38" fmla="*/ 66 w 192"/>
              <a:gd name="T39" fmla="*/ 36 h 192"/>
              <a:gd name="T40" fmla="*/ 59 w 192"/>
              <a:gd name="T41" fmla="*/ 60 h 192"/>
              <a:gd name="T42" fmla="*/ 61 w 192"/>
              <a:gd name="T43" fmla="*/ 78 h 192"/>
              <a:gd name="T44" fmla="*/ 60 w 192"/>
              <a:gd name="T45" fmla="*/ 79 h 192"/>
              <a:gd name="T46" fmla="*/ 60 w 192"/>
              <a:gd name="T47" fmla="*/ 92 h 192"/>
              <a:gd name="T48" fmla="*/ 67 w 192"/>
              <a:gd name="T49" fmla="*/ 107 h 192"/>
              <a:gd name="T50" fmla="*/ 71 w 192"/>
              <a:gd name="T51" fmla="*/ 121 h 192"/>
              <a:gd name="T52" fmla="*/ 73 w 192"/>
              <a:gd name="T53" fmla="*/ 132 h 192"/>
              <a:gd name="T54" fmla="*/ 71 w 192"/>
              <a:gd name="T55" fmla="*/ 137 h 192"/>
              <a:gd name="T56" fmla="*/ 29 w 192"/>
              <a:gd name="T57" fmla="*/ 152 h 192"/>
              <a:gd name="T58" fmla="*/ 8 w 192"/>
              <a:gd name="T59" fmla="*/ 96 h 192"/>
              <a:gd name="T60" fmla="*/ 96 w 192"/>
              <a:gd name="T61" fmla="*/ 8 h 192"/>
              <a:gd name="T62" fmla="*/ 35 w 192"/>
              <a:gd name="T63" fmla="*/ 159 h 192"/>
              <a:gd name="T64" fmla="*/ 74 w 192"/>
              <a:gd name="T65" fmla="*/ 145 h 192"/>
              <a:gd name="T66" fmla="*/ 81 w 192"/>
              <a:gd name="T67" fmla="*/ 132 h 192"/>
              <a:gd name="T68" fmla="*/ 78 w 192"/>
              <a:gd name="T69" fmla="*/ 118 h 192"/>
              <a:gd name="T70" fmla="*/ 74 w 192"/>
              <a:gd name="T71" fmla="*/ 105 h 192"/>
              <a:gd name="T72" fmla="*/ 73 w 192"/>
              <a:gd name="T73" fmla="*/ 102 h 192"/>
              <a:gd name="T74" fmla="*/ 68 w 192"/>
              <a:gd name="T75" fmla="*/ 90 h 192"/>
              <a:gd name="T76" fmla="*/ 68 w 192"/>
              <a:gd name="T77" fmla="*/ 82 h 192"/>
              <a:gd name="T78" fmla="*/ 69 w 192"/>
              <a:gd name="T79" fmla="*/ 80 h 192"/>
              <a:gd name="T80" fmla="*/ 67 w 192"/>
              <a:gd name="T81" fmla="*/ 59 h 192"/>
              <a:gd name="T82" fmla="*/ 73 w 192"/>
              <a:gd name="T83" fmla="*/ 41 h 192"/>
              <a:gd name="T84" fmla="*/ 93 w 192"/>
              <a:gd name="T85" fmla="*/ 32 h 192"/>
              <a:gd name="T86" fmla="*/ 101 w 192"/>
              <a:gd name="T87" fmla="*/ 32 h 192"/>
              <a:gd name="T88" fmla="*/ 122 w 192"/>
              <a:gd name="T89" fmla="*/ 41 h 192"/>
              <a:gd name="T90" fmla="*/ 127 w 192"/>
              <a:gd name="T91" fmla="*/ 59 h 192"/>
              <a:gd name="T92" fmla="*/ 126 w 192"/>
              <a:gd name="T93" fmla="*/ 80 h 192"/>
              <a:gd name="T94" fmla="*/ 126 w 192"/>
              <a:gd name="T95" fmla="*/ 82 h 192"/>
              <a:gd name="T96" fmla="*/ 126 w 192"/>
              <a:gd name="T97" fmla="*/ 90 h 192"/>
              <a:gd name="T98" fmla="*/ 121 w 192"/>
              <a:gd name="T99" fmla="*/ 102 h 192"/>
              <a:gd name="T100" fmla="*/ 120 w 192"/>
              <a:gd name="T101" fmla="*/ 105 h 192"/>
              <a:gd name="T102" fmla="*/ 116 w 192"/>
              <a:gd name="T103" fmla="*/ 118 h 192"/>
              <a:gd name="T104" fmla="*/ 113 w 192"/>
              <a:gd name="T105" fmla="*/ 132 h 192"/>
              <a:gd name="T106" fmla="*/ 119 w 192"/>
              <a:gd name="T107" fmla="*/ 145 h 192"/>
              <a:gd name="T108" fmla="*/ 158 w 192"/>
              <a:gd name="T109" fmla="*/ 158 h 192"/>
              <a:gd name="T110" fmla="*/ 96 w 192"/>
              <a:gd name="T111" fmla="*/ 184 h 192"/>
              <a:gd name="T112" fmla="*/ 35 w 192"/>
              <a:gd name="T113" fmla="*/ 15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96" y="8"/>
                </a:moveTo>
                <a:cubicBezTo>
                  <a:pt x="145" y="8"/>
                  <a:pt x="184" y="47"/>
                  <a:pt x="184" y="96"/>
                </a:cubicBezTo>
                <a:cubicBezTo>
                  <a:pt x="184" y="117"/>
                  <a:pt x="177" y="137"/>
                  <a:pt x="164" y="152"/>
                </a:cubicBezTo>
                <a:cubicBezTo>
                  <a:pt x="155" y="148"/>
                  <a:pt x="135" y="141"/>
                  <a:pt x="122" y="137"/>
                </a:cubicBezTo>
                <a:cubicBezTo>
                  <a:pt x="121" y="137"/>
                  <a:pt x="121" y="137"/>
                  <a:pt x="121" y="132"/>
                </a:cubicBezTo>
                <a:cubicBezTo>
                  <a:pt x="121" y="128"/>
                  <a:pt x="122" y="125"/>
                  <a:pt x="124" y="121"/>
                </a:cubicBezTo>
                <a:cubicBezTo>
                  <a:pt x="125" y="118"/>
                  <a:pt x="127" y="112"/>
                  <a:pt x="128" y="107"/>
                </a:cubicBezTo>
                <a:cubicBezTo>
                  <a:pt x="130" y="105"/>
                  <a:pt x="132" y="100"/>
                  <a:pt x="134" y="92"/>
                </a:cubicBezTo>
                <a:cubicBezTo>
                  <a:pt x="136" y="84"/>
                  <a:pt x="135" y="81"/>
                  <a:pt x="134" y="79"/>
                </a:cubicBezTo>
                <a:cubicBezTo>
                  <a:pt x="134" y="79"/>
                  <a:pt x="134" y="78"/>
                  <a:pt x="134" y="78"/>
                </a:cubicBezTo>
                <a:cubicBezTo>
                  <a:pt x="133" y="76"/>
                  <a:pt x="134" y="67"/>
                  <a:pt x="135" y="60"/>
                </a:cubicBezTo>
                <a:cubicBezTo>
                  <a:pt x="136" y="55"/>
                  <a:pt x="135" y="45"/>
                  <a:pt x="128" y="36"/>
                </a:cubicBezTo>
                <a:cubicBezTo>
                  <a:pt x="124" y="31"/>
                  <a:pt x="116" y="24"/>
                  <a:pt x="101" y="24"/>
                </a:cubicBezTo>
                <a:cubicBezTo>
                  <a:pt x="93" y="24"/>
                  <a:pt x="93" y="24"/>
                  <a:pt x="93" y="24"/>
                </a:cubicBezTo>
                <a:cubicBezTo>
                  <a:pt x="79" y="24"/>
                  <a:pt x="70" y="31"/>
                  <a:pt x="66" y="36"/>
                </a:cubicBezTo>
                <a:cubicBezTo>
                  <a:pt x="60" y="45"/>
                  <a:pt x="58" y="55"/>
                  <a:pt x="59" y="60"/>
                </a:cubicBezTo>
                <a:cubicBezTo>
                  <a:pt x="61" y="67"/>
                  <a:pt x="61" y="76"/>
                  <a:pt x="61" y="78"/>
                </a:cubicBezTo>
                <a:cubicBezTo>
                  <a:pt x="61" y="78"/>
                  <a:pt x="61" y="79"/>
                  <a:pt x="60" y="79"/>
                </a:cubicBezTo>
                <a:cubicBezTo>
                  <a:pt x="60" y="81"/>
                  <a:pt x="59" y="84"/>
                  <a:pt x="60" y="92"/>
                </a:cubicBezTo>
                <a:cubicBezTo>
                  <a:pt x="62" y="100"/>
                  <a:pt x="65" y="105"/>
                  <a:pt x="67" y="107"/>
                </a:cubicBezTo>
                <a:cubicBezTo>
                  <a:pt x="67" y="112"/>
                  <a:pt x="69" y="118"/>
                  <a:pt x="71" y="121"/>
                </a:cubicBezTo>
                <a:cubicBezTo>
                  <a:pt x="72" y="124"/>
                  <a:pt x="73" y="127"/>
                  <a:pt x="73" y="132"/>
                </a:cubicBezTo>
                <a:cubicBezTo>
                  <a:pt x="73" y="137"/>
                  <a:pt x="72" y="137"/>
                  <a:pt x="71" y="137"/>
                </a:cubicBezTo>
                <a:cubicBezTo>
                  <a:pt x="58" y="141"/>
                  <a:pt x="37" y="149"/>
                  <a:pt x="29" y="152"/>
                </a:cubicBezTo>
                <a:cubicBezTo>
                  <a:pt x="16" y="137"/>
                  <a:pt x="8" y="117"/>
                  <a:pt x="8" y="96"/>
                </a:cubicBezTo>
                <a:cubicBezTo>
                  <a:pt x="8" y="47"/>
                  <a:pt x="48" y="8"/>
                  <a:pt x="96" y="8"/>
                </a:cubicBezTo>
                <a:close/>
                <a:moveTo>
                  <a:pt x="35" y="159"/>
                </a:moveTo>
                <a:cubicBezTo>
                  <a:pt x="44" y="155"/>
                  <a:pt x="62" y="148"/>
                  <a:pt x="74" y="145"/>
                </a:cubicBezTo>
                <a:cubicBezTo>
                  <a:pt x="81" y="143"/>
                  <a:pt x="81" y="137"/>
                  <a:pt x="81" y="132"/>
                </a:cubicBezTo>
                <a:cubicBezTo>
                  <a:pt x="81" y="129"/>
                  <a:pt x="80" y="123"/>
                  <a:pt x="78" y="118"/>
                </a:cubicBezTo>
                <a:cubicBezTo>
                  <a:pt x="77" y="115"/>
                  <a:pt x="75" y="109"/>
                  <a:pt x="74" y="105"/>
                </a:cubicBezTo>
                <a:cubicBezTo>
                  <a:pt x="74" y="104"/>
                  <a:pt x="74" y="103"/>
                  <a:pt x="73" y="102"/>
                </a:cubicBezTo>
                <a:cubicBezTo>
                  <a:pt x="72" y="101"/>
                  <a:pt x="70" y="97"/>
                  <a:pt x="68" y="90"/>
                </a:cubicBezTo>
                <a:cubicBezTo>
                  <a:pt x="67" y="84"/>
                  <a:pt x="67" y="83"/>
                  <a:pt x="68" y="82"/>
                </a:cubicBezTo>
                <a:cubicBezTo>
                  <a:pt x="68" y="81"/>
                  <a:pt x="68" y="81"/>
                  <a:pt x="69" y="80"/>
                </a:cubicBezTo>
                <a:cubicBezTo>
                  <a:pt x="69" y="77"/>
                  <a:pt x="68" y="65"/>
                  <a:pt x="67" y="59"/>
                </a:cubicBezTo>
                <a:cubicBezTo>
                  <a:pt x="67" y="56"/>
                  <a:pt x="67" y="48"/>
                  <a:pt x="73" y="41"/>
                </a:cubicBezTo>
                <a:cubicBezTo>
                  <a:pt x="77" y="35"/>
                  <a:pt x="84" y="32"/>
                  <a:pt x="93" y="32"/>
                </a:cubicBezTo>
                <a:cubicBezTo>
                  <a:pt x="101" y="32"/>
                  <a:pt x="101" y="32"/>
                  <a:pt x="101" y="32"/>
                </a:cubicBezTo>
                <a:cubicBezTo>
                  <a:pt x="110" y="32"/>
                  <a:pt x="117" y="35"/>
                  <a:pt x="122" y="41"/>
                </a:cubicBezTo>
                <a:cubicBezTo>
                  <a:pt x="127" y="48"/>
                  <a:pt x="128" y="56"/>
                  <a:pt x="127" y="59"/>
                </a:cubicBezTo>
                <a:cubicBezTo>
                  <a:pt x="126" y="65"/>
                  <a:pt x="125" y="77"/>
                  <a:pt x="126" y="80"/>
                </a:cubicBezTo>
                <a:cubicBezTo>
                  <a:pt x="126" y="81"/>
                  <a:pt x="126" y="81"/>
                  <a:pt x="126" y="82"/>
                </a:cubicBezTo>
                <a:cubicBezTo>
                  <a:pt x="127" y="83"/>
                  <a:pt x="127" y="84"/>
                  <a:pt x="126" y="90"/>
                </a:cubicBezTo>
                <a:cubicBezTo>
                  <a:pt x="125" y="97"/>
                  <a:pt x="123" y="101"/>
                  <a:pt x="121" y="102"/>
                </a:cubicBezTo>
                <a:cubicBezTo>
                  <a:pt x="121" y="103"/>
                  <a:pt x="120" y="104"/>
                  <a:pt x="120" y="105"/>
                </a:cubicBezTo>
                <a:cubicBezTo>
                  <a:pt x="120" y="109"/>
                  <a:pt x="118" y="115"/>
                  <a:pt x="116" y="118"/>
                </a:cubicBezTo>
                <a:cubicBezTo>
                  <a:pt x="115" y="122"/>
                  <a:pt x="113" y="127"/>
                  <a:pt x="113" y="132"/>
                </a:cubicBezTo>
                <a:cubicBezTo>
                  <a:pt x="113" y="137"/>
                  <a:pt x="113" y="143"/>
                  <a:pt x="119" y="145"/>
                </a:cubicBezTo>
                <a:cubicBezTo>
                  <a:pt x="131" y="148"/>
                  <a:pt x="149" y="154"/>
                  <a:pt x="158" y="158"/>
                </a:cubicBezTo>
                <a:cubicBezTo>
                  <a:pt x="142" y="174"/>
                  <a:pt x="121" y="184"/>
                  <a:pt x="96" y="184"/>
                </a:cubicBezTo>
                <a:cubicBezTo>
                  <a:pt x="73" y="184"/>
                  <a:pt x="51" y="174"/>
                  <a:pt x="35" y="15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文本框 20">
            <a:extLst>
              <a:ext uri="{FF2B5EF4-FFF2-40B4-BE49-F238E27FC236}">
                <a16:creationId xmlns:a16="http://schemas.microsoft.com/office/drawing/2014/main" id="{FB267EA0-A4AE-C7A4-F2CF-1341B1DE6DCE}"/>
              </a:ext>
            </a:extLst>
          </p:cNvPr>
          <p:cNvSpPr txBox="1"/>
          <p:nvPr/>
        </p:nvSpPr>
        <p:spPr>
          <a:xfrm>
            <a:off x="6572005" y="1853947"/>
            <a:ext cx="1903085" cy="369332"/>
          </a:xfrm>
          <a:prstGeom prst="rect">
            <a:avLst/>
          </a:prstGeom>
          <a:noFill/>
        </p:spPr>
        <p:txBody>
          <a:bodyPr wrap="none" rtlCol="0">
            <a:spAutoFit/>
          </a:bodyPr>
          <a:lstStyle/>
          <a:p>
            <a:r>
              <a:rPr kumimoji="1" lang="zh-CN" altLang="en-US" dirty="0"/>
              <a:t>请求</a:t>
            </a:r>
            <a:r>
              <a:rPr kumimoji="1" lang="en-US" altLang="zh-CN" dirty="0"/>
              <a:t>OS</a:t>
            </a:r>
            <a:r>
              <a:rPr kumimoji="1" lang="zh-CN" altLang="en-US" dirty="0"/>
              <a:t>发送消息</a:t>
            </a:r>
            <a:endParaRPr kumimoji="1" lang="en-US" altLang="zh-CN" dirty="0"/>
          </a:p>
        </p:txBody>
      </p:sp>
      <p:sp>
        <p:nvSpPr>
          <p:cNvPr id="22" name="椭圆形标注 21">
            <a:extLst>
              <a:ext uri="{FF2B5EF4-FFF2-40B4-BE49-F238E27FC236}">
                <a16:creationId xmlns:a16="http://schemas.microsoft.com/office/drawing/2014/main" id="{A45E0C8E-1D74-7761-ED65-03AFFE8BD199}"/>
              </a:ext>
            </a:extLst>
          </p:cNvPr>
          <p:cNvSpPr/>
          <p:nvPr/>
        </p:nvSpPr>
        <p:spPr>
          <a:xfrm flipH="1">
            <a:off x="6444440" y="44863"/>
            <a:ext cx="2435364" cy="853644"/>
          </a:xfrm>
          <a:prstGeom prst="wedgeEllipse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zh-CN" altLang="en-US" dirty="0"/>
              <a:t>下局一起开黑</a:t>
            </a:r>
          </a:p>
        </p:txBody>
      </p:sp>
      <p:sp>
        <p:nvSpPr>
          <p:cNvPr id="23" name="文本框 22">
            <a:extLst>
              <a:ext uri="{FF2B5EF4-FFF2-40B4-BE49-F238E27FC236}">
                <a16:creationId xmlns:a16="http://schemas.microsoft.com/office/drawing/2014/main" id="{5733A1D8-E38B-6C9C-E528-6610FDFA4DBB}"/>
              </a:ext>
            </a:extLst>
          </p:cNvPr>
          <p:cNvSpPr txBox="1"/>
          <p:nvPr/>
        </p:nvSpPr>
        <p:spPr>
          <a:xfrm>
            <a:off x="3902295" y="4064876"/>
            <a:ext cx="4637542" cy="369332"/>
          </a:xfrm>
          <a:prstGeom prst="rect">
            <a:avLst/>
          </a:prstGeom>
          <a:noFill/>
        </p:spPr>
        <p:txBody>
          <a:bodyPr wrap="square" rtlCol="0">
            <a:spAutoFit/>
          </a:bodyPr>
          <a:lstStyle/>
          <a:p>
            <a:r>
              <a:rPr kumimoji="1" lang="en-US" altLang="zh-CN" dirty="0"/>
              <a:t>OS</a:t>
            </a:r>
            <a:r>
              <a:rPr kumimoji="1" lang="zh-CN" altLang="en-US" dirty="0"/>
              <a:t>把消息封装成网络包并发送出去</a:t>
            </a:r>
            <a:endParaRPr kumimoji="1" lang="en-US" altLang="zh-CN" dirty="0"/>
          </a:p>
        </p:txBody>
      </p:sp>
      <p:sp>
        <p:nvSpPr>
          <p:cNvPr id="24" name="任意形状 23">
            <a:extLst>
              <a:ext uri="{FF2B5EF4-FFF2-40B4-BE49-F238E27FC236}">
                <a16:creationId xmlns:a16="http://schemas.microsoft.com/office/drawing/2014/main" id="{217FC5D8-E786-6B87-6B34-A09C58D59796}"/>
              </a:ext>
            </a:extLst>
          </p:cNvPr>
          <p:cNvSpPr/>
          <p:nvPr/>
        </p:nvSpPr>
        <p:spPr>
          <a:xfrm>
            <a:off x="3424619" y="2898700"/>
            <a:ext cx="3412522" cy="1297172"/>
          </a:xfrm>
          <a:custGeom>
            <a:avLst/>
            <a:gdLst>
              <a:gd name="connsiteX0" fmla="*/ 2806995 w 3412522"/>
              <a:gd name="connsiteY0" fmla="*/ 0 h 1297172"/>
              <a:gd name="connsiteX1" fmla="*/ 3211032 w 3412522"/>
              <a:gd name="connsiteY1" fmla="*/ 637953 h 1297172"/>
              <a:gd name="connsiteX2" fmla="*/ 0 w 3412522"/>
              <a:gd name="connsiteY2" fmla="*/ 1297172 h 1297172"/>
            </a:gdLst>
            <a:ahLst/>
            <a:cxnLst>
              <a:cxn ang="0">
                <a:pos x="connsiteX0" y="connsiteY0"/>
              </a:cxn>
              <a:cxn ang="0">
                <a:pos x="connsiteX1" y="connsiteY1"/>
              </a:cxn>
              <a:cxn ang="0">
                <a:pos x="connsiteX2" y="connsiteY2"/>
              </a:cxn>
            </a:cxnLst>
            <a:rect l="l" t="t" r="r" b="b"/>
            <a:pathLst>
              <a:path w="3412522" h="1297172">
                <a:moveTo>
                  <a:pt x="2806995" y="0"/>
                </a:moveTo>
                <a:cubicBezTo>
                  <a:pt x="3242929" y="210879"/>
                  <a:pt x="3678864" y="421758"/>
                  <a:pt x="3211032" y="637953"/>
                </a:cubicBezTo>
                <a:cubicBezTo>
                  <a:pt x="2743200" y="854148"/>
                  <a:pt x="1371600" y="1075660"/>
                  <a:pt x="0" y="1297172"/>
                </a:cubicBezTo>
              </a:path>
            </a:pathLst>
          </a:custGeom>
          <a:noFill/>
          <a:ln w="2540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a:extLst>
              <a:ext uri="{FF2B5EF4-FFF2-40B4-BE49-F238E27FC236}">
                <a16:creationId xmlns:a16="http://schemas.microsoft.com/office/drawing/2014/main" id="{529FCBB3-FB99-062D-CC11-D7CCB0F83EF5}"/>
              </a:ext>
            </a:extLst>
          </p:cNvPr>
          <p:cNvSpPr txBox="1"/>
          <p:nvPr/>
        </p:nvSpPr>
        <p:spPr>
          <a:xfrm>
            <a:off x="3411158" y="4918582"/>
            <a:ext cx="5134739" cy="646331"/>
          </a:xfrm>
          <a:prstGeom prst="rect">
            <a:avLst/>
          </a:prstGeom>
          <a:noFill/>
        </p:spPr>
        <p:txBody>
          <a:bodyPr wrap="none" rtlCol="0">
            <a:spAutoFit/>
          </a:bodyPr>
          <a:lstStyle/>
          <a:p>
            <a:r>
              <a:rPr kumimoji="1" lang="en-US" altLang="zh-CN" b="1" dirty="0">
                <a:solidFill>
                  <a:srgbClr val="C00000"/>
                </a:solidFill>
              </a:rPr>
              <a:t>OS</a:t>
            </a:r>
            <a:r>
              <a:rPr kumimoji="1" lang="zh-CN" altLang="en-US" b="1" dirty="0">
                <a:solidFill>
                  <a:srgbClr val="C00000"/>
                </a:solidFill>
              </a:rPr>
              <a:t>负责调度不同的应用程序、并且协调它们对于</a:t>
            </a:r>
            <a:endParaRPr kumimoji="1" lang="en-US" altLang="zh-CN" b="1" dirty="0">
              <a:solidFill>
                <a:srgbClr val="C00000"/>
              </a:solidFill>
            </a:endParaRPr>
          </a:p>
          <a:p>
            <a:r>
              <a:rPr kumimoji="1" lang="en-US" altLang="zh-CN" b="1" dirty="0">
                <a:solidFill>
                  <a:srgbClr val="C00000"/>
                </a:solidFill>
              </a:rPr>
              <a:t>CPU</a:t>
            </a:r>
            <a:r>
              <a:rPr kumimoji="1" lang="zh-CN" altLang="en-US" b="1" dirty="0">
                <a:solidFill>
                  <a:srgbClr val="C00000"/>
                </a:solidFill>
              </a:rPr>
              <a:t>、屏幕、网络等硬件的使用</a:t>
            </a:r>
            <a:endParaRPr kumimoji="1" lang="en-US" altLang="zh-CN" b="1" dirty="0">
              <a:solidFill>
                <a:srgbClr val="C00000"/>
              </a:solidFill>
            </a:endParaRPr>
          </a:p>
        </p:txBody>
      </p:sp>
    </p:spTree>
    <p:extLst>
      <p:ext uri="{BB962C8B-B14F-4D97-AF65-F5344CB8AC3E}">
        <p14:creationId xmlns:p14="http://schemas.microsoft.com/office/powerpoint/2010/main" val="116833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up)">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P spid="23" grpId="0"/>
      <p:bldP spid="24" grpId="0" animBg="1"/>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C7C6228-E47F-EA4B-8DD8-28647C76DDD6}"/>
              </a:ext>
            </a:extLst>
          </p:cNvPr>
          <p:cNvSpPr>
            <a:spLocks noGrp="1"/>
          </p:cNvSpPr>
          <p:nvPr>
            <p:ph type="ctrTitle"/>
          </p:nvPr>
        </p:nvSpPr>
        <p:spPr>
          <a:xfrm>
            <a:off x="685800" y="1720996"/>
            <a:ext cx="7772400" cy="1225021"/>
          </a:xfrm>
        </p:spPr>
        <p:txBody>
          <a:bodyPr>
            <a:normAutofit/>
          </a:bodyPr>
          <a:lstStyle/>
          <a:p>
            <a:pPr>
              <a:lnSpc>
                <a:spcPct val="110000"/>
              </a:lnSpc>
            </a:pPr>
            <a:r>
              <a:rPr kumimoji="1" lang="zh-CN" altLang="en-US" sz="4800" dirty="0"/>
              <a:t>操作系统的演化</a:t>
            </a:r>
          </a:p>
        </p:txBody>
      </p:sp>
      <p:sp>
        <p:nvSpPr>
          <p:cNvPr id="6" name="副标题 5">
            <a:extLst>
              <a:ext uri="{FF2B5EF4-FFF2-40B4-BE49-F238E27FC236}">
                <a16:creationId xmlns:a16="http://schemas.microsoft.com/office/drawing/2014/main" id="{A89EB2B2-D46F-2643-A072-954E7921BC30}"/>
              </a:ext>
            </a:extLst>
          </p:cNvPr>
          <p:cNvSpPr>
            <a:spLocks noGrp="1"/>
          </p:cNvSpPr>
          <p:nvPr>
            <p:ph type="subTitle" idx="1"/>
          </p:nvPr>
        </p:nvSpPr>
        <p:spPr>
          <a:xfrm>
            <a:off x="685800" y="3412362"/>
            <a:ext cx="7772400" cy="1225020"/>
          </a:xfrm>
        </p:spPr>
        <p:txBody>
          <a:bodyPr>
            <a:noAutofit/>
          </a:bodyPr>
          <a:lstStyle/>
          <a:p>
            <a:pPr>
              <a:lnSpc>
                <a:spcPct val="150000"/>
              </a:lnSpc>
              <a:spcBef>
                <a:spcPts val="0"/>
              </a:spcBef>
            </a:pPr>
            <a:r>
              <a:rPr kumimoji="1" lang="zh-CN" altLang="en-US" sz="1800" dirty="0">
                <a:solidFill>
                  <a:schemeClr val="tx1">
                    <a:lumMod val="75000"/>
                    <a:lumOff val="25000"/>
                  </a:schemeClr>
                </a:solidFill>
              </a:rPr>
              <a:t>董明凯</a:t>
            </a:r>
            <a:endParaRPr kumimoji="1" lang="en-US" altLang="zh-CN" sz="1800" dirty="0">
              <a:solidFill>
                <a:schemeClr val="tx1">
                  <a:lumMod val="75000"/>
                  <a:lumOff val="25000"/>
                </a:schemeClr>
              </a:solidFill>
            </a:endParaRPr>
          </a:p>
          <a:p>
            <a:pPr>
              <a:lnSpc>
                <a:spcPct val="150000"/>
              </a:lnSpc>
              <a:spcBef>
                <a:spcPts val="0"/>
              </a:spcBef>
            </a:pPr>
            <a:r>
              <a:rPr kumimoji="1" lang="zh-CN" altLang="en-US" sz="1800" dirty="0">
                <a:solidFill>
                  <a:schemeClr val="tx1">
                    <a:lumMod val="75000"/>
                    <a:lumOff val="25000"/>
                  </a:schemeClr>
                </a:solidFill>
              </a:rPr>
              <a:t>上海交通大学 </a:t>
            </a:r>
            <a:r>
              <a:rPr kumimoji="1" lang="en-US" altLang="zh-CN" sz="1800" dirty="0">
                <a:solidFill>
                  <a:schemeClr val="tx1">
                    <a:lumMod val="75000"/>
                    <a:lumOff val="25000"/>
                  </a:schemeClr>
                </a:solidFill>
              </a:rPr>
              <a:t>·</a:t>
            </a:r>
            <a:r>
              <a:rPr kumimoji="1" lang="zh-CN" altLang="en-US" sz="1800" dirty="0">
                <a:solidFill>
                  <a:schemeClr val="tx1">
                    <a:lumMod val="75000"/>
                    <a:lumOff val="25000"/>
                  </a:schemeClr>
                </a:solidFill>
              </a:rPr>
              <a:t> </a:t>
            </a:r>
            <a:r>
              <a:rPr kumimoji="1" lang="en-US" altLang="zh-CN" sz="1800" dirty="0">
                <a:solidFill>
                  <a:schemeClr val="tx1">
                    <a:lumMod val="75000"/>
                    <a:lumOff val="25000"/>
                  </a:schemeClr>
                </a:solidFill>
              </a:rPr>
              <a:t>IPADS</a:t>
            </a:r>
          </a:p>
        </p:txBody>
      </p:sp>
      <p:pic>
        <p:nvPicPr>
          <p:cNvPr id="9" name="图片 8">
            <a:extLst>
              <a:ext uri="{FF2B5EF4-FFF2-40B4-BE49-F238E27FC236}">
                <a16:creationId xmlns:a16="http://schemas.microsoft.com/office/drawing/2014/main" id="{23A70DCB-3E4D-4449-82B8-441C200ABD69}"/>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5652120" y="252561"/>
            <a:ext cx="1362088" cy="492009"/>
          </a:xfrm>
          <a:prstGeom prst="rect">
            <a:avLst/>
          </a:prstGeom>
        </p:spPr>
      </p:pic>
      <p:pic>
        <p:nvPicPr>
          <p:cNvPr id="8" name="Picture 6" descr="http://korean.onlinesjtu.com/%E6%A0%A1%E5%BE%BD%E7%B3%BB%E5%88%97/%E7%BC%A9%E5%B0%8F%E7%89%88/%E8%93%9D%E8%89%B2%E7%B3%BB%20%E5%B0%8F%E5%B0%BA%E5%AF%B8%E6%A0%A1%E5%BE%BD%E5%B1%95%E5%BC%80%E5%BC%8F%20(10mm%E4%BB%A5%E4%B8%8B%E4%BD%BF%E7%94%A8)%20%5b%E8%BD%AC%E6%8D%A2%5d.png">
            <a:extLst>
              <a:ext uri="{FF2B5EF4-FFF2-40B4-BE49-F238E27FC236}">
                <a16:creationId xmlns:a16="http://schemas.microsoft.com/office/drawing/2014/main" id="{9D0C1772-9C9E-534B-9410-16BA28CA6EB4}"/>
              </a:ext>
            </a:extLst>
          </p:cNvPr>
          <p:cNvPicPr>
            <a:picLocks noChangeAspect="1" noChangeArrowheads="1"/>
          </p:cNvPicPr>
          <p:nvPr/>
        </p:nvPicPr>
        <p:blipFill>
          <a:blip r:embed="rId4" cstate="screen">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164288" y="282539"/>
            <a:ext cx="1642840" cy="432048"/>
          </a:xfrm>
          <a:prstGeom prst="rect">
            <a:avLst/>
          </a:prstGeom>
          <a:noFill/>
          <a:extLst>
            <a:ext uri="{909E8E84-426E-40dd-AFC4-6F175D3DCCD1}">
              <a14:hiddenFill xmlns="" xmlns:a14="http://schemas.microsoft.com/office/drawing/2010/main">
                <a:solidFill>
                  <a:srgbClr val="FFFFFF"/>
                </a:solidFill>
              </a14:hiddenFill>
            </a:ext>
          </a:extLst>
        </p:spPr>
      </p:pic>
      <p:sp>
        <p:nvSpPr>
          <p:cNvPr id="2" name="副标题 2">
            <a:extLst>
              <a:ext uri="{FF2B5EF4-FFF2-40B4-BE49-F238E27FC236}">
                <a16:creationId xmlns:a16="http://schemas.microsoft.com/office/drawing/2014/main" id="{FCCC600F-1D2F-5A66-4FA3-CAD5D61F5537}"/>
              </a:ext>
            </a:extLst>
          </p:cNvPr>
          <p:cNvSpPr txBox="1">
            <a:spLocks/>
          </p:cNvSpPr>
          <p:nvPr/>
        </p:nvSpPr>
        <p:spPr>
          <a:xfrm>
            <a:off x="467544" y="252559"/>
            <a:ext cx="3240360" cy="504056"/>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200"/>
              </a:spcBef>
              <a:buFont typeface="Arial" pitchFamily="34" charset="0"/>
              <a:buNone/>
              <a:defRPr sz="2600" b="0" kern="1200">
                <a:solidFill>
                  <a:schemeClr val="tx1">
                    <a:tint val="75000"/>
                  </a:schemeClr>
                </a:solidFill>
                <a:latin typeface="+mn-ea"/>
                <a:ea typeface="+mn-ea"/>
                <a:cs typeface="DengXian" charset="0"/>
              </a:defRPr>
            </a:lvl1pPr>
            <a:lvl2pPr marL="457200" indent="0" algn="ctr" defTabSz="914400" rtl="0" eaLnBrk="1" latinLnBrk="0" hangingPunct="1">
              <a:lnSpc>
                <a:spcPct val="120000"/>
              </a:lnSpc>
              <a:spcBef>
                <a:spcPct val="20000"/>
              </a:spcBef>
              <a:buFont typeface="Arial" pitchFamily="34" charset="0"/>
              <a:buNone/>
              <a:defRPr sz="2400" kern="1200">
                <a:solidFill>
                  <a:schemeClr val="tx1">
                    <a:tint val="75000"/>
                  </a:schemeClr>
                </a:solidFill>
                <a:latin typeface="+mn-ea"/>
                <a:ea typeface="+mn-ea"/>
                <a:cs typeface="DengXian" charset="0"/>
              </a:defRPr>
            </a:lvl2pPr>
            <a:lvl3pPr marL="914400" indent="0" algn="ctr" defTabSz="914400" rtl="0" eaLnBrk="1" latinLnBrk="0" hangingPunct="1">
              <a:lnSpc>
                <a:spcPct val="120000"/>
              </a:lnSpc>
              <a:spcBef>
                <a:spcPct val="20000"/>
              </a:spcBef>
              <a:buFont typeface="Arial" pitchFamily="34" charset="0"/>
              <a:buNone/>
              <a:defRPr sz="2000" kern="1200">
                <a:solidFill>
                  <a:schemeClr val="tx1">
                    <a:tint val="75000"/>
                  </a:schemeClr>
                </a:solidFill>
                <a:latin typeface="+mn-ea"/>
                <a:ea typeface="+mn-ea"/>
                <a:cs typeface="DengXian" charset="0"/>
              </a:defRPr>
            </a:lvl3pPr>
            <a:lvl4pPr marL="1371600" indent="0" algn="ctr" defTabSz="914400" rtl="0" eaLnBrk="1" latinLnBrk="0" hangingPunct="1">
              <a:lnSpc>
                <a:spcPct val="120000"/>
              </a:lnSpc>
              <a:spcBef>
                <a:spcPct val="20000"/>
              </a:spcBef>
              <a:buFont typeface="Arial" pitchFamily="34" charset="0"/>
              <a:buNone/>
              <a:defRPr sz="1800" kern="1200">
                <a:solidFill>
                  <a:schemeClr val="tx1">
                    <a:tint val="75000"/>
                  </a:schemeClr>
                </a:solidFill>
                <a:latin typeface="+mn-ea"/>
                <a:ea typeface="+mn-ea"/>
                <a:cs typeface="DengXian" charset="0"/>
              </a:defRPr>
            </a:lvl4pPr>
            <a:lvl5pPr marL="1828800" indent="0" algn="ctr" defTabSz="914400" rtl="0" eaLnBrk="1" latinLnBrk="0" hangingPunct="1">
              <a:lnSpc>
                <a:spcPct val="120000"/>
              </a:lnSpc>
              <a:spcBef>
                <a:spcPct val="20000"/>
              </a:spcBef>
              <a:buFont typeface="Arial" pitchFamily="34" charset="0"/>
              <a:buNone/>
              <a:defRPr sz="1800" kern="1200">
                <a:solidFill>
                  <a:schemeClr val="tx1">
                    <a:tint val="75000"/>
                  </a:schemeClr>
                </a:solidFill>
                <a:latin typeface="+mn-ea"/>
                <a:ea typeface="+mn-ea"/>
                <a:cs typeface="DengXian"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defRPr/>
            </a:pPr>
            <a:r>
              <a:rPr lang="en-US" altLang="zh-CN" sz="1400" dirty="0">
                <a:solidFill>
                  <a:srgbClr val="000000">
                    <a:lumMod val="75000"/>
                    <a:lumOff val="25000"/>
                  </a:srgbClr>
                </a:solidFill>
                <a:latin typeface="Arial" panose="020B0604020202020204"/>
              </a:rPr>
              <a:t>CS3601</a:t>
            </a:r>
            <a:r>
              <a:rPr kumimoji="0" lang="zh-CN" altLang="en-US" sz="14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a:rPr>
              <a:t> </a:t>
            </a:r>
            <a:r>
              <a:rPr kumimoji="0" lang="en-US" altLang="zh-CN" sz="14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a:rPr>
              <a:t>·</a:t>
            </a:r>
            <a:r>
              <a:rPr kumimoji="0" lang="zh-CN" altLang="en-US" sz="14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a:rPr>
              <a:t> 操作系统（</a:t>
            </a:r>
            <a:r>
              <a:rPr kumimoji="0" lang="en-US" altLang="zh-CN" sz="14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a:rPr>
              <a:t>2025</a:t>
            </a:r>
            <a:r>
              <a:rPr kumimoji="0" lang="zh-CN" altLang="en-US" sz="14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a:rPr>
              <a:t> </a:t>
            </a:r>
            <a:r>
              <a:rPr lang="zh-CN" altLang="en-US" sz="1400" dirty="0">
                <a:solidFill>
                  <a:srgbClr val="000000">
                    <a:lumMod val="75000"/>
                    <a:lumOff val="25000"/>
                  </a:srgbClr>
                </a:solidFill>
                <a:latin typeface="Arial" panose="020B0604020202020204"/>
                <a:ea typeface="微软雅黑"/>
              </a:rPr>
              <a:t>秋</a:t>
            </a:r>
            <a:r>
              <a:rPr kumimoji="0" lang="zh-CN" altLang="en-US" sz="14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a:rPr>
              <a:t>）</a:t>
            </a:r>
          </a:p>
        </p:txBody>
      </p:sp>
    </p:spTree>
    <p:extLst>
      <p:ext uri="{BB962C8B-B14F-4D97-AF65-F5344CB8AC3E}">
        <p14:creationId xmlns:p14="http://schemas.microsoft.com/office/powerpoint/2010/main" val="954759439"/>
      </p:ext>
    </p:extLst>
  </p:cSld>
  <p:clrMapOvr>
    <a:masterClrMapping/>
  </p:clrMapOvr>
  <mc:AlternateContent xmlns:mc="http://schemas.openxmlformats.org/markup-compatibility/2006" xmlns:p14="http://schemas.microsoft.com/office/powerpoint/2010/main">
    <mc:Choice Requires="p14">
      <p:transition spd="slow" p14:dur="2000" advTm="11626"/>
    </mc:Choice>
    <mc:Fallback xmlns="">
      <p:transition spd="slow" advTm="1162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78A98D-F238-FE76-5972-D89EC037D349}"/>
              </a:ext>
            </a:extLst>
          </p:cNvPr>
          <p:cNvSpPr>
            <a:spLocks noGrp="1"/>
          </p:cNvSpPr>
          <p:nvPr>
            <p:ph type="title"/>
          </p:nvPr>
        </p:nvSpPr>
        <p:spPr/>
        <p:txBody>
          <a:bodyPr/>
          <a:lstStyle/>
          <a:p>
            <a:r>
              <a:rPr kumimoji="1" lang="zh-CN" altLang="en-US" dirty="0"/>
              <a:t>操作系统通过抽象履行职责</a:t>
            </a:r>
          </a:p>
        </p:txBody>
      </p:sp>
      <p:sp>
        <p:nvSpPr>
          <p:cNvPr id="4" name="灯片编号占位符 3">
            <a:extLst>
              <a:ext uri="{FF2B5EF4-FFF2-40B4-BE49-F238E27FC236}">
                <a16:creationId xmlns:a16="http://schemas.microsoft.com/office/drawing/2014/main" id="{57478C99-1D18-6B57-338C-2F3E3C555A4D}"/>
              </a:ext>
            </a:extLst>
          </p:cNvPr>
          <p:cNvSpPr>
            <a:spLocks noGrp="1"/>
          </p:cNvSpPr>
          <p:nvPr>
            <p:ph type="sldNum" sz="quarter" idx="12"/>
          </p:nvPr>
        </p:nvSpPr>
        <p:spPr/>
        <p:txBody>
          <a:bodyPr/>
          <a:lstStyle/>
          <a:p>
            <a:fld id="{ADE361C3-C043-4A6E-BDCE-8DA1E7D90A3B}" type="slidenum">
              <a:rPr lang="zh-CN" altLang="en-US" smtClean="0"/>
              <a:t>20</a:t>
            </a:fld>
            <a:endParaRPr lang="zh-CN" altLang="en-US"/>
          </a:p>
        </p:txBody>
      </p:sp>
      <p:grpSp>
        <p:nvGrpSpPr>
          <p:cNvPr id="5" name="组合 4">
            <a:extLst>
              <a:ext uri="{FF2B5EF4-FFF2-40B4-BE49-F238E27FC236}">
                <a16:creationId xmlns:a16="http://schemas.microsoft.com/office/drawing/2014/main" id="{FF948FFC-F9CF-B244-30E8-C87F45FA5CB5}"/>
              </a:ext>
            </a:extLst>
          </p:cNvPr>
          <p:cNvGrpSpPr/>
          <p:nvPr/>
        </p:nvGrpSpPr>
        <p:grpSpPr>
          <a:xfrm>
            <a:off x="5612344" y="4480933"/>
            <a:ext cx="756295" cy="1148678"/>
            <a:chOff x="319056" y="1086522"/>
            <a:chExt cx="756295" cy="1148678"/>
          </a:xfrm>
        </p:grpSpPr>
        <p:sp>
          <p:nvSpPr>
            <p:cNvPr id="6" name="圆角矩形 5">
              <a:extLst>
                <a:ext uri="{FF2B5EF4-FFF2-40B4-BE49-F238E27FC236}">
                  <a16:creationId xmlns:a16="http://schemas.microsoft.com/office/drawing/2014/main" id="{72C3BB31-1965-BD34-A500-66F3C4C4AFE5}"/>
                </a:ext>
              </a:extLst>
            </p:cNvPr>
            <p:cNvSpPr/>
            <p:nvPr/>
          </p:nvSpPr>
          <p:spPr>
            <a:xfrm>
              <a:off x="319056" y="1086522"/>
              <a:ext cx="756295" cy="1148678"/>
            </a:xfrm>
            <a:prstGeom prst="roundRect">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BC9B323C-9CAB-A72D-B779-56E4A4AC7DF9}"/>
                </a:ext>
              </a:extLst>
            </p:cNvPr>
            <p:cNvSpPr/>
            <p:nvPr/>
          </p:nvSpPr>
          <p:spPr>
            <a:xfrm>
              <a:off x="381848" y="1204856"/>
              <a:ext cx="644386" cy="882128"/>
            </a:xfrm>
            <a:prstGeom prst="rect">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dirty="0"/>
            </a:p>
          </p:txBody>
        </p:sp>
        <p:sp>
          <p:nvSpPr>
            <p:cNvPr id="8" name="椭圆 7">
              <a:extLst>
                <a:ext uri="{FF2B5EF4-FFF2-40B4-BE49-F238E27FC236}">
                  <a16:creationId xmlns:a16="http://schemas.microsoft.com/office/drawing/2014/main" id="{1B9E2452-DCFF-EFDB-73FF-C599C3C9A813}"/>
                </a:ext>
              </a:extLst>
            </p:cNvPr>
            <p:cNvSpPr>
              <a:spLocks noChangeAspect="1"/>
            </p:cNvSpPr>
            <p:nvPr/>
          </p:nvSpPr>
          <p:spPr>
            <a:xfrm>
              <a:off x="645459" y="2108947"/>
              <a:ext cx="90000" cy="9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9" name="椭圆 8">
              <a:extLst>
                <a:ext uri="{FF2B5EF4-FFF2-40B4-BE49-F238E27FC236}">
                  <a16:creationId xmlns:a16="http://schemas.microsoft.com/office/drawing/2014/main" id="{0D9C0A29-98EA-3DA0-66C5-625056CE856E}"/>
                </a:ext>
              </a:extLst>
            </p:cNvPr>
            <p:cNvSpPr>
              <a:spLocks noChangeAspect="1"/>
            </p:cNvSpPr>
            <p:nvPr/>
          </p:nvSpPr>
          <p:spPr>
            <a:xfrm>
              <a:off x="467909" y="1108038"/>
              <a:ext cx="72000" cy="72000"/>
            </a:xfrm>
            <a:prstGeom prst="ellipse">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0" name="椭圆 9">
              <a:extLst>
                <a:ext uri="{FF2B5EF4-FFF2-40B4-BE49-F238E27FC236}">
                  <a16:creationId xmlns:a16="http://schemas.microsoft.com/office/drawing/2014/main" id="{6423A805-43F4-82AC-2625-D90058B68B48}"/>
                </a:ext>
              </a:extLst>
            </p:cNvPr>
            <p:cNvSpPr>
              <a:spLocks noChangeAspect="1"/>
            </p:cNvSpPr>
            <p:nvPr/>
          </p:nvSpPr>
          <p:spPr>
            <a:xfrm>
              <a:off x="566520" y="1109830"/>
              <a:ext cx="72000" cy="72000"/>
            </a:xfrm>
            <a:prstGeom prst="ellipse">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grpSp>
      <p:pic>
        <p:nvPicPr>
          <p:cNvPr id="11" name="图片 10">
            <a:extLst>
              <a:ext uri="{FF2B5EF4-FFF2-40B4-BE49-F238E27FC236}">
                <a16:creationId xmlns:a16="http://schemas.microsoft.com/office/drawing/2014/main" id="{8180C0B0-89E9-D07B-2462-65901080F36D}"/>
              </a:ext>
            </a:extLst>
          </p:cNvPr>
          <p:cNvPicPr>
            <a:picLocks noChangeAspect="1"/>
          </p:cNvPicPr>
          <p:nvPr/>
        </p:nvPicPr>
        <p:blipFill>
          <a:blip r:embed="rId2"/>
          <a:stretch>
            <a:fillRect/>
          </a:stretch>
        </p:blipFill>
        <p:spPr>
          <a:xfrm>
            <a:off x="5772423" y="4838360"/>
            <a:ext cx="433823" cy="433823"/>
          </a:xfrm>
          <a:prstGeom prst="rect">
            <a:avLst/>
          </a:prstGeom>
        </p:spPr>
      </p:pic>
      <p:grpSp>
        <p:nvGrpSpPr>
          <p:cNvPr id="12" name="组合 11">
            <a:extLst>
              <a:ext uri="{FF2B5EF4-FFF2-40B4-BE49-F238E27FC236}">
                <a16:creationId xmlns:a16="http://schemas.microsoft.com/office/drawing/2014/main" id="{0BB8A4E2-64ED-D20A-480B-F6817C1FE7A4}"/>
              </a:ext>
            </a:extLst>
          </p:cNvPr>
          <p:cNvGrpSpPr/>
          <p:nvPr/>
        </p:nvGrpSpPr>
        <p:grpSpPr>
          <a:xfrm>
            <a:off x="4369705" y="4480933"/>
            <a:ext cx="756295" cy="1148678"/>
            <a:chOff x="319056" y="1086522"/>
            <a:chExt cx="756295" cy="1148678"/>
          </a:xfrm>
        </p:grpSpPr>
        <p:sp>
          <p:nvSpPr>
            <p:cNvPr id="13" name="圆角矩形 12">
              <a:extLst>
                <a:ext uri="{FF2B5EF4-FFF2-40B4-BE49-F238E27FC236}">
                  <a16:creationId xmlns:a16="http://schemas.microsoft.com/office/drawing/2014/main" id="{15A4864E-0897-1737-3A35-B63FE11A9E24}"/>
                </a:ext>
              </a:extLst>
            </p:cNvPr>
            <p:cNvSpPr/>
            <p:nvPr/>
          </p:nvSpPr>
          <p:spPr>
            <a:xfrm>
              <a:off x="319056" y="1086522"/>
              <a:ext cx="756295" cy="1148678"/>
            </a:xfrm>
            <a:prstGeom prst="roundRect">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0AFB17B2-7E37-92D8-FE81-4FC4A288084B}"/>
                </a:ext>
              </a:extLst>
            </p:cNvPr>
            <p:cNvSpPr/>
            <p:nvPr/>
          </p:nvSpPr>
          <p:spPr>
            <a:xfrm>
              <a:off x="381848" y="1204856"/>
              <a:ext cx="644386" cy="882128"/>
            </a:xfrm>
            <a:prstGeom prst="rect">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dirty="0"/>
            </a:p>
          </p:txBody>
        </p:sp>
        <p:sp>
          <p:nvSpPr>
            <p:cNvPr id="15" name="椭圆 14">
              <a:extLst>
                <a:ext uri="{FF2B5EF4-FFF2-40B4-BE49-F238E27FC236}">
                  <a16:creationId xmlns:a16="http://schemas.microsoft.com/office/drawing/2014/main" id="{53614B80-CE0D-5186-3112-A2CB4AB268FB}"/>
                </a:ext>
              </a:extLst>
            </p:cNvPr>
            <p:cNvSpPr>
              <a:spLocks noChangeAspect="1"/>
            </p:cNvSpPr>
            <p:nvPr/>
          </p:nvSpPr>
          <p:spPr>
            <a:xfrm>
              <a:off x="645459" y="2108947"/>
              <a:ext cx="90000" cy="9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16" name="椭圆 15">
              <a:extLst>
                <a:ext uri="{FF2B5EF4-FFF2-40B4-BE49-F238E27FC236}">
                  <a16:creationId xmlns:a16="http://schemas.microsoft.com/office/drawing/2014/main" id="{9DC7EEE7-B8FD-5B3B-579E-EF0B66A483C3}"/>
                </a:ext>
              </a:extLst>
            </p:cNvPr>
            <p:cNvSpPr>
              <a:spLocks noChangeAspect="1"/>
            </p:cNvSpPr>
            <p:nvPr/>
          </p:nvSpPr>
          <p:spPr>
            <a:xfrm>
              <a:off x="467909" y="1108038"/>
              <a:ext cx="72000" cy="72000"/>
            </a:xfrm>
            <a:prstGeom prst="ellipse">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7" name="椭圆 16">
              <a:extLst>
                <a:ext uri="{FF2B5EF4-FFF2-40B4-BE49-F238E27FC236}">
                  <a16:creationId xmlns:a16="http://schemas.microsoft.com/office/drawing/2014/main" id="{FF47F07D-735E-853B-BA3F-15F441CB7097}"/>
                </a:ext>
              </a:extLst>
            </p:cNvPr>
            <p:cNvSpPr>
              <a:spLocks noChangeAspect="1"/>
            </p:cNvSpPr>
            <p:nvPr/>
          </p:nvSpPr>
          <p:spPr>
            <a:xfrm>
              <a:off x="566520" y="1109830"/>
              <a:ext cx="72000" cy="72000"/>
            </a:xfrm>
            <a:prstGeom prst="ellipse">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grpSp>
      <p:pic>
        <p:nvPicPr>
          <p:cNvPr id="18" name="图片 7">
            <a:extLst>
              <a:ext uri="{FF2B5EF4-FFF2-40B4-BE49-F238E27FC236}">
                <a16:creationId xmlns:a16="http://schemas.microsoft.com/office/drawing/2014/main" id="{86B1324E-61AD-17D5-02AD-5113DA310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8626" t="22549" r="22501" b="23244"/>
          <a:stretch>
            <a:fillRect/>
          </a:stretch>
        </p:blipFill>
        <p:spPr bwMode="auto">
          <a:xfrm>
            <a:off x="4479263" y="4817455"/>
            <a:ext cx="516636" cy="475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 name="组合 18">
            <a:extLst>
              <a:ext uri="{FF2B5EF4-FFF2-40B4-BE49-F238E27FC236}">
                <a16:creationId xmlns:a16="http://schemas.microsoft.com/office/drawing/2014/main" id="{CCC1B994-CA2E-8DD5-1EF7-67B0A42FE937}"/>
              </a:ext>
            </a:extLst>
          </p:cNvPr>
          <p:cNvGrpSpPr/>
          <p:nvPr/>
        </p:nvGrpSpPr>
        <p:grpSpPr>
          <a:xfrm>
            <a:off x="6855459" y="4480933"/>
            <a:ext cx="756295" cy="1148678"/>
            <a:chOff x="319056" y="1086522"/>
            <a:chExt cx="756295" cy="1148678"/>
          </a:xfrm>
        </p:grpSpPr>
        <p:sp>
          <p:nvSpPr>
            <p:cNvPr id="20" name="圆角矩形 19">
              <a:extLst>
                <a:ext uri="{FF2B5EF4-FFF2-40B4-BE49-F238E27FC236}">
                  <a16:creationId xmlns:a16="http://schemas.microsoft.com/office/drawing/2014/main" id="{0BAC69BB-F93B-C25A-4B49-AEAD7900DEFE}"/>
                </a:ext>
              </a:extLst>
            </p:cNvPr>
            <p:cNvSpPr/>
            <p:nvPr/>
          </p:nvSpPr>
          <p:spPr>
            <a:xfrm>
              <a:off x="319056" y="1086522"/>
              <a:ext cx="756295" cy="1148678"/>
            </a:xfrm>
            <a:prstGeom prst="roundRect">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B3CB0A73-C24F-4495-5974-118D86628311}"/>
                </a:ext>
              </a:extLst>
            </p:cNvPr>
            <p:cNvSpPr/>
            <p:nvPr/>
          </p:nvSpPr>
          <p:spPr>
            <a:xfrm>
              <a:off x="381848" y="1204856"/>
              <a:ext cx="644386" cy="882128"/>
            </a:xfrm>
            <a:prstGeom prst="rect">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dirty="0"/>
            </a:p>
          </p:txBody>
        </p:sp>
        <p:sp>
          <p:nvSpPr>
            <p:cNvPr id="22" name="椭圆 21">
              <a:extLst>
                <a:ext uri="{FF2B5EF4-FFF2-40B4-BE49-F238E27FC236}">
                  <a16:creationId xmlns:a16="http://schemas.microsoft.com/office/drawing/2014/main" id="{4665495A-2670-6691-5EEE-1E8E255CD214}"/>
                </a:ext>
              </a:extLst>
            </p:cNvPr>
            <p:cNvSpPr>
              <a:spLocks noChangeAspect="1"/>
            </p:cNvSpPr>
            <p:nvPr/>
          </p:nvSpPr>
          <p:spPr>
            <a:xfrm>
              <a:off x="645459" y="2108947"/>
              <a:ext cx="90000" cy="9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23" name="椭圆 22">
              <a:extLst>
                <a:ext uri="{FF2B5EF4-FFF2-40B4-BE49-F238E27FC236}">
                  <a16:creationId xmlns:a16="http://schemas.microsoft.com/office/drawing/2014/main" id="{8CBBD317-C0AB-C03C-C735-1B39A69829E1}"/>
                </a:ext>
              </a:extLst>
            </p:cNvPr>
            <p:cNvSpPr>
              <a:spLocks noChangeAspect="1"/>
            </p:cNvSpPr>
            <p:nvPr/>
          </p:nvSpPr>
          <p:spPr>
            <a:xfrm>
              <a:off x="467909" y="1108038"/>
              <a:ext cx="72000" cy="72000"/>
            </a:xfrm>
            <a:prstGeom prst="ellipse">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4" name="椭圆 23">
              <a:extLst>
                <a:ext uri="{FF2B5EF4-FFF2-40B4-BE49-F238E27FC236}">
                  <a16:creationId xmlns:a16="http://schemas.microsoft.com/office/drawing/2014/main" id="{E5818A79-81B2-2A15-D4AD-C15B97007799}"/>
                </a:ext>
              </a:extLst>
            </p:cNvPr>
            <p:cNvSpPr>
              <a:spLocks noChangeAspect="1"/>
            </p:cNvSpPr>
            <p:nvPr/>
          </p:nvSpPr>
          <p:spPr>
            <a:xfrm>
              <a:off x="566520" y="1109830"/>
              <a:ext cx="72000" cy="72000"/>
            </a:xfrm>
            <a:prstGeom prst="ellipse">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grpSp>
      <p:pic>
        <p:nvPicPr>
          <p:cNvPr id="25" name="图片 24">
            <a:extLst>
              <a:ext uri="{FF2B5EF4-FFF2-40B4-BE49-F238E27FC236}">
                <a16:creationId xmlns:a16="http://schemas.microsoft.com/office/drawing/2014/main" id="{049CBD27-AE82-66B1-E99E-DFEB3AB819FD}"/>
              </a:ext>
            </a:extLst>
          </p:cNvPr>
          <p:cNvPicPr>
            <a:picLocks noChangeAspect="1"/>
          </p:cNvPicPr>
          <p:nvPr/>
        </p:nvPicPr>
        <p:blipFill rotWithShape="1">
          <a:blip r:embed="rId4"/>
          <a:srcRect r="50000"/>
          <a:stretch/>
        </p:blipFill>
        <p:spPr>
          <a:xfrm>
            <a:off x="6963443" y="4796206"/>
            <a:ext cx="561737" cy="561737"/>
          </a:xfrm>
          <a:prstGeom prst="rect">
            <a:avLst/>
          </a:prstGeom>
        </p:spPr>
      </p:pic>
      <p:pic>
        <p:nvPicPr>
          <p:cNvPr id="26" name="图片 25">
            <a:extLst>
              <a:ext uri="{FF2B5EF4-FFF2-40B4-BE49-F238E27FC236}">
                <a16:creationId xmlns:a16="http://schemas.microsoft.com/office/drawing/2014/main" id="{6A2069EE-2BE1-6ABD-C16C-B801D100A728}"/>
              </a:ext>
            </a:extLst>
          </p:cNvPr>
          <p:cNvPicPr>
            <a:picLocks noChangeAspect="1"/>
          </p:cNvPicPr>
          <p:nvPr/>
        </p:nvPicPr>
        <p:blipFill>
          <a:blip r:embed="rId5"/>
          <a:stretch>
            <a:fillRect/>
          </a:stretch>
        </p:blipFill>
        <p:spPr>
          <a:xfrm>
            <a:off x="6640509" y="3068386"/>
            <a:ext cx="599935" cy="703924"/>
          </a:xfrm>
          <a:prstGeom prst="rect">
            <a:avLst/>
          </a:prstGeom>
        </p:spPr>
      </p:pic>
      <p:sp>
        <p:nvSpPr>
          <p:cNvPr id="27" name="Rounded Rectangle 71">
            <a:extLst>
              <a:ext uri="{FF2B5EF4-FFF2-40B4-BE49-F238E27FC236}">
                <a16:creationId xmlns:a16="http://schemas.microsoft.com/office/drawing/2014/main" id="{F5755E68-5CF1-4170-EA2F-92958801C3B5}"/>
              </a:ext>
            </a:extLst>
          </p:cNvPr>
          <p:cNvSpPr/>
          <p:nvPr/>
        </p:nvSpPr>
        <p:spPr>
          <a:xfrm>
            <a:off x="4343567" y="2862432"/>
            <a:ext cx="3268188" cy="1064426"/>
          </a:xfrm>
          <a:prstGeom prst="roundRect">
            <a:avLst>
              <a:gd name="adj" fmla="val 10058"/>
            </a:avLst>
          </a:prstGeom>
          <a:noFill/>
          <a:ln w="19050">
            <a:solidFill>
              <a:schemeClr val="accent3">
                <a:lumMod val="50000"/>
              </a:schemeClr>
            </a:solidFill>
          </a:ln>
          <a:effectLst>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lIns="0" rIns="0" rtlCol="0" anchor="ctr" anchorCtr="0"/>
          <a:lstStyle/>
          <a:p>
            <a:pPr algn="ctr" defTabSz="713232"/>
            <a:endParaRPr lang="zh-CN" altLang="en-US" sz="2000" kern="0" dirty="0">
              <a:solidFill>
                <a:schemeClr val="accent6">
                  <a:lumMod val="40000"/>
                  <a:lumOff val="60000"/>
                </a:schemeClr>
              </a:solidFill>
              <a:latin typeface="Century Gothic"/>
              <a:ea typeface="微软雅黑"/>
            </a:endParaRPr>
          </a:p>
        </p:txBody>
      </p:sp>
      <p:sp>
        <p:nvSpPr>
          <p:cNvPr id="28" name="文本框 27">
            <a:extLst>
              <a:ext uri="{FF2B5EF4-FFF2-40B4-BE49-F238E27FC236}">
                <a16:creationId xmlns:a16="http://schemas.microsoft.com/office/drawing/2014/main" id="{3E8FD6A8-7AA4-5ED5-84C7-6B752967023E}"/>
              </a:ext>
            </a:extLst>
          </p:cNvPr>
          <p:cNvSpPr txBox="1"/>
          <p:nvPr/>
        </p:nvSpPr>
        <p:spPr>
          <a:xfrm>
            <a:off x="5088935" y="3096069"/>
            <a:ext cx="1613746" cy="597151"/>
          </a:xfrm>
          <a:prstGeom prst="rect">
            <a:avLst/>
          </a:prstGeom>
          <a:noFill/>
        </p:spPr>
        <p:txBody>
          <a:bodyPr wrap="square" rtlCol="0">
            <a:spAutoFit/>
          </a:bodyPr>
          <a:lstStyle/>
          <a:p>
            <a:pPr algn="ctr">
              <a:lnSpc>
                <a:spcPct val="130000"/>
              </a:lnSpc>
            </a:pPr>
            <a:r>
              <a:rPr lang="zh-CN" altLang="en-US" sz="2800" b="1" dirty="0">
                <a:solidFill>
                  <a:schemeClr val="tx1">
                    <a:lumMod val="75000"/>
                    <a:lumOff val="25000"/>
                  </a:schemeClr>
                </a:solidFill>
              </a:rPr>
              <a:t>操作系统</a:t>
            </a:r>
            <a:endParaRPr lang="en-US" altLang="zh-CN" sz="2400" dirty="0">
              <a:solidFill>
                <a:schemeClr val="tx1">
                  <a:lumMod val="75000"/>
                  <a:lumOff val="25000"/>
                </a:schemeClr>
              </a:solidFill>
            </a:endParaRPr>
          </a:p>
        </p:txBody>
      </p:sp>
      <p:cxnSp>
        <p:nvCxnSpPr>
          <p:cNvPr id="29" name="直线连接符 28">
            <a:extLst>
              <a:ext uri="{FF2B5EF4-FFF2-40B4-BE49-F238E27FC236}">
                <a16:creationId xmlns:a16="http://schemas.microsoft.com/office/drawing/2014/main" id="{F5452CAC-AD3C-D60B-434C-C1AFC10864CB}"/>
              </a:ext>
            </a:extLst>
          </p:cNvPr>
          <p:cNvCxnSpPr>
            <a:cxnSpLocks/>
          </p:cNvCxnSpPr>
          <p:nvPr/>
        </p:nvCxnSpPr>
        <p:spPr>
          <a:xfrm>
            <a:off x="3984063" y="4195804"/>
            <a:ext cx="4044875"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0" name="直线连接符 29">
            <a:extLst>
              <a:ext uri="{FF2B5EF4-FFF2-40B4-BE49-F238E27FC236}">
                <a16:creationId xmlns:a16="http://schemas.microsoft.com/office/drawing/2014/main" id="{A5439D74-0E21-1DFE-1133-1992A1BBE218}"/>
              </a:ext>
            </a:extLst>
          </p:cNvPr>
          <p:cNvCxnSpPr>
            <a:cxnSpLocks/>
          </p:cNvCxnSpPr>
          <p:nvPr/>
        </p:nvCxnSpPr>
        <p:spPr>
          <a:xfrm>
            <a:off x="3984063" y="2209428"/>
            <a:ext cx="4044875" cy="0"/>
          </a:xfrm>
          <a:prstGeom prst="line">
            <a:avLst/>
          </a:prstGeom>
          <a:ln w="25400"/>
        </p:spPr>
        <p:style>
          <a:lnRef idx="1">
            <a:schemeClr val="dk1"/>
          </a:lnRef>
          <a:fillRef idx="0">
            <a:schemeClr val="dk1"/>
          </a:fillRef>
          <a:effectRef idx="0">
            <a:schemeClr val="dk1"/>
          </a:effectRef>
          <a:fontRef idx="minor">
            <a:schemeClr val="tx1"/>
          </a:fontRef>
        </p:style>
      </p:cxnSp>
      <p:pic>
        <p:nvPicPr>
          <p:cNvPr id="31" name="图片 30">
            <a:extLst>
              <a:ext uri="{FF2B5EF4-FFF2-40B4-BE49-F238E27FC236}">
                <a16:creationId xmlns:a16="http://schemas.microsoft.com/office/drawing/2014/main" id="{39FF5213-1E0B-874C-629C-A732CACF0553}"/>
              </a:ext>
            </a:extLst>
          </p:cNvPr>
          <p:cNvPicPr>
            <a:picLocks noChangeAspect="1"/>
          </p:cNvPicPr>
          <p:nvPr/>
        </p:nvPicPr>
        <p:blipFill>
          <a:blip r:embed="rId6"/>
          <a:stretch>
            <a:fillRect/>
          </a:stretch>
        </p:blipFill>
        <p:spPr>
          <a:xfrm>
            <a:off x="4928169" y="936186"/>
            <a:ext cx="597152" cy="597152"/>
          </a:xfrm>
          <a:prstGeom prst="rect">
            <a:avLst/>
          </a:prstGeom>
        </p:spPr>
      </p:pic>
      <p:pic>
        <p:nvPicPr>
          <p:cNvPr id="32" name="Picture 2" descr="Wechat,512x512 Icon - 微信 图标 (512x512)">
            <a:extLst>
              <a:ext uri="{FF2B5EF4-FFF2-40B4-BE49-F238E27FC236}">
                <a16:creationId xmlns:a16="http://schemas.microsoft.com/office/drawing/2014/main" id="{CA84453B-3E05-5168-5DBA-D5F651C20E9D}"/>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6460061" y="911456"/>
            <a:ext cx="597064" cy="597064"/>
          </a:xfrm>
          <a:prstGeom prst="rect">
            <a:avLst/>
          </a:prstGeom>
          <a:noFill/>
          <a:extLst>
            <a:ext uri="{909E8E84-426E-40DD-AFC4-6F175D3DCCD1}">
              <a14:hiddenFill xmlns:a14="http://schemas.microsoft.com/office/drawing/2010/main">
                <a:solidFill>
                  <a:srgbClr val="FFFFFF"/>
                </a:solidFill>
              </a14:hiddenFill>
            </a:ext>
          </a:extLst>
        </p:spPr>
      </p:pic>
      <p:sp>
        <p:nvSpPr>
          <p:cNvPr id="33" name="下箭头 32">
            <a:extLst>
              <a:ext uri="{FF2B5EF4-FFF2-40B4-BE49-F238E27FC236}">
                <a16:creationId xmlns:a16="http://schemas.microsoft.com/office/drawing/2014/main" id="{2A02F709-0336-AC4D-4437-FCB81E14A0F0}"/>
              </a:ext>
            </a:extLst>
          </p:cNvPr>
          <p:cNvSpPr/>
          <p:nvPr/>
        </p:nvSpPr>
        <p:spPr>
          <a:xfrm flipH="1" flipV="1">
            <a:off x="5097344" y="2422242"/>
            <a:ext cx="267550" cy="429275"/>
          </a:xfrm>
          <a:prstGeom prst="downArrow">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下箭头 33">
            <a:extLst>
              <a:ext uri="{FF2B5EF4-FFF2-40B4-BE49-F238E27FC236}">
                <a16:creationId xmlns:a16="http://schemas.microsoft.com/office/drawing/2014/main" id="{332DE836-797E-40C7-DF1A-26A5493AACC4}"/>
              </a:ext>
            </a:extLst>
          </p:cNvPr>
          <p:cNvSpPr/>
          <p:nvPr/>
        </p:nvSpPr>
        <p:spPr>
          <a:xfrm flipH="1" flipV="1">
            <a:off x="6611386" y="2422242"/>
            <a:ext cx="267550" cy="429275"/>
          </a:xfrm>
          <a:prstGeom prst="downArrow">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矩形 34">
            <a:extLst>
              <a:ext uri="{FF2B5EF4-FFF2-40B4-BE49-F238E27FC236}">
                <a16:creationId xmlns:a16="http://schemas.microsoft.com/office/drawing/2014/main" id="{D750CD9B-0083-1438-789E-285432A2401C}"/>
              </a:ext>
            </a:extLst>
          </p:cNvPr>
          <p:cNvSpPr/>
          <p:nvPr/>
        </p:nvSpPr>
        <p:spPr>
          <a:xfrm>
            <a:off x="4532707" y="1982208"/>
            <a:ext cx="1388077" cy="4292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600" dirty="0">
                <a:solidFill>
                  <a:srgbClr val="C00000"/>
                </a:solidFill>
              </a:rPr>
              <a:t>网络抽象</a:t>
            </a:r>
          </a:p>
        </p:txBody>
      </p:sp>
      <p:sp>
        <p:nvSpPr>
          <p:cNvPr id="36" name="矩形 35">
            <a:extLst>
              <a:ext uri="{FF2B5EF4-FFF2-40B4-BE49-F238E27FC236}">
                <a16:creationId xmlns:a16="http://schemas.microsoft.com/office/drawing/2014/main" id="{AFAD7F47-7618-F176-BA67-5B713220B876}"/>
              </a:ext>
            </a:extLst>
          </p:cNvPr>
          <p:cNvSpPr/>
          <p:nvPr/>
        </p:nvSpPr>
        <p:spPr>
          <a:xfrm>
            <a:off x="6064555" y="1982208"/>
            <a:ext cx="1388077" cy="4292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a:solidFill>
                  <a:srgbClr val="C00000"/>
                </a:solidFill>
              </a:rPr>
              <a:t>屏幕抽象</a:t>
            </a:r>
          </a:p>
        </p:txBody>
      </p:sp>
      <p:cxnSp>
        <p:nvCxnSpPr>
          <p:cNvPr id="37" name="直线箭头连接符 36">
            <a:extLst>
              <a:ext uri="{FF2B5EF4-FFF2-40B4-BE49-F238E27FC236}">
                <a16:creationId xmlns:a16="http://schemas.microsoft.com/office/drawing/2014/main" id="{F1ECB200-00B7-82FD-0C2F-C249AF3424D6}"/>
              </a:ext>
            </a:extLst>
          </p:cNvPr>
          <p:cNvCxnSpPr>
            <a:cxnSpLocks/>
            <a:stCxn id="31" idx="2"/>
            <a:endCxn id="35" idx="0"/>
          </p:cNvCxnSpPr>
          <p:nvPr/>
        </p:nvCxnSpPr>
        <p:spPr>
          <a:xfrm>
            <a:off x="5226745" y="1533338"/>
            <a:ext cx="1" cy="448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线箭头连接符 37">
            <a:extLst>
              <a:ext uri="{FF2B5EF4-FFF2-40B4-BE49-F238E27FC236}">
                <a16:creationId xmlns:a16="http://schemas.microsoft.com/office/drawing/2014/main" id="{283E3437-7042-A7BE-1D47-12C39EEF1075}"/>
              </a:ext>
            </a:extLst>
          </p:cNvPr>
          <p:cNvCxnSpPr>
            <a:stCxn id="31" idx="2"/>
            <a:endCxn id="36" idx="0"/>
          </p:cNvCxnSpPr>
          <p:nvPr/>
        </p:nvCxnSpPr>
        <p:spPr>
          <a:xfrm>
            <a:off x="5226745" y="1533338"/>
            <a:ext cx="1531849" cy="448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线箭头连接符 38">
            <a:extLst>
              <a:ext uri="{FF2B5EF4-FFF2-40B4-BE49-F238E27FC236}">
                <a16:creationId xmlns:a16="http://schemas.microsoft.com/office/drawing/2014/main" id="{14FC6732-AE40-27E6-BCDE-81BF65A17D40}"/>
              </a:ext>
            </a:extLst>
          </p:cNvPr>
          <p:cNvCxnSpPr>
            <a:cxnSpLocks/>
            <a:stCxn id="32" idx="2"/>
            <a:endCxn id="35" idx="0"/>
          </p:cNvCxnSpPr>
          <p:nvPr/>
        </p:nvCxnSpPr>
        <p:spPr>
          <a:xfrm flipH="1">
            <a:off x="5226746" y="1508520"/>
            <a:ext cx="1531847" cy="473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39">
            <a:extLst>
              <a:ext uri="{FF2B5EF4-FFF2-40B4-BE49-F238E27FC236}">
                <a16:creationId xmlns:a16="http://schemas.microsoft.com/office/drawing/2014/main" id="{DDBCC229-FDF3-BB0E-85EF-1A235EB97465}"/>
              </a:ext>
            </a:extLst>
          </p:cNvPr>
          <p:cNvCxnSpPr>
            <a:stCxn id="32" idx="2"/>
            <a:endCxn id="36" idx="0"/>
          </p:cNvCxnSpPr>
          <p:nvPr/>
        </p:nvCxnSpPr>
        <p:spPr>
          <a:xfrm>
            <a:off x="6758593" y="1508520"/>
            <a:ext cx="1" cy="473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ED8F8D55-19FD-E051-7D03-6AA0309615EE}"/>
              </a:ext>
            </a:extLst>
          </p:cNvPr>
          <p:cNvSpPr txBox="1"/>
          <p:nvPr/>
        </p:nvSpPr>
        <p:spPr>
          <a:xfrm>
            <a:off x="738441" y="1821984"/>
            <a:ext cx="3185487" cy="646331"/>
          </a:xfrm>
          <a:prstGeom prst="rect">
            <a:avLst/>
          </a:prstGeom>
          <a:noFill/>
        </p:spPr>
        <p:txBody>
          <a:bodyPr wrap="none" rtlCol="0">
            <a:spAutoFit/>
          </a:bodyPr>
          <a:lstStyle/>
          <a:p>
            <a:r>
              <a:rPr kumimoji="1" lang="zh-CN" altLang="en-US" b="1" dirty="0">
                <a:solidFill>
                  <a:srgbClr val="C00000"/>
                </a:solidFill>
              </a:rPr>
              <a:t>硬件抽象：</a:t>
            </a:r>
            <a:endParaRPr kumimoji="1" lang="en-US" altLang="zh-CN" b="1" dirty="0">
              <a:solidFill>
                <a:srgbClr val="C00000"/>
              </a:solidFill>
            </a:endParaRPr>
          </a:p>
          <a:p>
            <a:r>
              <a:rPr kumimoji="1" lang="zh-CN" altLang="en-US" b="1" dirty="0">
                <a:solidFill>
                  <a:srgbClr val="C00000"/>
                </a:solidFill>
              </a:rPr>
              <a:t>向应用程序屏蔽硬件实现细节</a:t>
            </a:r>
            <a:endParaRPr kumimoji="1" lang="en-US" altLang="zh-CN" b="1" dirty="0">
              <a:solidFill>
                <a:srgbClr val="C00000"/>
              </a:solidFill>
            </a:endParaRPr>
          </a:p>
        </p:txBody>
      </p:sp>
      <p:sp>
        <p:nvSpPr>
          <p:cNvPr id="42" name="矩形 41">
            <a:extLst>
              <a:ext uri="{FF2B5EF4-FFF2-40B4-BE49-F238E27FC236}">
                <a16:creationId xmlns:a16="http://schemas.microsoft.com/office/drawing/2014/main" id="{2D5CB575-32FB-380F-8EA8-271AC33EDBC6}"/>
              </a:ext>
            </a:extLst>
          </p:cNvPr>
          <p:cNvSpPr/>
          <p:nvPr/>
        </p:nvSpPr>
        <p:spPr>
          <a:xfrm>
            <a:off x="4511289" y="4051033"/>
            <a:ext cx="2972079" cy="2858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a:solidFill>
                  <a:srgbClr val="C00000"/>
                </a:solidFill>
              </a:rPr>
              <a:t>管理不同硬件</a:t>
            </a:r>
          </a:p>
        </p:txBody>
      </p:sp>
    </p:spTree>
    <p:extLst>
      <p:ext uri="{BB962C8B-B14F-4D97-AF65-F5344CB8AC3E}">
        <p14:creationId xmlns:p14="http://schemas.microsoft.com/office/powerpoint/2010/main" val="721532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CB1B92-2532-80B6-E891-F0C09217D0DC}"/>
              </a:ext>
            </a:extLst>
          </p:cNvPr>
          <p:cNvSpPr>
            <a:spLocks noGrp="1"/>
          </p:cNvSpPr>
          <p:nvPr>
            <p:ph type="title"/>
          </p:nvPr>
        </p:nvSpPr>
        <p:spPr/>
        <p:txBody>
          <a:bodyPr/>
          <a:lstStyle/>
          <a:p>
            <a:r>
              <a:rPr kumimoji="1" lang="zh-CN" altLang="en-US" dirty="0"/>
              <a:t>如果没有操作系统</a:t>
            </a:r>
          </a:p>
        </p:txBody>
      </p:sp>
      <p:sp>
        <p:nvSpPr>
          <p:cNvPr id="4" name="灯片编号占位符 3">
            <a:extLst>
              <a:ext uri="{FF2B5EF4-FFF2-40B4-BE49-F238E27FC236}">
                <a16:creationId xmlns:a16="http://schemas.microsoft.com/office/drawing/2014/main" id="{7FAA987B-281C-BF7F-1E74-DBA8A9386678}"/>
              </a:ext>
            </a:extLst>
          </p:cNvPr>
          <p:cNvSpPr>
            <a:spLocks noGrp="1"/>
          </p:cNvSpPr>
          <p:nvPr>
            <p:ph type="sldNum" sz="quarter" idx="12"/>
          </p:nvPr>
        </p:nvSpPr>
        <p:spPr/>
        <p:txBody>
          <a:bodyPr/>
          <a:lstStyle/>
          <a:p>
            <a:fld id="{ADE361C3-C043-4A6E-BDCE-8DA1E7D90A3B}" type="slidenum">
              <a:rPr lang="zh-CN" altLang="en-US" smtClean="0"/>
              <a:t>21</a:t>
            </a:fld>
            <a:endParaRPr lang="zh-CN" altLang="en-US"/>
          </a:p>
        </p:txBody>
      </p:sp>
      <p:grpSp>
        <p:nvGrpSpPr>
          <p:cNvPr id="5" name="组合 4">
            <a:extLst>
              <a:ext uri="{FF2B5EF4-FFF2-40B4-BE49-F238E27FC236}">
                <a16:creationId xmlns:a16="http://schemas.microsoft.com/office/drawing/2014/main" id="{80549173-6259-C23B-B224-57253471057F}"/>
              </a:ext>
            </a:extLst>
          </p:cNvPr>
          <p:cNvGrpSpPr/>
          <p:nvPr/>
        </p:nvGrpSpPr>
        <p:grpSpPr>
          <a:xfrm>
            <a:off x="2855997" y="2860471"/>
            <a:ext cx="756295" cy="1148678"/>
            <a:chOff x="319056" y="1086522"/>
            <a:chExt cx="756295" cy="1148678"/>
          </a:xfrm>
        </p:grpSpPr>
        <p:sp>
          <p:nvSpPr>
            <p:cNvPr id="6" name="圆角矩形 5">
              <a:extLst>
                <a:ext uri="{FF2B5EF4-FFF2-40B4-BE49-F238E27FC236}">
                  <a16:creationId xmlns:a16="http://schemas.microsoft.com/office/drawing/2014/main" id="{5AB068DD-295E-5AAE-1F89-3EF13B71B1E6}"/>
                </a:ext>
              </a:extLst>
            </p:cNvPr>
            <p:cNvSpPr/>
            <p:nvPr/>
          </p:nvSpPr>
          <p:spPr>
            <a:xfrm>
              <a:off x="319056" y="1086522"/>
              <a:ext cx="756295" cy="1148678"/>
            </a:xfrm>
            <a:prstGeom prst="roundRect">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563B1D95-4932-603B-EFD7-3AE1FF5A76DB}"/>
                </a:ext>
              </a:extLst>
            </p:cNvPr>
            <p:cNvSpPr/>
            <p:nvPr/>
          </p:nvSpPr>
          <p:spPr>
            <a:xfrm>
              <a:off x="381848" y="1204856"/>
              <a:ext cx="644386" cy="882128"/>
            </a:xfrm>
            <a:prstGeom prst="rect">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dirty="0"/>
            </a:p>
          </p:txBody>
        </p:sp>
        <p:sp>
          <p:nvSpPr>
            <p:cNvPr id="8" name="椭圆 7">
              <a:extLst>
                <a:ext uri="{FF2B5EF4-FFF2-40B4-BE49-F238E27FC236}">
                  <a16:creationId xmlns:a16="http://schemas.microsoft.com/office/drawing/2014/main" id="{D5BBCD28-4620-F63C-05F8-D751AC67E36E}"/>
                </a:ext>
              </a:extLst>
            </p:cNvPr>
            <p:cNvSpPr>
              <a:spLocks noChangeAspect="1"/>
            </p:cNvSpPr>
            <p:nvPr/>
          </p:nvSpPr>
          <p:spPr>
            <a:xfrm>
              <a:off x="645459" y="2108947"/>
              <a:ext cx="90000" cy="9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9" name="椭圆 8">
              <a:extLst>
                <a:ext uri="{FF2B5EF4-FFF2-40B4-BE49-F238E27FC236}">
                  <a16:creationId xmlns:a16="http://schemas.microsoft.com/office/drawing/2014/main" id="{537F3EA2-D432-5EF8-8DC9-A836B6C88217}"/>
                </a:ext>
              </a:extLst>
            </p:cNvPr>
            <p:cNvSpPr>
              <a:spLocks noChangeAspect="1"/>
            </p:cNvSpPr>
            <p:nvPr/>
          </p:nvSpPr>
          <p:spPr>
            <a:xfrm>
              <a:off x="467909" y="1108038"/>
              <a:ext cx="72000" cy="72000"/>
            </a:xfrm>
            <a:prstGeom prst="ellipse">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0" name="椭圆 9">
              <a:extLst>
                <a:ext uri="{FF2B5EF4-FFF2-40B4-BE49-F238E27FC236}">
                  <a16:creationId xmlns:a16="http://schemas.microsoft.com/office/drawing/2014/main" id="{543C5D7D-D068-6799-D56E-C539984182F8}"/>
                </a:ext>
              </a:extLst>
            </p:cNvPr>
            <p:cNvSpPr>
              <a:spLocks noChangeAspect="1"/>
            </p:cNvSpPr>
            <p:nvPr/>
          </p:nvSpPr>
          <p:spPr>
            <a:xfrm>
              <a:off x="566520" y="1109830"/>
              <a:ext cx="72000" cy="72000"/>
            </a:xfrm>
            <a:prstGeom prst="ellipse">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grpSp>
      <p:pic>
        <p:nvPicPr>
          <p:cNvPr id="11" name="图片 10">
            <a:extLst>
              <a:ext uri="{FF2B5EF4-FFF2-40B4-BE49-F238E27FC236}">
                <a16:creationId xmlns:a16="http://schemas.microsoft.com/office/drawing/2014/main" id="{5DA409A0-D6FE-F328-39A3-C36425123CE0}"/>
              </a:ext>
            </a:extLst>
          </p:cNvPr>
          <p:cNvPicPr>
            <a:picLocks noChangeAspect="1"/>
          </p:cNvPicPr>
          <p:nvPr/>
        </p:nvPicPr>
        <p:blipFill>
          <a:blip r:embed="rId3"/>
          <a:stretch>
            <a:fillRect/>
          </a:stretch>
        </p:blipFill>
        <p:spPr>
          <a:xfrm>
            <a:off x="3026834" y="3217898"/>
            <a:ext cx="433823" cy="433823"/>
          </a:xfrm>
          <a:prstGeom prst="rect">
            <a:avLst/>
          </a:prstGeom>
        </p:spPr>
      </p:pic>
      <p:grpSp>
        <p:nvGrpSpPr>
          <p:cNvPr id="12" name="组合 11">
            <a:extLst>
              <a:ext uri="{FF2B5EF4-FFF2-40B4-BE49-F238E27FC236}">
                <a16:creationId xmlns:a16="http://schemas.microsoft.com/office/drawing/2014/main" id="{8EC0C459-A320-7E2E-332F-54D08C914214}"/>
              </a:ext>
            </a:extLst>
          </p:cNvPr>
          <p:cNvGrpSpPr/>
          <p:nvPr/>
        </p:nvGrpSpPr>
        <p:grpSpPr>
          <a:xfrm>
            <a:off x="1220873" y="2860471"/>
            <a:ext cx="756295" cy="1148678"/>
            <a:chOff x="319056" y="1086522"/>
            <a:chExt cx="756295" cy="1148678"/>
          </a:xfrm>
        </p:grpSpPr>
        <p:sp>
          <p:nvSpPr>
            <p:cNvPr id="13" name="圆角矩形 12">
              <a:extLst>
                <a:ext uri="{FF2B5EF4-FFF2-40B4-BE49-F238E27FC236}">
                  <a16:creationId xmlns:a16="http://schemas.microsoft.com/office/drawing/2014/main" id="{5182E01A-27B2-CD85-12F2-3C3763CE1D37}"/>
                </a:ext>
              </a:extLst>
            </p:cNvPr>
            <p:cNvSpPr/>
            <p:nvPr/>
          </p:nvSpPr>
          <p:spPr>
            <a:xfrm>
              <a:off x="319056" y="1086522"/>
              <a:ext cx="756295" cy="1148678"/>
            </a:xfrm>
            <a:prstGeom prst="roundRect">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31211349-58B0-55CA-F54D-0B16E2F8B0A0}"/>
                </a:ext>
              </a:extLst>
            </p:cNvPr>
            <p:cNvSpPr/>
            <p:nvPr/>
          </p:nvSpPr>
          <p:spPr>
            <a:xfrm>
              <a:off x="381848" y="1204856"/>
              <a:ext cx="644386" cy="882128"/>
            </a:xfrm>
            <a:prstGeom prst="rect">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dirty="0"/>
            </a:p>
          </p:txBody>
        </p:sp>
        <p:sp>
          <p:nvSpPr>
            <p:cNvPr id="15" name="椭圆 14">
              <a:extLst>
                <a:ext uri="{FF2B5EF4-FFF2-40B4-BE49-F238E27FC236}">
                  <a16:creationId xmlns:a16="http://schemas.microsoft.com/office/drawing/2014/main" id="{DBA8D600-48BD-AD8E-A6B6-E72DC333AEFD}"/>
                </a:ext>
              </a:extLst>
            </p:cNvPr>
            <p:cNvSpPr>
              <a:spLocks noChangeAspect="1"/>
            </p:cNvSpPr>
            <p:nvPr/>
          </p:nvSpPr>
          <p:spPr>
            <a:xfrm>
              <a:off x="645459" y="2108947"/>
              <a:ext cx="90000" cy="9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16" name="椭圆 15">
              <a:extLst>
                <a:ext uri="{FF2B5EF4-FFF2-40B4-BE49-F238E27FC236}">
                  <a16:creationId xmlns:a16="http://schemas.microsoft.com/office/drawing/2014/main" id="{2983B89E-15CF-9134-559E-E8017393A9DF}"/>
                </a:ext>
              </a:extLst>
            </p:cNvPr>
            <p:cNvSpPr>
              <a:spLocks noChangeAspect="1"/>
            </p:cNvSpPr>
            <p:nvPr/>
          </p:nvSpPr>
          <p:spPr>
            <a:xfrm>
              <a:off x="467909" y="1108038"/>
              <a:ext cx="72000" cy="72000"/>
            </a:xfrm>
            <a:prstGeom prst="ellipse">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7" name="椭圆 16">
              <a:extLst>
                <a:ext uri="{FF2B5EF4-FFF2-40B4-BE49-F238E27FC236}">
                  <a16:creationId xmlns:a16="http://schemas.microsoft.com/office/drawing/2014/main" id="{C6FB7CBB-8240-F3F6-83AE-36E5E3AD1F57}"/>
                </a:ext>
              </a:extLst>
            </p:cNvPr>
            <p:cNvSpPr>
              <a:spLocks noChangeAspect="1"/>
            </p:cNvSpPr>
            <p:nvPr/>
          </p:nvSpPr>
          <p:spPr>
            <a:xfrm>
              <a:off x="566520" y="1109830"/>
              <a:ext cx="72000" cy="72000"/>
            </a:xfrm>
            <a:prstGeom prst="ellipse">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grpSp>
      <p:pic>
        <p:nvPicPr>
          <p:cNvPr id="18" name="图片 7">
            <a:extLst>
              <a:ext uri="{FF2B5EF4-FFF2-40B4-BE49-F238E27FC236}">
                <a16:creationId xmlns:a16="http://schemas.microsoft.com/office/drawing/2014/main" id="{F7D3D8F1-5290-5242-FDF1-E1894BEF43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8626" t="22549" r="22501" b="23244"/>
          <a:stretch>
            <a:fillRect/>
          </a:stretch>
        </p:blipFill>
        <p:spPr bwMode="auto">
          <a:xfrm>
            <a:off x="1330431" y="3196993"/>
            <a:ext cx="516636" cy="475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 name="组合 18">
            <a:extLst>
              <a:ext uri="{FF2B5EF4-FFF2-40B4-BE49-F238E27FC236}">
                <a16:creationId xmlns:a16="http://schemas.microsoft.com/office/drawing/2014/main" id="{615713C6-F442-D367-7F74-BBCE5D95B4EE}"/>
              </a:ext>
            </a:extLst>
          </p:cNvPr>
          <p:cNvGrpSpPr/>
          <p:nvPr/>
        </p:nvGrpSpPr>
        <p:grpSpPr>
          <a:xfrm>
            <a:off x="4575034" y="2860471"/>
            <a:ext cx="756295" cy="1148678"/>
            <a:chOff x="319056" y="1086522"/>
            <a:chExt cx="756295" cy="1148678"/>
          </a:xfrm>
        </p:grpSpPr>
        <p:sp>
          <p:nvSpPr>
            <p:cNvPr id="20" name="圆角矩形 19">
              <a:extLst>
                <a:ext uri="{FF2B5EF4-FFF2-40B4-BE49-F238E27FC236}">
                  <a16:creationId xmlns:a16="http://schemas.microsoft.com/office/drawing/2014/main" id="{4C91E0B1-3D77-76EA-B7E1-0B2F9B83B93D}"/>
                </a:ext>
              </a:extLst>
            </p:cNvPr>
            <p:cNvSpPr/>
            <p:nvPr/>
          </p:nvSpPr>
          <p:spPr>
            <a:xfrm>
              <a:off x="319056" y="1086522"/>
              <a:ext cx="756295" cy="1148678"/>
            </a:xfrm>
            <a:prstGeom prst="roundRect">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081D8709-77D4-7D27-BDFC-A4CACA8A2A29}"/>
                </a:ext>
              </a:extLst>
            </p:cNvPr>
            <p:cNvSpPr/>
            <p:nvPr/>
          </p:nvSpPr>
          <p:spPr>
            <a:xfrm>
              <a:off x="381848" y="1204856"/>
              <a:ext cx="644386" cy="882128"/>
            </a:xfrm>
            <a:prstGeom prst="rect">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dirty="0"/>
            </a:p>
          </p:txBody>
        </p:sp>
        <p:sp>
          <p:nvSpPr>
            <p:cNvPr id="22" name="椭圆 21">
              <a:extLst>
                <a:ext uri="{FF2B5EF4-FFF2-40B4-BE49-F238E27FC236}">
                  <a16:creationId xmlns:a16="http://schemas.microsoft.com/office/drawing/2014/main" id="{D5E1D9C6-8BDC-7F6A-9078-9142D78F244C}"/>
                </a:ext>
              </a:extLst>
            </p:cNvPr>
            <p:cNvSpPr>
              <a:spLocks noChangeAspect="1"/>
            </p:cNvSpPr>
            <p:nvPr/>
          </p:nvSpPr>
          <p:spPr>
            <a:xfrm>
              <a:off x="645459" y="2108947"/>
              <a:ext cx="90000" cy="9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23" name="椭圆 22">
              <a:extLst>
                <a:ext uri="{FF2B5EF4-FFF2-40B4-BE49-F238E27FC236}">
                  <a16:creationId xmlns:a16="http://schemas.microsoft.com/office/drawing/2014/main" id="{40A671E3-7266-DF5E-990B-B40A3117949B}"/>
                </a:ext>
              </a:extLst>
            </p:cNvPr>
            <p:cNvSpPr>
              <a:spLocks noChangeAspect="1"/>
            </p:cNvSpPr>
            <p:nvPr/>
          </p:nvSpPr>
          <p:spPr>
            <a:xfrm>
              <a:off x="467909" y="1108038"/>
              <a:ext cx="72000" cy="72000"/>
            </a:xfrm>
            <a:prstGeom prst="ellipse">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4" name="椭圆 23">
              <a:extLst>
                <a:ext uri="{FF2B5EF4-FFF2-40B4-BE49-F238E27FC236}">
                  <a16:creationId xmlns:a16="http://schemas.microsoft.com/office/drawing/2014/main" id="{163650D8-B3F0-ED14-BC37-75DA211C7C48}"/>
                </a:ext>
              </a:extLst>
            </p:cNvPr>
            <p:cNvSpPr>
              <a:spLocks noChangeAspect="1"/>
            </p:cNvSpPr>
            <p:nvPr/>
          </p:nvSpPr>
          <p:spPr>
            <a:xfrm>
              <a:off x="566520" y="1109830"/>
              <a:ext cx="72000" cy="72000"/>
            </a:xfrm>
            <a:prstGeom prst="ellipse">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grpSp>
      <p:pic>
        <p:nvPicPr>
          <p:cNvPr id="25" name="图片 24">
            <a:extLst>
              <a:ext uri="{FF2B5EF4-FFF2-40B4-BE49-F238E27FC236}">
                <a16:creationId xmlns:a16="http://schemas.microsoft.com/office/drawing/2014/main" id="{0C158DB6-9AA4-1A65-2CB9-3DA85062E4E1}"/>
              </a:ext>
            </a:extLst>
          </p:cNvPr>
          <p:cNvPicPr>
            <a:picLocks noChangeAspect="1"/>
          </p:cNvPicPr>
          <p:nvPr/>
        </p:nvPicPr>
        <p:blipFill rotWithShape="1">
          <a:blip r:embed="rId5"/>
          <a:srcRect r="50000"/>
          <a:stretch/>
        </p:blipFill>
        <p:spPr>
          <a:xfrm>
            <a:off x="4683018" y="3175744"/>
            <a:ext cx="561737" cy="561737"/>
          </a:xfrm>
          <a:prstGeom prst="rect">
            <a:avLst/>
          </a:prstGeom>
        </p:spPr>
      </p:pic>
      <p:pic>
        <p:nvPicPr>
          <p:cNvPr id="26" name="图片 25">
            <a:extLst>
              <a:ext uri="{FF2B5EF4-FFF2-40B4-BE49-F238E27FC236}">
                <a16:creationId xmlns:a16="http://schemas.microsoft.com/office/drawing/2014/main" id="{85982ABD-1D88-5FE7-E6A7-F9B8E9B41DBD}"/>
              </a:ext>
            </a:extLst>
          </p:cNvPr>
          <p:cNvPicPr>
            <a:picLocks noChangeAspect="1"/>
          </p:cNvPicPr>
          <p:nvPr/>
        </p:nvPicPr>
        <p:blipFill>
          <a:blip r:embed="rId6"/>
          <a:stretch>
            <a:fillRect/>
          </a:stretch>
        </p:blipFill>
        <p:spPr>
          <a:xfrm>
            <a:off x="265797" y="2951666"/>
            <a:ext cx="597152" cy="597152"/>
          </a:xfrm>
          <a:prstGeom prst="rect">
            <a:avLst/>
          </a:prstGeom>
        </p:spPr>
      </p:pic>
      <p:pic>
        <p:nvPicPr>
          <p:cNvPr id="28" name="图片 27">
            <a:extLst>
              <a:ext uri="{FF2B5EF4-FFF2-40B4-BE49-F238E27FC236}">
                <a16:creationId xmlns:a16="http://schemas.microsoft.com/office/drawing/2014/main" id="{27B63825-092F-F7CC-566B-05E1B56A1057}"/>
              </a:ext>
            </a:extLst>
          </p:cNvPr>
          <p:cNvPicPr>
            <a:picLocks noChangeAspect="1"/>
          </p:cNvPicPr>
          <p:nvPr/>
        </p:nvPicPr>
        <p:blipFill>
          <a:blip r:embed="rId6"/>
          <a:stretch>
            <a:fillRect/>
          </a:stretch>
        </p:blipFill>
        <p:spPr>
          <a:xfrm>
            <a:off x="413321" y="1741898"/>
            <a:ext cx="597152" cy="597152"/>
          </a:xfrm>
          <a:prstGeom prst="rect">
            <a:avLst/>
          </a:prstGeom>
        </p:spPr>
      </p:pic>
      <p:pic>
        <p:nvPicPr>
          <p:cNvPr id="29" name="图片 28">
            <a:extLst>
              <a:ext uri="{FF2B5EF4-FFF2-40B4-BE49-F238E27FC236}">
                <a16:creationId xmlns:a16="http://schemas.microsoft.com/office/drawing/2014/main" id="{B4DDB772-68A8-CB51-D8C5-6B07C6E43815}"/>
              </a:ext>
            </a:extLst>
          </p:cNvPr>
          <p:cNvPicPr>
            <a:picLocks noChangeAspect="1"/>
          </p:cNvPicPr>
          <p:nvPr/>
        </p:nvPicPr>
        <p:blipFill>
          <a:blip r:embed="rId7"/>
          <a:stretch>
            <a:fillRect/>
          </a:stretch>
        </p:blipFill>
        <p:spPr>
          <a:xfrm>
            <a:off x="1193496" y="1680690"/>
            <a:ext cx="599935" cy="703924"/>
          </a:xfrm>
          <a:prstGeom prst="rect">
            <a:avLst/>
          </a:prstGeom>
        </p:spPr>
      </p:pic>
      <p:pic>
        <p:nvPicPr>
          <p:cNvPr id="30" name="图片 29">
            <a:extLst>
              <a:ext uri="{FF2B5EF4-FFF2-40B4-BE49-F238E27FC236}">
                <a16:creationId xmlns:a16="http://schemas.microsoft.com/office/drawing/2014/main" id="{F74B4F99-6C46-55C6-BAE9-43D68E89FD20}"/>
              </a:ext>
            </a:extLst>
          </p:cNvPr>
          <p:cNvPicPr>
            <a:picLocks noChangeAspect="1"/>
          </p:cNvPicPr>
          <p:nvPr/>
        </p:nvPicPr>
        <p:blipFill>
          <a:blip r:embed="rId8"/>
          <a:stretch>
            <a:fillRect/>
          </a:stretch>
        </p:blipFill>
        <p:spPr>
          <a:xfrm>
            <a:off x="3305563" y="1626817"/>
            <a:ext cx="599936" cy="712513"/>
          </a:xfrm>
          <a:prstGeom prst="rect">
            <a:avLst/>
          </a:prstGeom>
        </p:spPr>
      </p:pic>
      <p:sp>
        <p:nvSpPr>
          <p:cNvPr id="31" name="文本框 30">
            <a:extLst>
              <a:ext uri="{FF2B5EF4-FFF2-40B4-BE49-F238E27FC236}">
                <a16:creationId xmlns:a16="http://schemas.microsoft.com/office/drawing/2014/main" id="{35B43895-D9F8-D0D6-1A57-A6CC30EC61E6}"/>
              </a:ext>
            </a:extLst>
          </p:cNvPr>
          <p:cNvSpPr txBox="1"/>
          <p:nvPr/>
        </p:nvSpPr>
        <p:spPr>
          <a:xfrm>
            <a:off x="1793431" y="1809641"/>
            <a:ext cx="1247457" cy="461665"/>
          </a:xfrm>
          <a:prstGeom prst="rect">
            <a:avLst/>
          </a:prstGeom>
          <a:noFill/>
        </p:spPr>
        <p:txBody>
          <a:bodyPr wrap="none" rtlCol="0">
            <a:spAutoFit/>
          </a:bodyPr>
          <a:lstStyle/>
          <a:p>
            <a:r>
              <a:rPr kumimoji="1" lang="en-US" altLang="zh-CN" sz="2400" dirty="0"/>
              <a:t>Android</a:t>
            </a:r>
            <a:endParaRPr kumimoji="1" lang="zh-CN" altLang="en-US" sz="2400" dirty="0"/>
          </a:p>
        </p:txBody>
      </p:sp>
      <p:sp>
        <p:nvSpPr>
          <p:cNvPr id="32" name="文本框 31">
            <a:extLst>
              <a:ext uri="{FF2B5EF4-FFF2-40B4-BE49-F238E27FC236}">
                <a16:creationId xmlns:a16="http://schemas.microsoft.com/office/drawing/2014/main" id="{08D7416F-53BA-85A7-C920-CCA8B9B47B02}"/>
              </a:ext>
            </a:extLst>
          </p:cNvPr>
          <p:cNvSpPr txBox="1"/>
          <p:nvPr/>
        </p:nvSpPr>
        <p:spPr>
          <a:xfrm>
            <a:off x="3945247" y="1809641"/>
            <a:ext cx="973343" cy="461665"/>
          </a:xfrm>
          <a:prstGeom prst="rect">
            <a:avLst/>
          </a:prstGeom>
          <a:noFill/>
        </p:spPr>
        <p:txBody>
          <a:bodyPr wrap="none" rtlCol="0">
            <a:spAutoFit/>
          </a:bodyPr>
          <a:lstStyle/>
          <a:p>
            <a:r>
              <a:rPr kumimoji="1" lang="en-US" altLang="zh-CN" sz="2400" dirty="0"/>
              <a:t>Apple</a:t>
            </a:r>
            <a:endParaRPr kumimoji="1" lang="zh-CN" altLang="en-US" sz="2400" dirty="0"/>
          </a:p>
        </p:txBody>
      </p:sp>
      <p:sp>
        <p:nvSpPr>
          <p:cNvPr id="35" name="右大括号 34">
            <a:extLst>
              <a:ext uri="{FF2B5EF4-FFF2-40B4-BE49-F238E27FC236}">
                <a16:creationId xmlns:a16="http://schemas.microsoft.com/office/drawing/2014/main" id="{4F6A7399-767E-F766-A479-05127FFCBDA2}"/>
              </a:ext>
            </a:extLst>
          </p:cNvPr>
          <p:cNvSpPr/>
          <p:nvPr/>
        </p:nvSpPr>
        <p:spPr>
          <a:xfrm rot="16200000">
            <a:off x="2881819" y="2523247"/>
            <a:ext cx="712513" cy="385046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6" name="文本框 35">
            <a:extLst>
              <a:ext uri="{FF2B5EF4-FFF2-40B4-BE49-F238E27FC236}">
                <a16:creationId xmlns:a16="http://schemas.microsoft.com/office/drawing/2014/main" id="{B2A9C3FA-9A76-9F94-9E2B-155BA1E4C116}"/>
              </a:ext>
            </a:extLst>
          </p:cNvPr>
          <p:cNvSpPr txBox="1"/>
          <p:nvPr/>
        </p:nvSpPr>
        <p:spPr>
          <a:xfrm>
            <a:off x="769311" y="4839326"/>
            <a:ext cx="1075936" cy="461665"/>
          </a:xfrm>
          <a:prstGeom prst="rect">
            <a:avLst/>
          </a:prstGeom>
          <a:noFill/>
        </p:spPr>
        <p:txBody>
          <a:bodyPr wrap="none" rtlCol="0">
            <a:spAutoFit/>
          </a:bodyPr>
          <a:lstStyle/>
          <a:p>
            <a:r>
              <a:rPr kumimoji="1" lang="en-US" altLang="zh-CN" sz="2400" dirty="0"/>
              <a:t>Redmi</a:t>
            </a:r>
            <a:endParaRPr kumimoji="1" lang="zh-CN" altLang="en-US" sz="2400" dirty="0"/>
          </a:p>
        </p:txBody>
      </p:sp>
      <p:sp>
        <p:nvSpPr>
          <p:cNvPr id="37" name="文本框 36">
            <a:extLst>
              <a:ext uri="{FF2B5EF4-FFF2-40B4-BE49-F238E27FC236}">
                <a16:creationId xmlns:a16="http://schemas.microsoft.com/office/drawing/2014/main" id="{52654ACF-F468-E635-8ADC-5B29BB0D6D42}"/>
              </a:ext>
            </a:extLst>
          </p:cNvPr>
          <p:cNvSpPr txBox="1"/>
          <p:nvPr/>
        </p:nvSpPr>
        <p:spPr>
          <a:xfrm>
            <a:off x="1923128" y="4839326"/>
            <a:ext cx="1532407" cy="461665"/>
          </a:xfrm>
          <a:prstGeom prst="rect">
            <a:avLst/>
          </a:prstGeom>
          <a:noFill/>
        </p:spPr>
        <p:txBody>
          <a:bodyPr wrap="none" rtlCol="0">
            <a:spAutoFit/>
          </a:bodyPr>
          <a:lstStyle/>
          <a:p>
            <a:r>
              <a:rPr kumimoji="1" lang="en-US" altLang="zh-CN" sz="2400" dirty="0"/>
              <a:t>Xiaomi</a:t>
            </a:r>
            <a:r>
              <a:rPr kumimoji="1" lang="zh-CN" altLang="en-US" sz="2400" dirty="0"/>
              <a:t> </a:t>
            </a:r>
            <a:r>
              <a:rPr kumimoji="1" lang="en-US" altLang="zh-CN" sz="2400" dirty="0"/>
              <a:t>11</a:t>
            </a:r>
            <a:endParaRPr kumimoji="1" lang="zh-CN" altLang="en-US" sz="2400" dirty="0"/>
          </a:p>
        </p:txBody>
      </p:sp>
      <p:sp>
        <p:nvSpPr>
          <p:cNvPr id="38" name="文本框 37">
            <a:extLst>
              <a:ext uri="{FF2B5EF4-FFF2-40B4-BE49-F238E27FC236}">
                <a16:creationId xmlns:a16="http://schemas.microsoft.com/office/drawing/2014/main" id="{9DF2F44B-E1BC-1CA2-4265-26DC681AB008}"/>
              </a:ext>
            </a:extLst>
          </p:cNvPr>
          <p:cNvSpPr txBox="1"/>
          <p:nvPr/>
        </p:nvSpPr>
        <p:spPr>
          <a:xfrm>
            <a:off x="3533416" y="4828993"/>
            <a:ext cx="699230" cy="461665"/>
          </a:xfrm>
          <a:prstGeom prst="rect">
            <a:avLst/>
          </a:prstGeom>
          <a:noFill/>
        </p:spPr>
        <p:txBody>
          <a:bodyPr wrap="none" rtlCol="0">
            <a:spAutoFit/>
          </a:bodyPr>
          <a:lstStyle/>
          <a:p>
            <a:r>
              <a:rPr kumimoji="1" lang="en-US" altLang="zh-CN" sz="2400" dirty="0" err="1"/>
              <a:t>Civi</a:t>
            </a:r>
            <a:endParaRPr kumimoji="1" lang="zh-CN" altLang="en-US" sz="2400" dirty="0"/>
          </a:p>
        </p:txBody>
      </p:sp>
      <p:sp>
        <p:nvSpPr>
          <p:cNvPr id="39" name="文本框 38">
            <a:extLst>
              <a:ext uri="{FF2B5EF4-FFF2-40B4-BE49-F238E27FC236}">
                <a16:creationId xmlns:a16="http://schemas.microsoft.com/office/drawing/2014/main" id="{B57CD25E-E2F8-5E2B-A970-787A95C97BCF}"/>
              </a:ext>
            </a:extLst>
          </p:cNvPr>
          <p:cNvSpPr txBox="1"/>
          <p:nvPr/>
        </p:nvSpPr>
        <p:spPr>
          <a:xfrm>
            <a:off x="4424631" y="4828992"/>
            <a:ext cx="1555234" cy="461665"/>
          </a:xfrm>
          <a:prstGeom prst="rect">
            <a:avLst/>
          </a:prstGeom>
          <a:noFill/>
        </p:spPr>
        <p:txBody>
          <a:bodyPr wrap="none" rtlCol="0">
            <a:spAutoFit/>
          </a:bodyPr>
          <a:lstStyle/>
          <a:p>
            <a:r>
              <a:rPr kumimoji="1" lang="en-US" altLang="zh-CN" sz="2400" dirty="0"/>
              <a:t>Xiaomi</a:t>
            </a:r>
            <a:r>
              <a:rPr kumimoji="1" lang="zh-CN" altLang="en-US" sz="2400" dirty="0"/>
              <a:t> </a:t>
            </a:r>
            <a:r>
              <a:rPr kumimoji="1" lang="en-US" altLang="zh-CN" sz="2400" dirty="0"/>
              <a:t>12</a:t>
            </a:r>
            <a:endParaRPr kumimoji="1" lang="zh-CN" altLang="en-US" sz="2400" dirty="0"/>
          </a:p>
        </p:txBody>
      </p:sp>
      <p:cxnSp>
        <p:nvCxnSpPr>
          <p:cNvPr id="40" name="直线连接符 39">
            <a:extLst>
              <a:ext uri="{FF2B5EF4-FFF2-40B4-BE49-F238E27FC236}">
                <a16:creationId xmlns:a16="http://schemas.microsoft.com/office/drawing/2014/main" id="{787B35A8-4443-19A8-938D-81AF75A72AD5}"/>
              </a:ext>
            </a:extLst>
          </p:cNvPr>
          <p:cNvCxnSpPr>
            <a:cxnSpLocks/>
          </p:cNvCxnSpPr>
          <p:nvPr/>
        </p:nvCxnSpPr>
        <p:spPr>
          <a:xfrm>
            <a:off x="218089" y="2603374"/>
            <a:ext cx="5096905" cy="0"/>
          </a:xfrm>
          <a:prstGeom prst="line">
            <a:avLst/>
          </a:prstGeom>
          <a:ln w="25400"/>
        </p:spPr>
        <p:style>
          <a:lnRef idx="1">
            <a:schemeClr val="dk1"/>
          </a:lnRef>
          <a:fillRef idx="0">
            <a:schemeClr val="dk1"/>
          </a:fillRef>
          <a:effectRef idx="0">
            <a:schemeClr val="dk1"/>
          </a:effectRef>
          <a:fontRef idx="minor">
            <a:schemeClr val="tx1"/>
          </a:fontRef>
        </p:style>
      </p:cxnSp>
      <p:sp>
        <p:nvSpPr>
          <p:cNvPr id="54" name="文本框 53">
            <a:extLst>
              <a:ext uri="{FF2B5EF4-FFF2-40B4-BE49-F238E27FC236}">
                <a16:creationId xmlns:a16="http://schemas.microsoft.com/office/drawing/2014/main" id="{CA61CE4B-F63F-9A96-77C7-C3315CACAD7E}"/>
              </a:ext>
            </a:extLst>
          </p:cNvPr>
          <p:cNvSpPr txBox="1"/>
          <p:nvPr/>
        </p:nvSpPr>
        <p:spPr>
          <a:xfrm>
            <a:off x="5979865" y="1938940"/>
            <a:ext cx="2749471" cy="400110"/>
          </a:xfrm>
          <a:prstGeom prst="rect">
            <a:avLst/>
          </a:prstGeom>
          <a:noFill/>
        </p:spPr>
        <p:txBody>
          <a:bodyPr wrap="none" rtlCol="0">
            <a:spAutoFit/>
          </a:bodyPr>
          <a:lstStyle/>
          <a:p>
            <a:r>
              <a:rPr kumimoji="1" lang="zh-CN" altLang="en-US" sz="2000" dirty="0">
                <a:solidFill>
                  <a:srgbClr val="C00000"/>
                </a:solidFill>
              </a:rPr>
              <a:t>面向操作系统开发应用</a:t>
            </a:r>
          </a:p>
        </p:txBody>
      </p:sp>
      <p:sp>
        <p:nvSpPr>
          <p:cNvPr id="3" name="文本框 2">
            <a:extLst>
              <a:ext uri="{FF2B5EF4-FFF2-40B4-BE49-F238E27FC236}">
                <a16:creationId xmlns:a16="http://schemas.microsoft.com/office/drawing/2014/main" id="{0A343804-7588-71DE-47F4-F10F2E75C61A}"/>
              </a:ext>
            </a:extLst>
          </p:cNvPr>
          <p:cNvSpPr txBox="1"/>
          <p:nvPr/>
        </p:nvSpPr>
        <p:spPr>
          <a:xfrm>
            <a:off x="5979864" y="2917987"/>
            <a:ext cx="2749471" cy="400110"/>
          </a:xfrm>
          <a:prstGeom prst="rect">
            <a:avLst/>
          </a:prstGeom>
          <a:noFill/>
        </p:spPr>
        <p:txBody>
          <a:bodyPr wrap="none" rtlCol="0">
            <a:spAutoFit/>
          </a:bodyPr>
          <a:lstStyle/>
          <a:p>
            <a:r>
              <a:rPr kumimoji="1" lang="zh-CN" altLang="en-US" sz="2000" dirty="0">
                <a:solidFill>
                  <a:srgbClr val="C00000"/>
                </a:solidFill>
              </a:rPr>
              <a:t>面向各款手机开发应用</a:t>
            </a:r>
          </a:p>
        </p:txBody>
      </p:sp>
    </p:spTree>
    <p:extLst>
      <p:ext uri="{BB962C8B-B14F-4D97-AF65-F5344CB8AC3E}">
        <p14:creationId xmlns:p14="http://schemas.microsoft.com/office/powerpoint/2010/main" val="113492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p:bldP spid="37" grpId="0"/>
      <p:bldP spid="38" grpId="0"/>
      <p:bldP spid="39"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CB1B92-2532-80B6-E891-F0C09217D0DC}"/>
              </a:ext>
            </a:extLst>
          </p:cNvPr>
          <p:cNvSpPr>
            <a:spLocks noGrp="1"/>
          </p:cNvSpPr>
          <p:nvPr>
            <p:ph type="title"/>
          </p:nvPr>
        </p:nvSpPr>
        <p:spPr/>
        <p:txBody>
          <a:bodyPr/>
          <a:lstStyle/>
          <a:p>
            <a:r>
              <a:rPr kumimoji="1" lang="zh-CN" altLang="en-US" dirty="0"/>
              <a:t>如果没有操作系统</a:t>
            </a:r>
          </a:p>
        </p:txBody>
      </p:sp>
      <p:sp>
        <p:nvSpPr>
          <p:cNvPr id="4" name="灯片编号占位符 3">
            <a:extLst>
              <a:ext uri="{FF2B5EF4-FFF2-40B4-BE49-F238E27FC236}">
                <a16:creationId xmlns:a16="http://schemas.microsoft.com/office/drawing/2014/main" id="{7FAA987B-281C-BF7F-1E74-DBA8A9386678}"/>
              </a:ext>
            </a:extLst>
          </p:cNvPr>
          <p:cNvSpPr>
            <a:spLocks noGrp="1"/>
          </p:cNvSpPr>
          <p:nvPr>
            <p:ph type="sldNum" sz="quarter" idx="12"/>
          </p:nvPr>
        </p:nvSpPr>
        <p:spPr/>
        <p:txBody>
          <a:bodyPr/>
          <a:lstStyle/>
          <a:p>
            <a:fld id="{ADE361C3-C043-4A6E-BDCE-8DA1E7D90A3B}" type="slidenum">
              <a:rPr lang="zh-CN" altLang="en-US" smtClean="0"/>
              <a:t>22</a:t>
            </a:fld>
            <a:endParaRPr lang="zh-CN" altLang="en-US"/>
          </a:p>
        </p:txBody>
      </p:sp>
      <p:grpSp>
        <p:nvGrpSpPr>
          <p:cNvPr id="5" name="组合 4">
            <a:extLst>
              <a:ext uri="{FF2B5EF4-FFF2-40B4-BE49-F238E27FC236}">
                <a16:creationId xmlns:a16="http://schemas.microsoft.com/office/drawing/2014/main" id="{80549173-6259-C23B-B224-57253471057F}"/>
              </a:ext>
            </a:extLst>
          </p:cNvPr>
          <p:cNvGrpSpPr/>
          <p:nvPr/>
        </p:nvGrpSpPr>
        <p:grpSpPr>
          <a:xfrm>
            <a:off x="2855997" y="2860471"/>
            <a:ext cx="756295" cy="1148678"/>
            <a:chOff x="319056" y="1086522"/>
            <a:chExt cx="756295" cy="1148678"/>
          </a:xfrm>
        </p:grpSpPr>
        <p:sp>
          <p:nvSpPr>
            <p:cNvPr id="6" name="圆角矩形 5">
              <a:extLst>
                <a:ext uri="{FF2B5EF4-FFF2-40B4-BE49-F238E27FC236}">
                  <a16:creationId xmlns:a16="http://schemas.microsoft.com/office/drawing/2014/main" id="{5AB068DD-295E-5AAE-1F89-3EF13B71B1E6}"/>
                </a:ext>
              </a:extLst>
            </p:cNvPr>
            <p:cNvSpPr/>
            <p:nvPr/>
          </p:nvSpPr>
          <p:spPr>
            <a:xfrm>
              <a:off x="319056" y="1086522"/>
              <a:ext cx="756295" cy="1148678"/>
            </a:xfrm>
            <a:prstGeom prst="roundRect">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563B1D95-4932-603B-EFD7-3AE1FF5A76DB}"/>
                </a:ext>
              </a:extLst>
            </p:cNvPr>
            <p:cNvSpPr/>
            <p:nvPr/>
          </p:nvSpPr>
          <p:spPr>
            <a:xfrm>
              <a:off x="381848" y="1204856"/>
              <a:ext cx="644386" cy="882128"/>
            </a:xfrm>
            <a:prstGeom prst="rect">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dirty="0"/>
            </a:p>
          </p:txBody>
        </p:sp>
        <p:sp>
          <p:nvSpPr>
            <p:cNvPr id="8" name="椭圆 7">
              <a:extLst>
                <a:ext uri="{FF2B5EF4-FFF2-40B4-BE49-F238E27FC236}">
                  <a16:creationId xmlns:a16="http://schemas.microsoft.com/office/drawing/2014/main" id="{D5BBCD28-4620-F63C-05F8-D751AC67E36E}"/>
                </a:ext>
              </a:extLst>
            </p:cNvPr>
            <p:cNvSpPr>
              <a:spLocks noChangeAspect="1"/>
            </p:cNvSpPr>
            <p:nvPr/>
          </p:nvSpPr>
          <p:spPr>
            <a:xfrm>
              <a:off x="645459" y="2108947"/>
              <a:ext cx="90000" cy="9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9" name="椭圆 8">
              <a:extLst>
                <a:ext uri="{FF2B5EF4-FFF2-40B4-BE49-F238E27FC236}">
                  <a16:creationId xmlns:a16="http://schemas.microsoft.com/office/drawing/2014/main" id="{537F3EA2-D432-5EF8-8DC9-A836B6C88217}"/>
                </a:ext>
              </a:extLst>
            </p:cNvPr>
            <p:cNvSpPr>
              <a:spLocks noChangeAspect="1"/>
            </p:cNvSpPr>
            <p:nvPr/>
          </p:nvSpPr>
          <p:spPr>
            <a:xfrm>
              <a:off x="467909" y="1108038"/>
              <a:ext cx="72000" cy="72000"/>
            </a:xfrm>
            <a:prstGeom prst="ellipse">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0" name="椭圆 9">
              <a:extLst>
                <a:ext uri="{FF2B5EF4-FFF2-40B4-BE49-F238E27FC236}">
                  <a16:creationId xmlns:a16="http://schemas.microsoft.com/office/drawing/2014/main" id="{543C5D7D-D068-6799-D56E-C539984182F8}"/>
                </a:ext>
              </a:extLst>
            </p:cNvPr>
            <p:cNvSpPr>
              <a:spLocks noChangeAspect="1"/>
            </p:cNvSpPr>
            <p:nvPr/>
          </p:nvSpPr>
          <p:spPr>
            <a:xfrm>
              <a:off x="566520" y="1109830"/>
              <a:ext cx="72000" cy="72000"/>
            </a:xfrm>
            <a:prstGeom prst="ellipse">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grpSp>
      <p:pic>
        <p:nvPicPr>
          <p:cNvPr id="11" name="图片 10">
            <a:extLst>
              <a:ext uri="{FF2B5EF4-FFF2-40B4-BE49-F238E27FC236}">
                <a16:creationId xmlns:a16="http://schemas.microsoft.com/office/drawing/2014/main" id="{5DA409A0-D6FE-F328-39A3-C36425123CE0}"/>
              </a:ext>
            </a:extLst>
          </p:cNvPr>
          <p:cNvPicPr>
            <a:picLocks noChangeAspect="1"/>
          </p:cNvPicPr>
          <p:nvPr/>
        </p:nvPicPr>
        <p:blipFill>
          <a:blip r:embed="rId3"/>
          <a:stretch>
            <a:fillRect/>
          </a:stretch>
        </p:blipFill>
        <p:spPr>
          <a:xfrm>
            <a:off x="3026834" y="3217898"/>
            <a:ext cx="433823" cy="433823"/>
          </a:xfrm>
          <a:prstGeom prst="rect">
            <a:avLst/>
          </a:prstGeom>
        </p:spPr>
      </p:pic>
      <p:grpSp>
        <p:nvGrpSpPr>
          <p:cNvPr id="12" name="组合 11">
            <a:extLst>
              <a:ext uri="{FF2B5EF4-FFF2-40B4-BE49-F238E27FC236}">
                <a16:creationId xmlns:a16="http://schemas.microsoft.com/office/drawing/2014/main" id="{8EC0C459-A320-7E2E-332F-54D08C914214}"/>
              </a:ext>
            </a:extLst>
          </p:cNvPr>
          <p:cNvGrpSpPr/>
          <p:nvPr/>
        </p:nvGrpSpPr>
        <p:grpSpPr>
          <a:xfrm>
            <a:off x="1220873" y="2860471"/>
            <a:ext cx="756295" cy="1148678"/>
            <a:chOff x="319056" y="1086522"/>
            <a:chExt cx="756295" cy="1148678"/>
          </a:xfrm>
        </p:grpSpPr>
        <p:sp>
          <p:nvSpPr>
            <p:cNvPr id="13" name="圆角矩形 12">
              <a:extLst>
                <a:ext uri="{FF2B5EF4-FFF2-40B4-BE49-F238E27FC236}">
                  <a16:creationId xmlns:a16="http://schemas.microsoft.com/office/drawing/2014/main" id="{5182E01A-27B2-CD85-12F2-3C3763CE1D37}"/>
                </a:ext>
              </a:extLst>
            </p:cNvPr>
            <p:cNvSpPr/>
            <p:nvPr/>
          </p:nvSpPr>
          <p:spPr>
            <a:xfrm>
              <a:off x="319056" y="1086522"/>
              <a:ext cx="756295" cy="1148678"/>
            </a:xfrm>
            <a:prstGeom prst="roundRect">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31211349-58B0-55CA-F54D-0B16E2F8B0A0}"/>
                </a:ext>
              </a:extLst>
            </p:cNvPr>
            <p:cNvSpPr/>
            <p:nvPr/>
          </p:nvSpPr>
          <p:spPr>
            <a:xfrm>
              <a:off x="381848" y="1204856"/>
              <a:ext cx="644386" cy="882128"/>
            </a:xfrm>
            <a:prstGeom prst="rect">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dirty="0"/>
            </a:p>
          </p:txBody>
        </p:sp>
        <p:sp>
          <p:nvSpPr>
            <p:cNvPr id="15" name="椭圆 14">
              <a:extLst>
                <a:ext uri="{FF2B5EF4-FFF2-40B4-BE49-F238E27FC236}">
                  <a16:creationId xmlns:a16="http://schemas.microsoft.com/office/drawing/2014/main" id="{DBA8D600-48BD-AD8E-A6B6-E72DC333AEFD}"/>
                </a:ext>
              </a:extLst>
            </p:cNvPr>
            <p:cNvSpPr>
              <a:spLocks noChangeAspect="1"/>
            </p:cNvSpPr>
            <p:nvPr/>
          </p:nvSpPr>
          <p:spPr>
            <a:xfrm>
              <a:off x="645459" y="2108947"/>
              <a:ext cx="90000" cy="9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16" name="椭圆 15">
              <a:extLst>
                <a:ext uri="{FF2B5EF4-FFF2-40B4-BE49-F238E27FC236}">
                  <a16:creationId xmlns:a16="http://schemas.microsoft.com/office/drawing/2014/main" id="{2983B89E-15CF-9134-559E-E8017393A9DF}"/>
                </a:ext>
              </a:extLst>
            </p:cNvPr>
            <p:cNvSpPr>
              <a:spLocks noChangeAspect="1"/>
            </p:cNvSpPr>
            <p:nvPr/>
          </p:nvSpPr>
          <p:spPr>
            <a:xfrm>
              <a:off x="467909" y="1108038"/>
              <a:ext cx="72000" cy="72000"/>
            </a:xfrm>
            <a:prstGeom prst="ellipse">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7" name="椭圆 16">
              <a:extLst>
                <a:ext uri="{FF2B5EF4-FFF2-40B4-BE49-F238E27FC236}">
                  <a16:creationId xmlns:a16="http://schemas.microsoft.com/office/drawing/2014/main" id="{C6FB7CBB-8240-F3F6-83AE-36E5E3AD1F57}"/>
                </a:ext>
              </a:extLst>
            </p:cNvPr>
            <p:cNvSpPr>
              <a:spLocks noChangeAspect="1"/>
            </p:cNvSpPr>
            <p:nvPr/>
          </p:nvSpPr>
          <p:spPr>
            <a:xfrm>
              <a:off x="566520" y="1109830"/>
              <a:ext cx="72000" cy="72000"/>
            </a:xfrm>
            <a:prstGeom prst="ellipse">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grpSp>
      <p:pic>
        <p:nvPicPr>
          <p:cNvPr id="18" name="图片 7">
            <a:extLst>
              <a:ext uri="{FF2B5EF4-FFF2-40B4-BE49-F238E27FC236}">
                <a16:creationId xmlns:a16="http://schemas.microsoft.com/office/drawing/2014/main" id="{F7D3D8F1-5290-5242-FDF1-E1894BEF43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8626" t="22549" r="22501" b="23244"/>
          <a:stretch>
            <a:fillRect/>
          </a:stretch>
        </p:blipFill>
        <p:spPr bwMode="auto">
          <a:xfrm>
            <a:off x="1330431" y="3196993"/>
            <a:ext cx="516636" cy="475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 name="组合 18">
            <a:extLst>
              <a:ext uri="{FF2B5EF4-FFF2-40B4-BE49-F238E27FC236}">
                <a16:creationId xmlns:a16="http://schemas.microsoft.com/office/drawing/2014/main" id="{615713C6-F442-D367-7F74-BBCE5D95B4EE}"/>
              </a:ext>
            </a:extLst>
          </p:cNvPr>
          <p:cNvGrpSpPr/>
          <p:nvPr/>
        </p:nvGrpSpPr>
        <p:grpSpPr>
          <a:xfrm>
            <a:off x="4575034" y="2860471"/>
            <a:ext cx="756295" cy="1148678"/>
            <a:chOff x="319056" y="1086522"/>
            <a:chExt cx="756295" cy="1148678"/>
          </a:xfrm>
        </p:grpSpPr>
        <p:sp>
          <p:nvSpPr>
            <p:cNvPr id="20" name="圆角矩形 19">
              <a:extLst>
                <a:ext uri="{FF2B5EF4-FFF2-40B4-BE49-F238E27FC236}">
                  <a16:creationId xmlns:a16="http://schemas.microsoft.com/office/drawing/2014/main" id="{4C91E0B1-3D77-76EA-B7E1-0B2F9B83B93D}"/>
                </a:ext>
              </a:extLst>
            </p:cNvPr>
            <p:cNvSpPr/>
            <p:nvPr/>
          </p:nvSpPr>
          <p:spPr>
            <a:xfrm>
              <a:off x="319056" y="1086522"/>
              <a:ext cx="756295" cy="1148678"/>
            </a:xfrm>
            <a:prstGeom prst="roundRect">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081D8709-77D4-7D27-BDFC-A4CACA8A2A29}"/>
                </a:ext>
              </a:extLst>
            </p:cNvPr>
            <p:cNvSpPr/>
            <p:nvPr/>
          </p:nvSpPr>
          <p:spPr>
            <a:xfrm>
              <a:off x="381848" y="1204856"/>
              <a:ext cx="644386" cy="882128"/>
            </a:xfrm>
            <a:prstGeom prst="rect">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dirty="0"/>
            </a:p>
          </p:txBody>
        </p:sp>
        <p:sp>
          <p:nvSpPr>
            <p:cNvPr id="22" name="椭圆 21">
              <a:extLst>
                <a:ext uri="{FF2B5EF4-FFF2-40B4-BE49-F238E27FC236}">
                  <a16:creationId xmlns:a16="http://schemas.microsoft.com/office/drawing/2014/main" id="{D5E1D9C6-8BDC-7F6A-9078-9142D78F244C}"/>
                </a:ext>
              </a:extLst>
            </p:cNvPr>
            <p:cNvSpPr>
              <a:spLocks noChangeAspect="1"/>
            </p:cNvSpPr>
            <p:nvPr/>
          </p:nvSpPr>
          <p:spPr>
            <a:xfrm>
              <a:off x="645459" y="2108947"/>
              <a:ext cx="90000" cy="9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23" name="椭圆 22">
              <a:extLst>
                <a:ext uri="{FF2B5EF4-FFF2-40B4-BE49-F238E27FC236}">
                  <a16:creationId xmlns:a16="http://schemas.microsoft.com/office/drawing/2014/main" id="{40A671E3-7266-DF5E-990B-B40A3117949B}"/>
                </a:ext>
              </a:extLst>
            </p:cNvPr>
            <p:cNvSpPr>
              <a:spLocks noChangeAspect="1"/>
            </p:cNvSpPr>
            <p:nvPr/>
          </p:nvSpPr>
          <p:spPr>
            <a:xfrm>
              <a:off x="467909" y="1108038"/>
              <a:ext cx="72000" cy="72000"/>
            </a:xfrm>
            <a:prstGeom prst="ellipse">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4" name="椭圆 23">
              <a:extLst>
                <a:ext uri="{FF2B5EF4-FFF2-40B4-BE49-F238E27FC236}">
                  <a16:creationId xmlns:a16="http://schemas.microsoft.com/office/drawing/2014/main" id="{163650D8-B3F0-ED14-BC37-75DA211C7C48}"/>
                </a:ext>
              </a:extLst>
            </p:cNvPr>
            <p:cNvSpPr>
              <a:spLocks noChangeAspect="1"/>
            </p:cNvSpPr>
            <p:nvPr/>
          </p:nvSpPr>
          <p:spPr>
            <a:xfrm>
              <a:off x="566520" y="1109830"/>
              <a:ext cx="72000" cy="72000"/>
            </a:xfrm>
            <a:prstGeom prst="ellipse">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grpSp>
      <p:pic>
        <p:nvPicPr>
          <p:cNvPr id="25" name="图片 24">
            <a:extLst>
              <a:ext uri="{FF2B5EF4-FFF2-40B4-BE49-F238E27FC236}">
                <a16:creationId xmlns:a16="http://schemas.microsoft.com/office/drawing/2014/main" id="{0C158DB6-9AA4-1A65-2CB9-3DA85062E4E1}"/>
              </a:ext>
            </a:extLst>
          </p:cNvPr>
          <p:cNvPicPr>
            <a:picLocks noChangeAspect="1"/>
          </p:cNvPicPr>
          <p:nvPr/>
        </p:nvPicPr>
        <p:blipFill rotWithShape="1">
          <a:blip r:embed="rId5"/>
          <a:srcRect r="50000"/>
          <a:stretch/>
        </p:blipFill>
        <p:spPr>
          <a:xfrm>
            <a:off x="4683018" y="3175744"/>
            <a:ext cx="561737" cy="561737"/>
          </a:xfrm>
          <a:prstGeom prst="rect">
            <a:avLst/>
          </a:prstGeom>
        </p:spPr>
      </p:pic>
      <p:pic>
        <p:nvPicPr>
          <p:cNvPr id="26" name="图片 25">
            <a:extLst>
              <a:ext uri="{FF2B5EF4-FFF2-40B4-BE49-F238E27FC236}">
                <a16:creationId xmlns:a16="http://schemas.microsoft.com/office/drawing/2014/main" id="{85982ABD-1D88-5FE7-E6A7-F9B8E9B41DBD}"/>
              </a:ext>
            </a:extLst>
          </p:cNvPr>
          <p:cNvPicPr>
            <a:picLocks noChangeAspect="1"/>
          </p:cNvPicPr>
          <p:nvPr/>
        </p:nvPicPr>
        <p:blipFill>
          <a:blip r:embed="rId6"/>
          <a:stretch>
            <a:fillRect/>
          </a:stretch>
        </p:blipFill>
        <p:spPr>
          <a:xfrm>
            <a:off x="265797" y="2951666"/>
            <a:ext cx="597152" cy="597152"/>
          </a:xfrm>
          <a:prstGeom prst="rect">
            <a:avLst/>
          </a:prstGeom>
        </p:spPr>
      </p:pic>
      <p:pic>
        <p:nvPicPr>
          <p:cNvPr id="28" name="图片 27">
            <a:extLst>
              <a:ext uri="{FF2B5EF4-FFF2-40B4-BE49-F238E27FC236}">
                <a16:creationId xmlns:a16="http://schemas.microsoft.com/office/drawing/2014/main" id="{27B63825-092F-F7CC-566B-05E1B56A1057}"/>
              </a:ext>
            </a:extLst>
          </p:cNvPr>
          <p:cNvPicPr>
            <a:picLocks noChangeAspect="1"/>
          </p:cNvPicPr>
          <p:nvPr/>
        </p:nvPicPr>
        <p:blipFill>
          <a:blip r:embed="rId6"/>
          <a:stretch>
            <a:fillRect/>
          </a:stretch>
        </p:blipFill>
        <p:spPr>
          <a:xfrm>
            <a:off x="413321" y="1741898"/>
            <a:ext cx="597152" cy="597152"/>
          </a:xfrm>
          <a:prstGeom prst="rect">
            <a:avLst/>
          </a:prstGeom>
        </p:spPr>
      </p:pic>
      <p:pic>
        <p:nvPicPr>
          <p:cNvPr id="29" name="图片 28">
            <a:extLst>
              <a:ext uri="{FF2B5EF4-FFF2-40B4-BE49-F238E27FC236}">
                <a16:creationId xmlns:a16="http://schemas.microsoft.com/office/drawing/2014/main" id="{B4DDB772-68A8-CB51-D8C5-6B07C6E43815}"/>
              </a:ext>
            </a:extLst>
          </p:cNvPr>
          <p:cNvPicPr>
            <a:picLocks noChangeAspect="1"/>
          </p:cNvPicPr>
          <p:nvPr/>
        </p:nvPicPr>
        <p:blipFill>
          <a:blip r:embed="rId7"/>
          <a:stretch>
            <a:fillRect/>
          </a:stretch>
        </p:blipFill>
        <p:spPr>
          <a:xfrm>
            <a:off x="1193496" y="1680690"/>
            <a:ext cx="599935" cy="703924"/>
          </a:xfrm>
          <a:prstGeom prst="rect">
            <a:avLst/>
          </a:prstGeom>
        </p:spPr>
      </p:pic>
      <p:pic>
        <p:nvPicPr>
          <p:cNvPr id="30" name="图片 29">
            <a:extLst>
              <a:ext uri="{FF2B5EF4-FFF2-40B4-BE49-F238E27FC236}">
                <a16:creationId xmlns:a16="http://schemas.microsoft.com/office/drawing/2014/main" id="{F74B4F99-6C46-55C6-BAE9-43D68E89FD20}"/>
              </a:ext>
            </a:extLst>
          </p:cNvPr>
          <p:cNvPicPr>
            <a:picLocks noChangeAspect="1"/>
          </p:cNvPicPr>
          <p:nvPr/>
        </p:nvPicPr>
        <p:blipFill>
          <a:blip r:embed="rId8"/>
          <a:stretch>
            <a:fillRect/>
          </a:stretch>
        </p:blipFill>
        <p:spPr>
          <a:xfrm>
            <a:off x="3305563" y="1626817"/>
            <a:ext cx="599936" cy="712513"/>
          </a:xfrm>
          <a:prstGeom prst="rect">
            <a:avLst/>
          </a:prstGeom>
        </p:spPr>
      </p:pic>
      <p:sp>
        <p:nvSpPr>
          <p:cNvPr id="31" name="文本框 30">
            <a:extLst>
              <a:ext uri="{FF2B5EF4-FFF2-40B4-BE49-F238E27FC236}">
                <a16:creationId xmlns:a16="http://schemas.microsoft.com/office/drawing/2014/main" id="{35B43895-D9F8-D0D6-1A57-A6CC30EC61E6}"/>
              </a:ext>
            </a:extLst>
          </p:cNvPr>
          <p:cNvSpPr txBox="1"/>
          <p:nvPr/>
        </p:nvSpPr>
        <p:spPr>
          <a:xfrm>
            <a:off x="1793431" y="1809641"/>
            <a:ext cx="1247457" cy="461665"/>
          </a:xfrm>
          <a:prstGeom prst="rect">
            <a:avLst/>
          </a:prstGeom>
          <a:noFill/>
        </p:spPr>
        <p:txBody>
          <a:bodyPr wrap="none" rtlCol="0">
            <a:spAutoFit/>
          </a:bodyPr>
          <a:lstStyle/>
          <a:p>
            <a:r>
              <a:rPr kumimoji="1" lang="en-US" altLang="zh-CN" sz="2400" dirty="0"/>
              <a:t>Android</a:t>
            </a:r>
            <a:endParaRPr kumimoji="1" lang="zh-CN" altLang="en-US" sz="2400" dirty="0"/>
          </a:p>
        </p:txBody>
      </p:sp>
      <p:sp>
        <p:nvSpPr>
          <p:cNvPr id="32" name="文本框 31">
            <a:extLst>
              <a:ext uri="{FF2B5EF4-FFF2-40B4-BE49-F238E27FC236}">
                <a16:creationId xmlns:a16="http://schemas.microsoft.com/office/drawing/2014/main" id="{08D7416F-53BA-85A7-C920-CCA8B9B47B02}"/>
              </a:ext>
            </a:extLst>
          </p:cNvPr>
          <p:cNvSpPr txBox="1"/>
          <p:nvPr/>
        </p:nvSpPr>
        <p:spPr>
          <a:xfrm>
            <a:off x="3945247" y="1809641"/>
            <a:ext cx="973343" cy="461665"/>
          </a:xfrm>
          <a:prstGeom prst="rect">
            <a:avLst/>
          </a:prstGeom>
          <a:noFill/>
        </p:spPr>
        <p:txBody>
          <a:bodyPr wrap="none" rtlCol="0">
            <a:spAutoFit/>
          </a:bodyPr>
          <a:lstStyle/>
          <a:p>
            <a:r>
              <a:rPr kumimoji="1" lang="en-US" altLang="zh-CN" sz="2400" dirty="0"/>
              <a:t>Apple</a:t>
            </a:r>
            <a:endParaRPr kumimoji="1" lang="zh-CN" altLang="en-US" sz="2400" dirty="0"/>
          </a:p>
        </p:txBody>
      </p:sp>
      <p:sp>
        <p:nvSpPr>
          <p:cNvPr id="35" name="右大括号 34">
            <a:extLst>
              <a:ext uri="{FF2B5EF4-FFF2-40B4-BE49-F238E27FC236}">
                <a16:creationId xmlns:a16="http://schemas.microsoft.com/office/drawing/2014/main" id="{4F6A7399-767E-F766-A479-05127FFCBDA2}"/>
              </a:ext>
            </a:extLst>
          </p:cNvPr>
          <p:cNvSpPr/>
          <p:nvPr/>
        </p:nvSpPr>
        <p:spPr>
          <a:xfrm rot="16200000">
            <a:off x="2881819" y="2523247"/>
            <a:ext cx="712513" cy="385046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6" name="文本框 35">
            <a:extLst>
              <a:ext uri="{FF2B5EF4-FFF2-40B4-BE49-F238E27FC236}">
                <a16:creationId xmlns:a16="http://schemas.microsoft.com/office/drawing/2014/main" id="{B2A9C3FA-9A76-9F94-9E2B-155BA1E4C116}"/>
              </a:ext>
            </a:extLst>
          </p:cNvPr>
          <p:cNvSpPr txBox="1"/>
          <p:nvPr/>
        </p:nvSpPr>
        <p:spPr>
          <a:xfrm>
            <a:off x="769311" y="4839326"/>
            <a:ext cx="1075936" cy="461665"/>
          </a:xfrm>
          <a:prstGeom prst="rect">
            <a:avLst/>
          </a:prstGeom>
          <a:noFill/>
        </p:spPr>
        <p:txBody>
          <a:bodyPr wrap="none" rtlCol="0">
            <a:spAutoFit/>
          </a:bodyPr>
          <a:lstStyle/>
          <a:p>
            <a:r>
              <a:rPr kumimoji="1" lang="en-US" altLang="zh-CN" sz="2400" dirty="0"/>
              <a:t>Redmi</a:t>
            </a:r>
            <a:endParaRPr kumimoji="1" lang="zh-CN" altLang="en-US" sz="2400" dirty="0"/>
          </a:p>
        </p:txBody>
      </p:sp>
      <p:sp>
        <p:nvSpPr>
          <p:cNvPr id="37" name="文本框 36">
            <a:extLst>
              <a:ext uri="{FF2B5EF4-FFF2-40B4-BE49-F238E27FC236}">
                <a16:creationId xmlns:a16="http://schemas.microsoft.com/office/drawing/2014/main" id="{52654ACF-F468-E635-8ADC-5B29BB0D6D42}"/>
              </a:ext>
            </a:extLst>
          </p:cNvPr>
          <p:cNvSpPr txBox="1"/>
          <p:nvPr/>
        </p:nvSpPr>
        <p:spPr>
          <a:xfrm>
            <a:off x="1923128" y="4839326"/>
            <a:ext cx="1532407" cy="461665"/>
          </a:xfrm>
          <a:prstGeom prst="rect">
            <a:avLst/>
          </a:prstGeom>
          <a:noFill/>
        </p:spPr>
        <p:txBody>
          <a:bodyPr wrap="none" rtlCol="0">
            <a:spAutoFit/>
          </a:bodyPr>
          <a:lstStyle/>
          <a:p>
            <a:r>
              <a:rPr kumimoji="1" lang="en-US" altLang="zh-CN" sz="2400" dirty="0"/>
              <a:t>Xiaomi</a:t>
            </a:r>
            <a:r>
              <a:rPr kumimoji="1" lang="zh-CN" altLang="en-US" sz="2400" dirty="0"/>
              <a:t> </a:t>
            </a:r>
            <a:r>
              <a:rPr kumimoji="1" lang="en-US" altLang="zh-CN" sz="2400" dirty="0"/>
              <a:t>11</a:t>
            </a:r>
            <a:endParaRPr kumimoji="1" lang="zh-CN" altLang="en-US" sz="2400" dirty="0"/>
          </a:p>
        </p:txBody>
      </p:sp>
      <p:sp>
        <p:nvSpPr>
          <p:cNvPr id="38" name="文本框 37">
            <a:extLst>
              <a:ext uri="{FF2B5EF4-FFF2-40B4-BE49-F238E27FC236}">
                <a16:creationId xmlns:a16="http://schemas.microsoft.com/office/drawing/2014/main" id="{9DF2F44B-E1BC-1CA2-4265-26DC681AB008}"/>
              </a:ext>
            </a:extLst>
          </p:cNvPr>
          <p:cNvSpPr txBox="1"/>
          <p:nvPr/>
        </p:nvSpPr>
        <p:spPr>
          <a:xfrm>
            <a:off x="3533416" y="4828993"/>
            <a:ext cx="699230" cy="461665"/>
          </a:xfrm>
          <a:prstGeom prst="rect">
            <a:avLst/>
          </a:prstGeom>
          <a:noFill/>
        </p:spPr>
        <p:txBody>
          <a:bodyPr wrap="none" rtlCol="0">
            <a:spAutoFit/>
          </a:bodyPr>
          <a:lstStyle/>
          <a:p>
            <a:r>
              <a:rPr kumimoji="1" lang="en-US" altLang="zh-CN" sz="2400" dirty="0" err="1"/>
              <a:t>Civi</a:t>
            </a:r>
            <a:endParaRPr kumimoji="1" lang="zh-CN" altLang="en-US" sz="2400" dirty="0"/>
          </a:p>
        </p:txBody>
      </p:sp>
      <p:sp>
        <p:nvSpPr>
          <p:cNvPr id="39" name="文本框 38">
            <a:extLst>
              <a:ext uri="{FF2B5EF4-FFF2-40B4-BE49-F238E27FC236}">
                <a16:creationId xmlns:a16="http://schemas.microsoft.com/office/drawing/2014/main" id="{B57CD25E-E2F8-5E2B-A970-787A95C97BCF}"/>
              </a:ext>
            </a:extLst>
          </p:cNvPr>
          <p:cNvSpPr txBox="1"/>
          <p:nvPr/>
        </p:nvSpPr>
        <p:spPr>
          <a:xfrm>
            <a:off x="4424631" y="4828992"/>
            <a:ext cx="1555234" cy="461665"/>
          </a:xfrm>
          <a:prstGeom prst="rect">
            <a:avLst/>
          </a:prstGeom>
          <a:noFill/>
        </p:spPr>
        <p:txBody>
          <a:bodyPr wrap="none" rtlCol="0">
            <a:spAutoFit/>
          </a:bodyPr>
          <a:lstStyle/>
          <a:p>
            <a:r>
              <a:rPr kumimoji="1" lang="en-US" altLang="zh-CN" sz="2400" dirty="0"/>
              <a:t>Xiaomi</a:t>
            </a:r>
            <a:r>
              <a:rPr kumimoji="1" lang="zh-CN" altLang="en-US" sz="2400" dirty="0"/>
              <a:t> </a:t>
            </a:r>
            <a:r>
              <a:rPr kumimoji="1" lang="en-US" altLang="zh-CN" sz="2400" dirty="0"/>
              <a:t>12</a:t>
            </a:r>
            <a:endParaRPr kumimoji="1" lang="zh-CN" altLang="en-US" sz="2400" dirty="0"/>
          </a:p>
        </p:txBody>
      </p:sp>
      <p:cxnSp>
        <p:nvCxnSpPr>
          <p:cNvPr id="40" name="直线连接符 39">
            <a:extLst>
              <a:ext uri="{FF2B5EF4-FFF2-40B4-BE49-F238E27FC236}">
                <a16:creationId xmlns:a16="http://schemas.microsoft.com/office/drawing/2014/main" id="{787B35A8-4443-19A8-938D-81AF75A72AD5}"/>
              </a:ext>
            </a:extLst>
          </p:cNvPr>
          <p:cNvCxnSpPr>
            <a:cxnSpLocks/>
          </p:cNvCxnSpPr>
          <p:nvPr/>
        </p:nvCxnSpPr>
        <p:spPr>
          <a:xfrm>
            <a:off x="218089" y="2603374"/>
            <a:ext cx="5096905" cy="0"/>
          </a:xfrm>
          <a:prstGeom prst="line">
            <a:avLst/>
          </a:prstGeom>
          <a:ln w="25400"/>
        </p:spPr>
        <p:style>
          <a:lnRef idx="1">
            <a:schemeClr val="dk1"/>
          </a:lnRef>
          <a:fillRef idx="0">
            <a:schemeClr val="dk1"/>
          </a:fillRef>
          <a:effectRef idx="0">
            <a:schemeClr val="dk1"/>
          </a:effectRef>
          <a:fontRef idx="minor">
            <a:schemeClr val="tx1"/>
          </a:fontRef>
        </p:style>
      </p:cxnSp>
      <p:grpSp>
        <p:nvGrpSpPr>
          <p:cNvPr id="41" name="组合 40">
            <a:extLst>
              <a:ext uri="{FF2B5EF4-FFF2-40B4-BE49-F238E27FC236}">
                <a16:creationId xmlns:a16="http://schemas.microsoft.com/office/drawing/2014/main" id="{004DD8F8-AC03-74A6-6EA6-ABC481BF5326}"/>
              </a:ext>
            </a:extLst>
          </p:cNvPr>
          <p:cNvGrpSpPr/>
          <p:nvPr/>
        </p:nvGrpSpPr>
        <p:grpSpPr>
          <a:xfrm>
            <a:off x="6654848" y="3197183"/>
            <a:ext cx="756295" cy="1148678"/>
            <a:chOff x="319056" y="1086522"/>
            <a:chExt cx="756295" cy="1148678"/>
          </a:xfrm>
        </p:grpSpPr>
        <p:sp>
          <p:nvSpPr>
            <p:cNvPr id="42" name="圆角矩形 41">
              <a:extLst>
                <a:ext uri="{FF2B5EF4-FFF2-40B4-BE49-F238E27FC236}">
                  <a16:creationId xmlns:a16="http://schemas.microsoft.com/office/drawing/2014/main" id="{7913CE99-4516-4A33-4B12-B18D155C8FEE}"/>
                </a:ext>
              </a:extLst>
            </p:cNvPr>
            <p:cNvSpPr/>
            <p:nvPr/>
          </p:nvSpPr>
          <p:spPr>
            <a:xfrm>
              <a:off x="319056" y="1086522"/>
              <a:ext cx="756295" cy="1148678"/>
            </a:xfrm>
            <a:prstGeom prst="roundRect">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43" name="矩形 42">
              <a:extLst>
                <a:ext uri="{FF2B5EF4-FFF2-40B4-BE49-F238E27FC236}">
                  <a16:creationId xmlns:a16="http://schemas.microsoft.com/office/drawing/2014/main" id="{4ABA3CE4-2998-7FA6-77A9-EDD3790A9767}"/>
                </a:ext>
              </a:extLst>
            </p:cNvPr>
            <p:cNvSpPr/>
            <p:nvPr/>
          </p:nvSpPr>
          <p:spPr>
            <a:xfrm>
              <a:off x="381848" y="1204856"/>
              <a:ext cx="644386" cy="882128"/>
            </a:xfrm>
            <a:prstGeom prst="rect">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dirty="0"/>
            </a:p>
          </p:txBody>
        </p:sp>
        <p:sp>
          <p:nvSpPr>
            <p:cNvPr id="44" name="椭圆 43">
              <a:extLst>
                <a:ext uri="{FF2B5EF4-FFF2-40B4-BE49-F238E27FC236}">
                  <a16:creationId xmlns:a16="http://schemas.microsoft.com/office/drawing/2014/main" id="{684DE07C-A592-D74A-9772-FF7749667005}"/>
                </a:ext>
              </a:extLst>
            </p:cNvPr>
            <p:cNvSpPr>
              <a:spLocks noChangeAspect="1"/>
            </p:cNvSpPr>
            <p:nvPr/>
          </p:nvSpPr>
          <p:spPr>
            <a:xfrm>
              <a:off x="645459" y="2108947"/>
              <a:ext cx="90000" cy="9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45" name="椭圆 44">
              <a:extLst>
                <a:ext uri="{FF2B5EF4-FFF2-40B4-BE49-F238E27FC236}">
                  <a16:creationId xmlns:a16="http://schemas.microsoft.com/office/drawing/2014/main" id="{3B77B7CC-1DC9-792F-F320-EE58AC1A5D8B}"/>
                </a:ext>
              </a:extLst>
            </p:cNvPr>
            <p:cNvSpPr>
              <a:spLocks noChangeAspect="1"/>
            </p:cNvSpPr>
            <p:nvPr/>
          </p:nvSpPr>
          <p:spPr>
            <a:xfrm>
              <a:off x="467909" y="1108038"/>
              <a:ext cx="72000" cy="72000"/>
            </a:xfrm>
            <a:prstGeom prst="ellipse">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46" name="椭圆 45">
              <a:extLst>
                <a:ext uri="{FF2B5EF4-FFF2-40B4-BE49-F238E27FC236}">
                  <a16:creationId xmlns:a16="http://schemas.microsoft.com/office/drawing/2014/main" id="{EC21059A-4AF1-C703-0464-7F3C4DE21E2B}"/>
                </a:ext>
              </a:extLst>
            </p:cNvPr>
            <p:cNvSpPr>
              <a:spLocks noChangeAspect="1"/>
            </p:cNvSpPr>
            <p:nvPr/>
          </p:nvSpPr>
          <p:spPr>
            <a:xfrm>
              <a:off x="566520" y="1109830"/>
              <a:ext cx="72000" cy="72000"/>
            </a:xfrm>
            <a:prstGeom prst="ellipse">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grpSp>
      <p:pic>
        <p:nvPicPr>
          <p:cNvPr id="47" name="Picture 2" descr="Wechat,512x512 Icon - 微信 图标 (512x512)">
            <a:extLst>
              <a:ext uri="{FF2B5EF4-FFF2-40B4-BE49-F238E27FC236}">
                <a16:creationId xmlns:a16="http://schemas.microsoft.com/office/drawing/2014/main" id="{C4BF2186-C8A2-DC22-9B04-E92286C1541F}"/>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7411143" y="1809531"/>
            <a:ext cx="597064" cy="597064"/>
          </a:xfrm>
          <a:prstGeom prst="rect">
            <a:avLst/>
          </a:prstGeom>
          <a:noFill/>
          <a:extLst>
            <a:ext uri="{909E8E84-426E-40DD-AFC4-6F175D3DCCD1}">
              <a14:hiddenFill xmlns:a14="http://schemas.microsoft.com/office/drawing/2010/main">
                <a:solidFill>
                  <a:srgbClr val="FFFFFF"/>
                </a:solidFill>
              </a14:hiddenFill>
            </a:ext>
          </a:extLst>
        </p:spPr>
      </p:pic>
      <p:pic>
        <p:nvPicPr>
          <p:cNvPr id="48" name="图片 47">
            <a:extLst>
              <a:ext uri="{FF2B5EF4-FFF2-40B4-BE49-F238E27FC236}">
                <a16:creationId xmlns:a16="http://schemas.microsoft.com/office/drawing/2014/main" id="{254B38AF-DC39-706F-8421-5D249157AA48}"/>
              </a:ext>
            </a:extLst>
          </p:cNvPr>
          <p:cNvPicPr>
            <a:picLocks noChangeAspect="1"/>
          </p:cNvPicPr>
          <p:nvPr/>
        </p:nvPicPr>
        <p:blipFill>
          <a:blip r:embed="rId6"/>
          <a:stretch>
            <a:fillRect/>
          </a:stretch>
        </p:blipFill>
        <p:spPr>
          <a:xfrm>
            <a:off x="6026098" y="1815555"/>
            <a:ext cx="597152" cy="597152"/>
          </a:xfrm>
          <a:prstGeom prst="rect">
            <a:avLst/>
          </a:prstGeom>
        </p:spPr>
      </p:pic>
      <p:sp>
        <p:nvSpPr>
          <p:cNvPr id="49" name="椭圆形标注 48">
            <a:extLst>
              <a:ext uri="{FF2B5EF4-FFF2-40B4-BE49-F238E27FC236}">
                <a16:creationId xmlns:a16="http://schemas.microsoft.com/office/drawing/2014/main" id="{7DA9646C-4CF3-6072-C72B-04A844F6289C}"/>
              </a:ext>
            </a:extLst>
          </p:cNvPr>
          <p:cNvSpPr/>
          <p:nvPr/>
        </p:nvSpPr>
        <p:spPr>
          <a:xfrm flipH="1">
            <a:off x="4854638" y="1071501"/>
            <a:ext cx="1395496" cy="738140"/>
          </a:xfrm>
          <a:prstGeom prst="wedgeEllipse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zh-CN" altLang="en-US" dirty="0"/>
              <a:t>显示我！</a:t>
            </a:r>
          </a:p>
        </p:txBody>
      </p:sp>
      <p:sp>
        <p:nvSpPr>
          <p:cNvPr id="50" name="椭圆形标注 49">
            <a:extLst>
              <a:ext uri="{FF2B5EF4-FFF2-40B4-BE49-F238E27FC236}">
                <a16:creationId xmlns:a16="http://schemas.microsoft.com/office/drawing/2014/main" id="{6A70C05A-A0B9-E7A5-156F-FCE89E24AD5A}"/>
              </a:ext>
            </a:extLst>
          </p:cNvPr>
          <p:cNvSpPr/>
          <p:nvPr/>
        </p:nvSpPr>
        <p:spPr>
          <a:xfrm>
            <a:off x="7709675" y="1090619"/>
            <a:ext cx="1395497" cy="738140"/>
          </a:xfrm>
          <a:prstGeom prst="wedgeEllipse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zh-CN" altLang="en-US" dirty="0"/>
              <a:t> 显示我！</a:t>
            </a:r>
          </a:p>
        </p:txBody>
      </p:sp>
      <p:pic>
        <p:nvPicPr>
          <p:cNvPr id="51" name="图片 50">
            <a:extLst>
              <a:ext uri="{FF2B5EF4-FFF2-40B4-BE49-F238E27FC236}">
                <a16:creationId xmlns:a16="http://schemas.microsoft.com/office/drawing/2014/main" id="{6E26AC8D-1734-C797-3C46-DB27274A06DE}"/>
              </a:ext>
            </a:extLst>
          </p:cNvPr>
          <p:cNvPicPr>
            <a:picLocks noChangeAspect="1"/>
          </p:cNvPicPr>
          <p:nvPr/>
        </p:nvPicPr>
        <p:blipFill>
          <a:blip r:embed="rId10"/>
          <a:stretch>
            <a:fillRect/>
          </a:stretch>
        </p:blipFill>
        <p:spPr>
          <a:xfrm>
            <a:off x="6717640" y="3322972"/>
            <a:ext cx="644386" cy="857647"/>
          </a:xfrm>
          <a:prstGeom prst="rect">
            <a:avLst/>
          </a:prstGeom>
        </p:spPr>
      </p:pic>
      <p:cxnSp>
        <p:nvCxnSpPr>
          <p:cNvPr id="52" name="直线箭头连接符 51">
            <a:extLst>
              <a:ext uri="{FF2B5EF4-FFF2-40B4-BE49-F238E27FC236}">
                <a16:creationId xmlns:a16="http://schemas.microsoft.com/office/drawing/2014/main" id="{85E26766-F779-34B7-876B-32350FAC2760}"/>
              </a:ext>
            </a:extLst>
          </p:cNvPr>
          <p:cNvCxnSpPr>
            <a:cxnSpLocks/>
            <a:stCxn id="48" idx="2"/>
            <a:endCxn id="42" idx="0"/>
          </p:cNvCxnSpPr>
          <p:nvPr/>
        </p:nvCxnSpPr>
        <p:spPr>
          <a:xfrm>
            <a:off x="6324674" y="2412707"/>
            <a:ext cx="708322" cy="78447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 name="直线箭头连接符 52">
            <a:extLst>
              <a:ext uri="{FF2B5EF4-FFF2-40B4-BE49-F238E27FC236}">
                <a16:creationId xmlns:a16="http://schemas.microsoft.com/office/drawing/2014/main" id="{5BFB8F99-79B6-A5AB-310C-ABC4B655D2DA}"/>
              </a:ext>
            </a:extLst>
          </p:cNvPr>
          <p:cNvCxnSpPr>
            <a:stCxn id="47" idx="2"/>
            <a:endCxn id="42" idx="0"/>
          </p:cNvCxnSpPr>
          <p:nvPr/>
        </p:nvCxnSpPr>
        <p:spPr>
          <a:xfrm flipH="1">
            <a:off x="7032996" y="2406595"/>
            <a:ext cx="676679" cy="790588"/>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786C5F0B-EFD5-7BC6-84D8-A8FD78B45B36}"/>
              </a:ext>
            </a:extLst>
          </p:cNvPr>
          <p:cNvSpPr txBox="1"/>
          <p:nvPr/>
        </p:nvSpPr>
        <p:spPr>
          <a:xfrm>
            <a:off x="6425835" y="4604680"/>
            <a:ext cx="2492990" cy="400110"/>
          </a:xfrm>
          <a:prstGeom prst="rect">
            <a:avLst/>
          </a:prstGeom>
          <a:noFill/>
        </p:spPr>
        <p:txBody>
          <a:bodyPr wrap="none" rtlCol="0">
            <a:spAutoFit/>
          </a:bodyPr>
          <a:lstStyle/>
          <a:p>
            <a:r>
              <a:rPr kumimoji="1" lang="zh-CN" altLang="en-US" sz="2000" dirty="0">
                <a:solidFill>
                  <a:srgbClr val="C00000"/>
                </a:solidFill>
              </a:rPr>
              <a:t>协调不同的应用程序</a:t>
            </a:r>
          </a:p>
        </p:txBody>
      </p:sp>
    </p:spTree>
    <p:extLst>
      <p:ext uri="{BB962C8B-B14F-4D97-AF65-F5344CB8AC3E}">
        <p14:creationId xmlns:p14="http://schemas.microsoft.com/office/powerpoint/2010/main" val="37265536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988C3C-766A-1445-A964-4EC16817F659}"/>
              </a:ext>
            </a:extLst>
          </p:cNvPr>
          <p:cNvSpPr>
            <a:spLocks noGrp="1"/>
          </p:cNvSpPr>
          <p:nvPr>
            <p:ph type="title"/>
          </p:nvPr>
        </p:nvSpPr>
        <p:spPr/>
        <p:txBody>
          <a:bodyPr/>
          <a:lstStyle/>
          <a:p>
            <a:r>
              <a:rPr kumimoji="1" lang="zh-CN" altLang="en-US" dirty="0"/>
              <a:t>究竟什么是操作系统？</a:t>
            </a:r>
          </a:p>
        </p:txBody>
      </p:sp>
      <p:sp>
        <p:nvSpPr>
          <p:cNvPr id="3" name="内容占位符 2">
            <a:extLst>
              <a:ext uri="{FF2B5EF4-FFF2-40B4-BE49-F238E27FC236}">
                <a16:creationId xmlns:a16="http://schemas.microsoft.com/office/drawing/2014/main" id="{67BDB73D-19F3-D34C-A73F-FC74E03BBDE4}"/>
              </a:ext>
            </a:extLst>
          </p:cNvPr>
          <p:cNvSpPr>
            <a:spLocks noGrp="1"/>
          </p:cNvSpPr>
          <p:nvPr>
            <p:ph idx="1"/>
          </p:nvPr>
        </p:nvSpPr>
        <p:spPr>
          <a:xfrm>
            <a:off x="457200" y="1333501"/>
            <a:ext cx="8229600" cy="3828256"/>
          </a:xfrm>
        </p:spPr>
        <p:txBody>
          <a:bodyPr>
            <a:normAutofit/>
          </a:bodyPr>
          <a:lstStyle/>
          <a:p>
            <a:r>
              <a:rPr kumimoji="1" lang="en-US" altLang="zh-CN" sz="2000" dirty="0"/>
              <a:t>“</a:t>
            </a:r>
            <a:r>
              <a:rPr kumimoji="1" lang="zh-CN" altLang="en-US" sz="2000" dirty="0"/>
              <a:t>操作系统</a:t>
            </a:r>
            <a:r>
              <a:rPr kumimoji="1" lang="en-US" altLang="zh-CN" sz="2000" dirty="0"/>
              <a:t>”</a:t>
            </a:r>
            <a:r>
              <a:rPr kumimoji="1" lang="zh-CN" altLang="en-US" sz="2000" dirty="0"/>
              <a:t>并没有严格的唯一定义</a:t>
            </a:r>
            <a:endParaRPr kumimoji="1" lang="en-US" altLang="zh-CN" sz="2000" dirty="0"/>
          </a:p>
          <a:p>
            <a:pPr lvl="1"/>
            <a:r>
              <a:rPr kumimoji="1" lang="zh-CN" altLang="en-US" sz="1800" dirty="0"/>
              <a:t>是一个相对概念：相对</a:t>
            </a:r>
            <a:r>
              <a:rPr kumimoji="1" lang="en-US" altLang="zh-CN" sz="1800" dirty="0"/>
              <a:t>“</a:t>
            </a:r>
            <a:r>
              <a:rPr kumimoji="1" lang="zh-CN" altLang="en-US" sz="1800" dirty="0"/>
              <a:t>应用</a:t>
            </a:r>
            <a:r>
              <a:rPr kumimoji="1" lang="en-US" altLang="zh-CN" sz="1800" dirty="0"/>
              <a:t>”</a:t>
            </a:r>
            <a:r>
              <a:rPr kumimoji="1" lang="zh-CN" altLang="en-US" sz="1800" dirty="0"/>
              <a:t>而言</a:t>
            </a:r>
            <a:endParaRPr kumimoji="1" lang="en-US" altLang="zh-CN" sz="1800" dirty="0"/>
          </a:p>
          <a:p>
            <a:pPr lvl="1"/>
            <a:r>
              <a:rPr kumimoji="1" lang="zh-CN" altLang="en-US" sz="1800" dirty="0"/>
              <a:t>操作系统也可包含运行在用户态的框架（</a:t>
            </a:r>
            <a:r>
              <a:rPr kumimoji="1" lang="en-US" altLang="zh-CN" sz="1800" dirty="0"/>
              <a:t>framework</a:t>
            </a:r>
            <a:r>
              <a:rPr kumimoji="1" lang="zh-CN" altLang="en-US" sz="1800" dirty="0"/>
              <a:t>）</a:t>
            </a:r>
            <a:endParaRPr kumimoji="1" lang="en-US" altLang="zh-CN" sz="1800" dirty="0"/>
          </a:p>
          <a:p>
            <a:r>
              <a:rPr kumimoji="1" lang="zh-CN" altLang="en-US" sz="2000" dirty="0"/>
              <a:t>例如：</a:t>
            </a:r>
            <a:r>
              <a:rPr kumimoji="1" lang="en-US" altLang="zh-CN" sz="2000" dirty="0"/>
              <a:t>SSL</a:t>
            </a:r>
            <a:r>
              <a:rPr kumimoji="1" lang="zh-CN" altLang="en-US" sz="2000" dirty="0"/>
              <a:t>库、</a:t>
            </a:r>
            <a:r>
              <a:rPr kumimoji="1" lang="en-US" altLang="zh-CN" sz="2000" dirty="0"/>
              <a:t>Dalvik</a:t>
            </a:r>
            <a:r>
              <a:rPr kumimoji="1" lang="zh-CN" altLang="en-US" sz="2000" dirty="0"/>
              <a:t>（</a:t>
            </a:r>
            <a:r>
              <a:rPr kumimoji="1" lang="en-US" altLang="zh-CN" sz="2000" dirty="0"/>
              <a:t>Java</a:t>
            </a:r>
            <a:r>
              <a:rPr kumimoji="1" lang="zh-CN" altLang="en-US" sz="2000" dirty="0"/>
              <a:t>虚拟机）是否属于操作系统？</a:t>
            </a:r>
            <a:endParaRPr kumimoji="1" lang="en-US" altLang="zh-CN" sz="2000" dirty="0"/>
          </a:p>
          <a:p>
            <a:pPr lvl="1"/>
            <a:r>
              <a:rPr kumimoji="1" lang="zh-CN" altLang="en-US" sz="1800" dirty="0"/>
              <a:t>对</a:t>
            </a:r>
            <a:r>
              <a:rPr kumimoji="1" lang="en-US" altLang="zh-CN" sz="1800" dirty="0"/>
              <a:t>Android</a:t>
            </a:r>
            <a:r>
              <a:rPr kumimoji="1" lang="zh-CN" altLang="en-US" sz="1800" dirty="0"/>
              <a:t>来说，属于操作系统框架层；</a:t>
            </a:r>
            <a:r>
              <a:rPr kumimoji="1" lang="en-US" altLang="zh-CN" sz="1800" dirty="0"/>
              <a:t>App</a:t>
            </a:r>
            <a:r>
              <a:rPr kumimoji="1" lang="zh-CN" altLang="en-US" sz="1800" dirty="0"/>
              <a:t>属于应用</a:t>
            </a:r>
            <a:endParaRPr kumimoji="1" lang="en-US" altLang="zh-CN" sz="1800" dirty="0"/>
          </a:p>
          <a:p>
            <a:pPr lvl="1"/>
            <a:r>
              <a:rPr kumimoji="1" lang="zh-CN" altLang="en-US" sz="1800" dirty="0"/>
              <a:t>对</a:t>
            </a:r>
            <a:r>
              <a:rPr kumimoji="1" lang="en-US" altLang="zh-CN" sz="1800" dirty="0"/>
              <a:t>Linux</a:t>
            </a:r>
            <a:r>
              <a:rPr kumimoji="1" lang="zh-CN" altLang="en-US" sz="1800" dirty="0"/>
              <a:t>来说，不属于操作系统；</a:t>
            </a:r>
            <a:r>
              <a:rPr kumimoji="1" lang="en-US" altLang="zh-CN" sz="1800" dirty="0"/>
              <a:t>hello</a:t>
            </a:r>
            <a:r>
              <a:rPr kumimoji="1" lang="zh-CN" altLang="en-US" sz="1800" dirty="0"/>
              <a:t>属于应用</a:t>
            </a:r>
            <a:endParaRPr kumimoji="1" lang="en-US" altLang="zh-CN" sz="1800" dirty="0"/>
          </a:p>
          <a:p>
            <a:pPr lvl="1"/>
            <a:endParaRPr kumimoji="1" lang="en-US" altLang="zh-CN" sz="2000" dirty="0"/>
          </a:p>
          <a:p>
            <a:r>
              <a:rPr kumimoji="1" lang="zh-CN" altLang="en-US" sz="2000" dirty="0"/>
              <a:t>我们课程中的操作系统：以</a:t>
            </a:r>
            <a:r>
              <a:rPr kumimoji="1" lang="en-US" altLang="zh-CN" sz="2000" dirty="0"/>
              <a:t>hello</a:t>
            </a:r>
            <a:r>
              <a:rPr kumimoji="1" lang="zh-CN" altLang="en-US" sz="2000" dirty="0"/>
              <a:t>作为典型应用</a:t>
            </a:r>
          </a:p>
        </p:txBody>
      </p:sp>
      <p:sp>
        <p:nvSpPr>
          <p:cNvPr id="4" name="灯片编号占位符 3">
            <a:extLst>
              <a:ext uri="{FF2B5EF4-FFF2-40B4-BE49-F238E27FC236}">
                <a16:creationId xmlns:a16="http://schemas.microsoft.com/office/drawing/2014/main" id="{4258AD29-8EE3-1149-B7CF-04FAA72643CD}"/>
              </a:ext>
            </a:extLst>
          </p:cNvPr>
          <p:cNvSpPr>
            <a:spLocks noGrp="1"/>
          </p:cNvSpPr>
          <p:nvPr>
            <p:ph type="sldNum" sz="quarter" idx="12"/>
          </p:nvPr>
        </p:nvSpPr>
        <p:spPr/>
        <p:txBody>
          <a:bodyPr/>
          <a:lstStyle/>
          <a:p>
            <a:fld id="{ADE361C3-C043-4A6E-BDCE-8DA1E7D90A3B}" type="slidenum">
              <a:rPr lang="zh-CN" altLang="en-US" smtClean="0"/>
              <a:t>23</a:t>
            </a:fld>
            <a:endParaRPr lang="zh-CN" altLang="en-US"/>
          </a:p>
        </p:txBody>
      </p:sp>
    </p:spTree>
    <p:extLst>
      <p:ext uri="{BB962C8B-B14F-4D97-AF65-F5344CB8AC3E}">
        <p14:creationId xmlns:p14="http://schemas.microsoft.com/office/powerpoint/2010/main" val="11003251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50A9D9-934A-DE46-8A3C-271742130D3B}"/>
              </a:ext>
            </a:extLst>
          </p:cNvPr>
          <p:cNvSpPr>
            <a:spLocks noGrp="1"/>
          </p:cNvSpPr>
          <p:nvPr>
            <p:ph type="title"/>
          </p:nvPr>
        </p:nvSpPr>
        <p:spPr/>
        <p:txBody>
          <a:bodyPr/>
          <a:lstStyle/>
          <a:p>
            <a:r>
              <a:rPr kumimoji="1" lang="zh-CN" altLang="en-US" dirty="0"/>
              <a:t>从 </a:t>
            </a:r>
            <a:r>
              <a:rPr kumimoji="1" lang="en-US" altLang="zh-CN" dirty="0"/>
              <a:t>Hello</a:t>
            </a:r>
            <a:r>
              <a:rPr kumimoji="1" lang="zh-CN" altLang="en-US" dirty="0"/>
              <a:t> </a:t>
            </a:r>
            <a:r>
              <a:rPr kumimoji="1" lang="en-US" altLang="zh-CN" dirty="0"/>
              <a:t>World</a:t>
            </a:r>
            <a:r>
              <a:rPr kumimoji="1" lang="zh-CN" altLang="en-US" dirty="0"/>
              <a:t> 说起</a:t>
            </a:r>
          </a:p>
        </p:txBody>
      </p:sp>
      <p:sp>
        <p:nvSpPr>
          <p:cNvPr id="4" name="灯片编号占位符 3">
            <a:extLst>
              <a:ext uri="{FF2B5EF4-FFF2-40B4-BE49-F238E27FC236}">
                <a16:creationId xmlns:a16="http://schemas.microsoft.com/office/drawing/2014/main" id="{75639666-6BF7-F449-BD32-49398B3D3714}"/>
              </a:ext>
            </a:extLst>
          </p:cNvPr>
          <p:cNvSpPr>
            <a:spLocks noGrp="1"/>
          </p:cNvSpPr>
          <p:nvPr>
            <p:ph type="sldNum" sz="quarter" idx="12"/>
          </p:nvPr>
        </p:nvSpPr>
        <p:spPr/>
        <p:txBody>
          <a:bodyPr/>
          <a:lstStyle/>
          <a:p>
            <a:fld id="{ADE361C3-C043-4A6E-BDCE-8DA1E7D90A3B}" type="slidenum">
              <a:rPr lang="zh-CN" altLang="en-US" smtClean="0"/>
              <a:t>24</a:t>
            </a:fld>
            <a:endParaRPr lang="zh-CN" altLang="en-US"/>
          </a:p>
        </p:txBody>
      </p:sp>
      <p:sp>
        <p:nvSpPr>
          <p:cNvPr id="5" name="矩形 4">
            <a:extLst>
              <a:ext uri="{FF2B5EF4-FFF2-40B4-BE49-F238E27FC236}">
                <a16:creationId xmlns:a16="http://schemas.microsoft.com/office/drawing/2014/main" id="{58A9F078-55BD-5D46-851C-38B5B4AFFB0C}"/>
              </a:ext>
            </a:extLst>
          </p:cNvPr>
          <p:cNvSpPr/>
          <p:nvPr/>
        </p:nvSpPr>
        <p:spPr>
          <a:xfrm>
            <a:off x="605773" y="1489348"/>
            <a:ext cx="3870176" cy="2031325"/>
          </a:xfrm>
          <a:prstGeom prst="rect">
            <a:avLst/>
          </a:prstGeom>
          <a:ln>
            <a:solidFill>
              <a:schemeClr val="bg1">
                <a:lumMod val="50000"/>
              </a:schemeClr>
            </a:solidFill>
          </a:ln>
        </p:spPr>
        <p:txBody>
          <a:bodyPr wrap="square">
            <a:spAutoFit/>
          </a:bodyPr>
          <a:lstStyle/>
          <a:p>
            <a:r>
              <a:rPr lang="en" altLang="zh-CN" dirty="0">
                <a:latin typeface="Consolas" panose="020B0609020204030204" pitchFamily="49" charset="0"/>
                <a:cs typeface="Consolas" panose="020B0609020204030204" pitchFamily="49" charset="0"/>
              </a:rPr>
              <a:t>#include &lt;</a:t>
            </a:r>
            <a:r>
              <a:rPr lang="en" altLang="zh-CN" dirty="0" err="1">
                <a:latin typeface="Consolas" panose="020B0609020204030204" pitchFamily="49" charset="0"/>
                <a:cs typeface="Consolas" panose="020B0609020204030204" pitchFamily="49" charset="0"/>
              </a:rPr>
              <a:t>stdio.h</a:t>
            </a:r>
            <a:r>
              <a:rPr lang="en" altLang="zh-CN" dirty="0">
                <a:latin typeface="Consolas" panose="020B0609020204030204" pitchFamily="49" charset="0"/>
                <a:cs typeface="Consolas" panose="020B0609020204030204" pitchFamily="49" charset="0"/>
              </a:rPr>
              <a:t>&gt; </a:t>
            </a:r>
          </a:p>
          <a:p>
            <a:endParaRPr lang="en" altLang="zh-CN" dirty="0">
              <a:latin typeface="Consolas" panose="020B0609020204030204" pitchFamily="49" charset="0"/>
              <a:cs typeface="Consolas" panose="020B0609020204030204" pitchFamily="49" charset="0"/>
            </a:endParaRPr>
          </a:p>
          <a:p>
            <a:r>
              <a:rPr lang="en" altLang="zh-CN" dirty="0">
                <a:latin typeface="Consolas" panose="020B0609020204030204" pitchFamily="49" charset="0"/>
                <a:cs typeface="Consolas" panose="020B0609020204030204" pitchFamily="49" charset="0"/>
              </a:rPr>
              <a:t>int main() </a:t>
            </a:r>
          </a:p>
          <a:p>
            <a:r>
              <a:rPr lang="en" altLang="zh-CN" dirty="0">
                <a:latin typeface="Consolas" panose="020B0609020204030204" pitchFamily="49" charset="0"/>
                <a:cs typeface="Consolas" panose="020B0609020204030204" pitchFamily="49" charset="0"/>
              </a:rPr>
              <a:t>{</a:t>
            </a:r>
          </a:p>
          <a:p>
            <a:r>
              <a:rPr lang="zh-CN" altLang="en-US" dirty="0">
                <a:latin typeface="Consolas" panose="020B0609020204030204" pitchFamily="49" charset="0"/>
                <a:cs typeface="Consolas" panose="020B0609020204030204" pitchFamily="49" charset="0"/>
              </a:rPr>
              <a:t>    </a:t>
            </a:r>
            <a:r>
              <a:rPr lang="en" altLang="zh-CN" dirty="0" err="1">
                <a:latin typeface="Consolas" panose="020B0609020204030204" pitchFamily="49" charset="0"/>
                <a:cs typeface="Consolas" panose="020B0609020204030204" pitchFamily="49" charset="0"/>
              </a:rPr>
              <a:t>printf</a:t>
            </a:r>
            <a:r>
              <a:rPr lang="en" altLang="zh-CN" dirty="0">
                <a:latin typeface="Consolas" panose="020B0609020204030204" pitchFamily="49" charset="0"/>
                <a:cs typeface="Consolas" panose="020B0609020204030204" pitchFamily="49" charset="0"/>
              </a:rPr>
              <a:t>("Hello World!\n");</a:t>
            </a:r>
          </a:p>
          <a:p>
            <a:r>
              <a:rPr lang="zh-CN" altLang="en-US" dirty="0">
                <a:latin typeface="Consolas" panose="020B0609020204030204" pitchFamily="49" charset="0"/>
                <a:cs typeface="Consolas" panose="020B0609020204030204" pitchFamily="49" charset="0"/>
              </a:rPr>
              <a:t>    </a:t>
            </a:r>
            <a:r>
              <a:rPr lang="en" altLang="zh-CN" dirty="0">
                <a:latin typeface="Consolas" panose="020B0609020204030204" pitchFamily="49" charset="0"/>
                <a:cs typeface="Consolas" panose="020B0609020204030204" pitchFamily="49" charset="0"/>
              </a:rPr>
              <a:t>return 0; </a:t>
            </a:r>
          </a:p>
          <a:p>
            <a:r>
              <a:rPr lang="en" altLang="zh-CN" dirty="0">
                <a:latin typeface="Consolas" panose="020B0609020204030204" pitchFamily="49" charset="0"/>
                <a:cs typeface="Consolas" panose="020B0609020204030204" pitchFamily="49" charset="0"/>
              </a:rPr>
              <a:t>}</a:t>
            </a:r>
            <a:endParaRPr lang="zh-CN" altLang="en-US" dirty="0">
              <a:latin typeface="Consolas" panose="020B0609020204030204" pitchFamily="49" charset="0"/>
              <a:cs typeface="Consolas" panose="020B0609020204030204" pitchFamily="49" charset="0"/>
            </a:endParaRPr>
          </a:p>
        </p:txBody>
      </p:sp>
      <p:sp>
        <p:nvSpPr>
          <p:cNvPr id="6" name="矩形 5">
            <a:extLst>
              <a:ext uri="{FF2B5EF4-FFF2-40B4-BE49-F238E27FC236}">
                <a16:creationId xmlns:a16="http://schemas.microsoft.com/office/drawing/2014/main" id="{DB1F710C-7964-4942-ADA2-D82BD241301F}"/>
              </a:ext>
            </a:extLst>
          </p:cNvPr>
          <p:cNvSpPr/>
          <p:nvPr/>
        </p:nvSpPr>
        <p:spPr>
          <a:xfrm>
            <a:off x="5292080" y="1489348"/>
            <a:ext cx="3102131" cy="3662862"/>
          </a:xfrm>
          <a:prstGeom prst="rect">
            <a:avLst/>
          </a:prstGeom>
          <a:solidFill>
            <a:schemeClr val="tx1">
              <a:lumMod val="65000"/>
              <a:lumOff val="35000"/>
            </a:schemeClr>
          </a:solidFill>
        </p:spPr>
        <p:txBody>
          <a:bodyPr wrap="none">
            <a:spAutoFit/>
          </a:bodyPr>
          <a:lstStyle/>
          <a:p>
            <a:pPr>
              <a:lnSpc>
                <a:spcPct val="123000"/>
              </a:lnSpc>
            </a:pPr>
            <a:r>
              <a:rPr lang="zh-CN" altLang="en-US" sz="1600" dirty="0">
                <a:solidFill>
                  <a:srgbClr val="73FEFF"/>
                </a:solidFill>
                <a:latin typeface="Consolas" panose="020B0609020204030204" pitchFamily="49" charset="0"/>
                <a:cs typeface="Consolas" panose="020B0609020204030204" pitchFamily="49" charset="0"/>
              </a:rPr>
              <a:t>bash$ gcc hello.c -o hello</a:t>
            </a:r>
            <a:endParaRPr lang="en-US" altLang="zh-CN" sz="1600" dirty="0">
              <a:solidFill>
                <a:srgbClr val="73FEFF"/>
              </a:solidFill>
              <a:latin typeface="Consolas" panose="020B0609020204030204" pitchFamily="49" charset="0"/>
              <a:cs typeface="Consolas" panose="020B0609020204030204" pitchFamily="49" charset="0"/>
            </a:endParaRPr>
          </a:p>
          <a:p>
            <a:pPr>
              <a:lnSpc>
                <a:spcPct val="123000"/>
              </a:lnSpc>
            </a:pPr>
            <a:endParaRPr lang="en-US" altLang="zh-CN" sz="1600" dirty="0">
              <a:solidFill>
                <a:schemeClr val="bg1"/>
              </a:solidFill>
              <a:latin typeface="Consolas" panose="020B0609020204030204" pitchFamily="49" charset="0"/>
              <a:cs typeface="Consolas" panose="020B0609020204030204" pitchFamily="49" charset="0"/>
            </a:endParaRPr>
          </a:p>
          <a:p>
            <a:pPr>
              <a:lnSpc>
                <a:spcPct val="123000"/>
              </a:lnSpc>
            </a:pPr>
            <a:r>
              <a:rPr lang="en-US" altLang="zh-CN" sz="1400" dirty="0">
                <a:solidFill>
                  <a:schemeClr val="bg1"/>
                </a:solidFill>
                <a:latin typeface="Consolas" panose="020B0609020204030204" pitchFamily="49" charset="0"/>
                <a:cs typeface="Consolas" panose="020B0609020204030204" pitchFamily="49" charset="0"/>
              </a:rPr>
              <a:t>#</a:t>
            </a:r>
            <a:r>
              <a:rPr lang="zh-CN" altLang="en-US" sz="1400" dirty="0">
                <a:solidFill>
                  <a:schemeClr val="bg1"/>
                </a:solidFill>
                <a:latin typeface="Consolas" panose="020B0609020204030204" pitchFamily="49" charset="0"/>
                <a:cs typeface="Consolas" panose="020B0609020204030204" pitchFamily="49" charset="0"/>
              </a:rPr>
              <a:t> 运行一个</a:t>
            </a:r>
            <a:r>
              <a:rPr lang="en-US" altLang="zh-CN" sz="1400" dirty="0">
                <a:solidFill>
                  <a:schemeClr val="bg1"/>
                </a:solidFill>
                <a:latin typeface="Consolas" panose="020B0609020204030204" pitchFamily="49" charset="0"/>
                <a:cs typeface="Consolas" panose="020B0609020204030204" pitchFamily="49" charset="0"/>
              </a:rPr>
              <a:t>hello</a:t>
            </a:r>
            <a:r>
              <a:rPr lang="zh-CN" altLang="en-US" sz="1400" dirty="0">
                <a:solidFill>
                  <a:schemeClr val="bg1"/>
                </a:solidFill>
                <a:latin typeface="Consolas" panose="020B0609020204030204" pitchFamily="49" charset="0"/>
                <a:cs typeface="Consolas" panose="020B0609020204030204" pitchFamily="49" charset="0"/>
              </a:rPr>
              <a:t> </a:t>
            </a:r>
            <a:r>
              <a:rPr lang="en-US" altLang="zh-CN" sz="1400" dirty="0">
                <a:solidFill>
                  <a:schemeClr val="bg1"/>
                </a:solidFill>
                <a:latin typeface="Consolas" panose="020B0609020204030204" pitchFamily="49" charset="0"/>
                <a:cs typeface="Consolas" panose="020B0609020204030204" pitchFamily="49" charset="0"/>
              </a:rPr>
              <a:t>world</a:t>
            </a:r>
            <a:r>
              <a:rPr lang="zh-CN" altLang="en-US" sz="1400" dirty="0">
                <a:solidFill>
                  <a:schemeClr val="bg1"/>
                </a:solidFill>
                <a:latin typeface="Consolas" panose="020B0609020204030204" pitchFamily="49" charset="0"/>
                <a:cs typeface="Consolas" panose="020B0609020204030204" pitchFamily="49" charset="0"/>
              </a:rPr>
              <a:t>程序</a:t>
            </a:r>
            <a:endParaRPr lang="en-US" altLang="zh-CN" sz="1400" dirty="0">
              <a:solidFill>
                <a:schemeClr val="bg1"/>
              </a:solidFill>
              <a:latin typeface="Consolas" panose="020B0609020204030204" pitchFamily="49" charset="0"/>
              <a:cs typeface="Consolas" panose="020B0609020204030204" pitchFamily="49" charset="0"/>
            </a:endParaRPr>
          </a:p>
          <a:p>
            <a:pPr>
              <a:lnSpc>
                <a:spcPct val="123000"/>
              </a:lnSpc>
            </a:pPr>
            <a:r>
              <a:rPr lang="en" altLang="zh-CN" sz="1600" dirty="0">
                <a:solidFill>
                  <a:srgbClr val="73FEFF"/>
                </a:solidFill>
                <a:latin typeface="Consolas" panose="020B0609020204030204" pitchFamily="49" charset="0"/>
                <a:cs typeface="Consolas" panose="020B0609020204030204" pitchFamily="49" charset="0"/>
              </a:rPr>
              <a:t>bash$./hello </a:t>
            </a:r>
          </a:p>
          <a:p>
            <a:pPr>
              <a:lnSpc>
                <a:spcPct val="123000"/>
              </a:lnSpc>
            </a:pPr>
            <a:r>
              <a:rPr lang="en" altLang="zh-CN" sz="1600" dirty="0">
                <a:solidFill>
                  <a:schemeClr val="bg1"/>
                </a:solidFill>
                <a:latin typeface="Consolas" panose="020B0609020204030204" pitchFamily="49" charset="0"/>
                <a:cs typeface="Consolas" panose="020B0609020204030204" pitchFamily="49" charset="0"/>
              </a:rPr>
              <a:t>Hello World!</a:t>
            </a:r>
          </a:p>
          <a:p>
            <a:pPr>
              <a:lnSpc>
                <a:spcPct val="123000"/>
              </a:lnSpc>
            </a:pPr>
            <a:endParaRPr lang="en" altLang="zh-CN" sz="1600" dirty="0">
              <a:solidFill>
                <a:schemeClr val="bg1"/>
              </a:solidFill>
              <a:latin typeface="Consolas" panose="020B0609020204030204" pitchFamily="49" charset="0"/>
              <a:cs typeface="Consolas" panose="020B0609020204030204" pitchFamily="49" charset="0"/>
            </a:endParaRPr>
          </a:p>
          <a:p>
            <a:pPr>
              <a:lnSpc>
                <a:spcPct val="123000"/>
              </a:lnSpc>
            </a:pPr>
            <a:r>
              <a:rPr lang="en-US" altLang="zh-CN" sz="1400" dirty="0">
                <a:solidFill>
                  <a:schemeClr val="bg1"/>
                </a:solidFill>
                <a:latin typeface="Consolas" panose="020B0609020204030204" pitchFamily="49" charset="0"/>
                <a:cs typeface="Consolas" panose="020B0609020204030204" pitchFamily="49" charset="0"/>
              </a:rPr>
              <a:t>#</a:t>
            </a:r>
            <a:r>
              <a:rPr lang="zh-CN" altLang="en-US" sz="1400" dirty="0">
                <a:solidFill>
                  <a:schemeClr val="bg1"/>
                </a:solidFill>
                <a:latin typeface="Consolas" panose="020B0609020204030204" pitchFamily="49" charset="0"/>
                <a:cs typeface="Consolas" panose="020B0609020204030204" pitchFamily="49" charset="0"/>
              </a:rPr>
              <a:t> 同时启动两个</a:t>
            </a:r>
            <a:r>
              <a:rPr lang="en-US" altLang="zh-CN" sz="1400" dirty="0">
                <a:solidFill>
                  <a:schemeClr val="bg1"/>
                </a:solidFill>
                <a:latin typeface="Consolas" panose="020B0609020204030204" pitchFamily="49" charset="0"/>
                <a:cs typeface="Consolas" panose="020B0609020204030204" pitchFamily="49" charset="0"/>
              </a:rPr>
              <a:t>hello</a:t>
            </a:r>
            <a:r>
              <a:rPr lang="zh-CN" altLang="en-US" sz="1400" dirty="0">
                <a:solidFill>
                  <a:schemeClr val="bg1"/>
                </a:solidFill>
                <a:latin typeface="Consolas" panose="020B0609020204030204" pitchFamily="49" charset="0"/>
                <a:cs typeface="Consolas" panose="020B0609020204030204" pitchFamily="49" charset="0"/>
              </a:rPr>
              <a:t> </a:t>
            </a:r>
            <a:r>
              <a:rPr lang="en-US" altLang="zh-CN" sz="1400" dirty="0">
                <a:solidFill>
                  <a:schemeClr val="bg1"/>
                </a:solidFill>
                <a:latin typeface="Consolas" panose="020B0609020204030204" pitchFamily="49" charset="0"/>
                <a:cs typeface="Consolas" panose="020B0609020204030204" pitchFamily="49" charset="0"/>
              </a:rPr>
              <a:t>world</a:t>
            </a:r>
            <a:r>
              <a:rPr lang="zh-CN" altLang="en-US" sz="1400" dirty="0">
                <a:solidFill>
                  <a:schemeClr val="bg1"/>
                </a:solidFill>
                <a:latin typeface="Consolas" panose="020B0609020204030204" pitchFamily="49" charset="0"/>
                <a:cs typeface="Consolas" panose="020B0609020204030204" pitchFamily="49" charset="0"/>
              </a:rPr>
              <a:t>程序</a:t>
            </a:r>
            <a:endParaRPr lang="en" altLang="zh-CN" sz="1400" dirty="0">
              <a:solidFill>
                <a:schemeClr val="bg1"/>
              </a:solidFill>
              <a:latin typeface="Consolas" panose="020B0609020204030204" pitchFamily="49" charset="0"/>
              <a:cs typeface="Consolas" panose="020B0609020204030204" pitchFamily="49" charset="0"/>
            </a:endParaRPr>
          </a:p>
          <a:p>
            <a:pPr>
              <a:lnSpc>
                <a:spcPct val="123000"/>
              </a:lnSpc>
            </a:pPr>
            <a:r>
              <a:rPr lang="en" altLang="zh-CN" sz="1600" dirty="0">
                <a:solidFill>
                  <a:srgbClr val="73FEFF"/>
                </a:solidFill>
                <a:latin typeface="Consolas" panose="020B0609020204030204" pitchFamily="49" charset="0"/>
                <a:cs typeface="Consolas" panose="020B0609020204030204" pitchFamily="49" charset="0"/>
              </a:rPr>
              <a:t>bash$ ./hello &amp; ./hello</a:t>
            </a:r>
          </a:p>
          <a:p>
            <a:pPr>
              <a:lnSpc>
                <a:spcPct val="123000"/>
              </a:lnSpc>
            </a:pPr>
            <a:r>
              <a:rPr lang="en" altLang="zh-CN" sz="1600" dirty="0">
                <a:solidFill>
                  <a:schemeClr val="bg1"/>
                </a:solidFill>
                <a:latin typeface="Consolas" panose="020B0609020204030204" pitchFamily="49" charset="0"/>
                <a:cs typeface="Consolas" panose="020B0609020204030204" pitchFamily="49" charset="0"/>
              </a:rPr>
              <a:t>[1] 144 </a:t>
            </a:r>
          </a:p>
          <a:p>
            <a:pPr>
              <a:lnSpc>
                <a:spcPct val="123000"/>
              </a:lnSpc>
            </a:pPr>
            <a:r>
              <a:rPr lang="en" altLang="zh-CN" sz="1600" dirty="0">
                <a:solidFill>
                  <a:schemeClr val="bg1"/>
                </a:solidFill>
                <a:latin typeface="Consolas" panose="020B0609020204030204" pitchFamily="49" charset="0"/>
                <a:cs typeface="Consolas" panose="020B0609020204030204" pitchFamily="49" charset="0"/>
              </a:rPr>
              <a:t>Hello World! </a:t>
            </a:r>
          </a:p>
          <a:p>
            <a:pPr>
              <a:lnSpc>
                <a:spcPct val="123000"/>
              </a:lnSpc>
            </a:pPr>
            <a:r>
              <a:rPr lang="en" altLang="zh-CN" sz="1600" dirty="0">
                <a:solidFill>
                  <a:schemeClr val="bg1"/>
                </a:solidFill>
                <a:latin typeface="Consolas" panose="020B0609020204030204" pitchFamily="49" charset="0"/>
                <a:cs typeface="Consolas" panose="020B0609020204030204" pitchFamily="49" charset="0"/>
              </a:rPr>
              <a:t>Hello World!</a:t>
            </a:r>
          </a:p>
          <a:p>
            <a:pPr>
              <a:lnSpc>
                <a:spcPct val="123000"/>
              </a:lnSpc>
            </a:pPr>
            <a:r>
              <a:rPr lang="en" altLang="zh-CN" sz="1600" dirty="0">
                <a:solidFill>
                  <a:schemeClr val="bg1"/>
                </a:solidFill>
                <a:latin typeface="Consolas" panose="020B0609020204030204" pitchFamily="49" charset="0"/>
                <a:cs typeface="Consolas" panose="020B0609020204030204" pitchFamily="49" charset="0"/>
              </a:rPr>
              <a:t>[1]+ Done</a:t>
            </a:r>
            <a:r>
              <a:rPr lang="zh-CN" altLang="en-US" sz="1600" dirty="0">
                <a:solidFill>
                  <a:schemeClr val="bg1"/>
                </a:solidFill>
                <a:latin typeface="Consolas" panose="020B0609020204030204" pitchFamily="49" charset="0"/>
                <a:cs typeface="Consolas" panose="020B0609020204030204" pitchFamily="49" charset="0"/>
              </a:rPr>
              <a:t>       </a:t>
            </a:r>
            <a:r>
              <a:rPr lang="en" altLang="zh-CN" sz="1600" dirty="0">
                <a:solidFill>
                  <a:schemeClr val="bg1"/>
                </a:solidFill>
                <a:latin typeface="Consolas" panose="020B0609020204030204" pitchFamily="49" charset="0"/>
                <a:cs typeface="Consolas" panose="020B0609020204030204" pitchFamily="49" charset="0"/>
              </a:rPr>
              <a:t>./hello</a:t>
            </a:r>
          </a:p>
        </p:txBody>
      </p:sp>
      <p:sp>
        <p:nvSpPr>
          <p:cNvPr id="7" name="矩形 6">
            <a:extLst>
              <a:ext uri="{FF2B5EF4-FFF2-40B4-BE49-F238E27FC236}">
                <a16:creationId xmlns:a16="http://schemas.microsoft.com/office/drawing/2014/main" id="{3F46B5F4-7921-594D-803B-B2CB5BD88051}"/>
              </a:ext>
            </a:extLst>
          </p:cNvPr>
          <p:cNvSpPr/>
          <p:nvPr/>
        </p:nvSpPr>
        <p:spPr>
          <a:xfrm>
            <a:off x="361495" y="4729708"/>
            <a:ext cx="4594528" cy="461665"/>
          </a:xfrm>
          <a:prstGeom prst="rect">
            <a:avLst/>
          </a:prstGeom>
        </p:spPr>
        <p:txBody>
          <a:bodyPr wrap="none">
            <a:spAutoFit/>
          </a:bodyPr>
          <a:lstStyle/>
          <a:p>
            <a:pPr algn="ctr"/>
            <a:r>
              <a:rPr kumimoji="1" lang="zh-CN" altLang="en-US" sz="2400" b="1" dirty="0">
                <a:solidFill>
                  <a:srgbClr val="C00000"/>
                </a:solidFill>
              </a:rPr>
              <a:t>运行</a:t>
            </a:r>
            <a:r>
              <a:rPr kumimoji="1" lang="en-US" altLang="zh-CN" sz="2400" b="1" dirty="0">
                <a:solidFill>
                  <a:srgbClr val="C00000"/>
                </a:solidFill>
              </a:rPr>
              <a:t>hello</a:t>
            </a:r>
            <a:r>
              <a:rPr kumimoji="1" lang="zh-CN" altLang="en-US" sz="2400" b="1" dirty="0">
                <a:solidFill>
                  <a:srgbClr val="C00000"/>
                </a:solidFill>
              </a:rPr>
              <a:t>时，操作系统的作用？</a:t>
            </a:r>
            <a:endParaRPr lang="zh-CN" altLang="en-US" sz="2400" b="1" dirty="0">
              <a:solidFill>
                <a:srgbClr val="C00000"/>
              </a:solidFill>
            </a:endParaRPr>
          </a:p>
        </p:txBody>
      </p:sp>
    </p:spTree>
    <p:extLst>
      <p:ext uri="{BB962C8B-B14F-4D97-AF65-F5344CB8AC3E}">
        <p14:creationId xmlns:p14="http://schemas.microsoft.com/office/powerpoint/2010/main" val="2349640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97F879-DC5B-8840-9F61-993421AA71CC}"/>
              </a:ext>
            </a:extLst>
          </p:cNvPr>
          <p:cNvSpPr>
            <a:spLocks noGrp="1"/>
          </p:cNvSpPr>
          <p:nvPr>
            <p:ph type="title"/>
          </p:nvPr>
        </p:nvSpPr>
        <p:spPr/>
        <p:txBody>
          <a:bodyPr/>
          <a:lstStyle/>
          <a:p>
            <a:r>
              <a:rPr kumimoji="1" lang="zh-CN" altLang="en-US" dirty="0"/>
              <a:t>操作系统考虑的一些问题</a:t>
            </a:r>
          </a:p>
        </p:txBody>
      </p:sp>
      <p:sp>
        <p:nvSpPr>
          <p:cNvPr id="3" name="内容占位符 2">
            <a:extLst>
              <a:ext uri="{FF2B5EF4-FFF2-40B4-BE49-F238E27FC236}">
                <a16:creationId xmlns:a16="http://schemas.microsoft.com/office/drawing/2014/main" id="{20268A23-9D03-F44B-9D22-6B6491A77F52}"/>
              </a:ext>
            </a:extLst>
          </p:cNvPr>
          <p:cNvSpPr>
            <a:spLocks noGrp="1"/>
          </p:cNvSpPr>
          <p:nvPr>
            <p:ph idx="1"/>
          </p:nvPr>
        </p:nvSpPr>
        <p:spPr/>
        <p:txBody>
          <a:bodyPr>
            <a:normAutofit/>
          </a:bodyPr>
          <a:lstStyle/>
          <a:p>
            <a:r>
              <a:rPr kumimoji="1" lang="en" altLang="zh-CN" sz="2000" b="0" dirty="0"/>
              <a:t>hello </a:t>
            </a:r>
            <a:r>
              <a:rPr kumimoji="1" lang="zh-CN" altLang="en-US" sz="2000" b="0" dirty="0"/>
              <a:t>这个可执行文件存储在什么位置？是如何存储的？</a:t>
            </a:r>
          </a:p>
          <a:p>
            <a:r>
              <a:rPr kumimoji="1" lang="en" altLang="zh-CN" sz="2000" b="0" dirty="0"/>
              <a:t>hello </a:t>
            </a:r>
            <a:r>
              <a:rPr kumimoji="1" lang="zh-CN" altLang="en-US" sz="2000" b="0" dirty="0"/>
              <a:t>这个可执行文件是如何从硬盘加载到</a:t>
            </a:r>
            <a:r>
              <a:rPr kumimoji="1" lang="zh-CN" altLang="en" sz="2000" b="0" dirty="0"/>
              <a:t>内存</a:t>
            </a:r>
            <a:r>
              <a:rPr kumimoji="1" lang="zh-CN" altLang="en-US" sz="2000" b="0" dirty="0"/>
              <a:t>中运行的？</a:t>
            </a:r>
          </a:p>
          <a:p>
            <a:r>
              <a:rPr kumimoji="1" lang="en" altLang="zh-CN" sz="2000" b="0" dirty="0"/>
              <a:t>hello </a:t>
            </a:r>
            <a:r>
              <a:rPr kumimoji="1" lang="zh-CN" altLang="en-US" sz="2000" b="0" dirty="0"/>
              <a:t>这个可执行文件是如何将</a:t>
            </a:r>
            <a:r>
              <a:rPr kumimoji="1" lang="en-US" altLang="zh-CN" sz="2000" b="0" dirty="0"/>
              <a:t>"</a:t>
            </a:r>
            <a:r>
              <a:rPr kumimoji="1" lang="en" altLang="zh-CN" sz="2000" b="0" dirty="0"/>
              <a:t>Hello World!</a:t>
            </a:r>
            <a:r>
              <a:rPr kumimoji="1" lang="en-US" altLang="zh-CN" sz="2000" b="0" dirty="0"/>
              <a:t>"</a:t>
            </a:r>
            <a:r>
              <a:rPr kumimoji="1" lang="zh-CN" altLang="en-US" sz="2000" b="0" dirty="0"/>
              <a:t>这行字输出到屏幕？</a:t>
            </a:r>
          </a:p>
          <a:p>
            <a:r>
              <a:rPr kumimoji="1" lang="zh-CN" altLang="en-US" sz="2000" b="0" dirty="0"/>
              <a:t>两个 </a:t>
            </a:r>
            <a:r>
              <a:rPr kumimoji="1" lang="en" altLang="zh-CN" sz="2000" b="0" dirty="0"/>
              <a:t>hello </a:t>
            </a:r>
            <a:r>
              <a:rPr kumimoji="1" lang="zh-CN" altLang="en-US" sz="2000" b="0" dirty="0"/>
              <a:t>程序是如何同时运行在一个 </a:t>
            </a:r>
            <a:r>
              <a:rPr kumimoji="1" lang="en" altLang="zh-CN" sz="2000" b="0" dirty="0"/>
              <a:t>CPU </a:t>
            </a:r>
            <a:r>
              <a:rPr kumimoji="1" lang="zh-CN" altLang="en" sz="2000" b="0" dirty="0"/>
              <a:t>上</a:t>
            </a:r>
            <a:r>
              <a:rPr kumimoji="1" lang="zh-CN" altLang="en-US" sz="2000" b="0" dirty="0"/>
              <a:t>的？</a:t>
            </a:r>
            <a:endParaRPr kumimoji="1" lang="en-US" altLang="zh-CN" sz="2000" b="0" dirty="0"/>
          </a:p>
          <a:p>
            <a:r>
              <a:rPr kumimoji="1" lang="zh-CN" altLang="en-US" sz="2000" b="0" dirty="0"/>
              <a:t>两个 </a:t>
            </a:r>
            <a:r>
              <a:rPr kumimoji="1" lang="en-US" altLang="zh-CN" sz="2000" b="0" dirty="0"/>
              <a:t>hello</a:t>
            </a:r>
            <a:r>
              <a:rPr kumimoji="1" lang="zh-CN" altLang="en-US" sz="2000" b="0" dirty="0"/>
              <a:t> 程序之间如果互相通信该怎么做？</a:t>
            </a:r>
            <a:endParaRPr kumimoji="1" lang="en-US" altLang="zh-CN" sz="2000" b="0" dirty="0"/>
          </a:p>
          <a:p>
            <a:r>
              <a:rPr kumimoji="1" lang="zh-CN" altLang="en-US" sz="2000" b="0" dirty="0"/>
              <a:t>如果其中一个 </a:t>
            </a:r>
            <a:r>
              <a:rPr kumimoji="1" lang="en-US" altLang="zh-CN" sz="2000" b="0" dirty="0"/>
              <a:t>hello</a:t>
            </a:r>
            <a:r>
              <a:rPr kumimoji="1" lang="zh-CN" altLang="en-US" sz="2000" b="0" dirty="0"/>
              <a:t> 出</a:t>
            </a:r>
            <a:r>
              <a:rPr kumimoji="1" lang="en-US" altLang="zh-CN" sz="2000" b="0" dirty="0"/>
              <a:t>bug</a:t>
            </a:r>
            <a:r>
              <a:rPr kumimoji="1" lang="zh-CN" altLang="en-US" sz="2000" b="0" dirty="0"/>
              <a:t>了，如何保证另一个能不受影响正常运行？</a:t>
            </a:r>
            <a:endParaRPr kumimoji="1" lang="en-US" altLang="zh-CN" sz="2000" b="0" dirty="0"/>
          </a:p>
          <a:p>
            <a:r>
              <a:rPr kumimoji="1" lang="en-US" altLang="zh-CN" sz="2000" b="0" dirty="0"/>
              <a:t>…</a:t>
            </a:r>
            <a:endParaRPr kumimoji="1" lang="zh-CN" altLang="en-US" sz="2000" b="0" dirty="0"/>
          </a:p>
        </p:txBody>
      </p:sp>
      <p:sp>
        <p:nvSpPr>
          <p:cNvPr id="4" name="灯片编号占位符 3">
            <a:extLst>
              <a:ext uri="{FF2B5EF4-FFF2-40B4-BE49-F238E27FC236}">
                <a16:creationId xmlns:a16="http://schemas.microsoft.com/office/drawing/2014/main" id="{B06D3163-8E40-454A-89C3-F210757C2F23}"/>
              </a:ext>
            </a:extLst>
          </p:cNvPr>
          <p:cNvSpPr>
            <a:spLocks noGrp="1"/>
          </p:cNvSpPr>
          <p:nvPr>
            <p:ph type="sldNum" sz="quarter" idx="12"/>
          </p:nvPr>
        </p:nvSpPr>
        <p:spPr/>
        <p:txBody>
          <a:bodyPr/>
          <a:lstStyle/>
          <a:p>
            <a:fld id="{ADE361C3-C043-4A6E-BDCE-8DA1E7D90A3B}" type="slidenum">
              <a:rPr lang="zh-CN" altLang="en-US" smtClean="0"/>
              <a:t>25</a:t>
            </a:fld>
            <a:endParaRPr lang="zh-CN" altLang="en-US"/>
          </a:p>
        </p:txBody>
      </p:sp>
      <p:sp>
        <p:nvSpPr>
          <p:cNvPr id="5" name="矩形 4">
            <a:extLst>
              <a:ext uri="{FF2B5EF4-FFF2-40B4-BE49-F238E27FC236}">
                <a16:creationId xmlns:a16="http://schemas.microsoft.com/office/drawing/2014/main" id="{DB3E3AC2-810F-C548-8D50-6C6B21232C24}"/>
              </a:ext>
            </a:extLst>
          </p:cNvPr>
          <p:cNvSpPr/>
          <p:nvPr/>
        </p:nvSpPr>
        <p:spPr>
          <a:xfrm>
            <a:off x="1538163" y="4832221"/>
            <a:ext cx="6067687" cy="461665"/>
          </a:xfrm>
          <a:prstGeom prst="rect">
            <a:avLst/>
          </a:prstGeom>
        </p:spPr>
        <p:txBody>
          <a:bodyPr wrap="none">
            <a:spAutoFit/>
          </a:bodyPr>
          <a:lstStyle/>
          <a:p>
            <a:pPr algn="ctr"/>
            <a:r>
              <a:rPr kumimoji="1" lang="zh-CN" altLang="en-US" sz="2400" b="1" dirty="0">
                <a:solidFill>
                  <a:srgbClr val="C00000"/>
                </a:solidFill>
              </a:rPr>
              <a:t>操作系统需要：</a:t>
            </a:r>
            <a:r>
              <a:rPr kumimoji="1" lang="en-US" altLang="zh-CN" sz="2400" b="1" dirty="0">
                <a:solidFill>
                  <a:srgbClr val="C00000"/>
                </a:solidFill>
              </a:rPr>
              <a:t>1</a:t>
            </a:r>
            <a:r>
              <a:rPr kumimoji="1" lang="zh-CN" altLang="en-US" sz="2400" b="1" dirty="0">
                <a:solidFill>
                  <a:srgbClr val="C00000"/>
                </a:solidFill>
              </a:rPr>
              <a:t>、服务应用；</a:t>
            </a:r>
            <a:r>
              <a:rPr kumimoji="1" lang="en-US" altLang="zh-CN" sz="2400" b="1" dirty="0">
                <a:solidFill>
                  <a:srgbClr val="C00000"/>
                </a:solidFill>
              </a:rPr>
              <a:t>2</a:t>
            </a:r>
            <a:r>
              <a:rPr kumimoji="1" lang="zh-CN" altLang="en-US" sz="2400" b="1" dirty="0">
                <a:solidFill>
                  <a:srgbClr val="C00000"/>
                </a:solidFill>
              </a:rPr>
              <a:t>、管理应用</a:t>
            </a:r>
            <a:endParaRPr lang="zh-CN" altLang="en-US" sz="2400" b="1" dirty="0">
              <a:solidFill>
                <a:srgbClr val="C00000"/>
              </a:solidFill>
            </a:endParaRPr>
          </a:p>
        </p:txBody>
      </p:sp>
    </p:spTree>
    <p:extLst>
      <p:ext uri="{BB962C8B-B14F-4D97-AF65-F5344CB8AC3E}">
        <p14:creationId xmlns:p14="http://schemas.microsoft.com/office/powerpoint/2010/main" val="10302241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8B380B-753D-E947-AA25-689D63560347}"/>
              </a:ext>
            </a:extLst>
          </p:cNvPr>
          <p:cNvSpPr>
            <a:spLocks noGrp="1"/>
          </p:cNvSpPr>
          <p:nvPr>
            <p:ph type="title"/>
          </p:nvPr>
        </p:nvSpPr>
        <p:spPr/>
        <p:txBody>
          <a:bodyPr/>
          <a:lstStyle/>
          <a:p>
            <a:r>
              <a:rPr kumimoji="1" lang="zh-CN" altLang="en-US" dirty="0"/>
              <a:t>操作系统为应用提供的服务（部分）</a:t>
            </a:r>
          </a:p>
        </p:txBody>
      </p:sp>
      <p:sp>
        <p:nvSpPr>
          <p:cNvPr id="3" name="内容占位符 2">
            <a:extLst>
              <a:ext uri="{FF2B5EF4-FFF2-40B4-BE49-F238E27FC236}">
                <a16:creationId xmlns:a16="http://schemas.microsoft.com/office/drawing/2014/main" id="{93E8DD62-B449-2B4B-A9E2-4129A2756342}"/>
              </a:ext>
            </a:extLst>
          </p:cNvPr>
          <p:cNvSpPr>
            <a:spLocks noGrp="1"/>
          </p:cNvSpPr>
          <p:nvPr>
            <p:ph idx="1"/>
          </p:nvPr>
        </p:nvSpPr>
        <p:spPr>
          <a:xfrm>
            <a:off x="457200" y="1333500"/>
            <a:ext cx="8229600" cy="4116287"/>
          </a:xfrm>
        </p:spPr>
        <p:txBody>
          <a:bodyPr>
            <a:normAutofit lnSpcReduction="10000"/>
          </a:bodyPr>
          <a:lstStyle/>
          <a:p>
            <a:r>
              <a:rPr kumimoji="1" lang="zh-CN" altLang="en-US" sz="2000" dirty="0">
                <a:latin typeface="Arial" panose="020B0604020202020204" pitchFamily="34" charset="0"/>
                <a:cs typeface="Arial" panose="020B0604020202020204" pitchFamily="34" charset="0"/>
              </a:rPr>
              <a:t>为应用提供计算资源的抽象</a:t>
            </a:r>
            <a:endParaRPr kumimoji="1" lang="en-US" altLang="zh-CN" sz="2000" dirty="0">
              <a:latin typeface="Arial" panose="020B0604020202020204" pitchFamily="34" charset="0"/>
              <a:cs typeface="Arial" panose="020B0604020202020204" pitchFamily="34" charset="0"/>
            </a:endParaRPr>
          </a:p>
          <a:p>
            <a:pPr lvl="1"/>
            <a:r>
              <a:rPr kumimoji="1" lang="en-US" altLang="zh-CN" sz="1800" dirty="0">
                <a:latin typeface="Arial" panose="020B0604020202020204" pitchFamily="34" charset="0"/>
                <a:cs typeface="Arial" panose="020B0604020202020204" pitchFamily="34" charset="0"/>
              </a:rPr>
              <a:t>CPU</a:t>
            </a:r>
            <a:r>
              <a:rPr kumimoji="1" lang="zh-CN" altLang="en-US" sz="1800" dirty="0">
                <a:latin typeface="Arial" panose="020B0604020202020204" pitchFamily="34" charset="0"/>
                <a:cs typeface="Arial" panose="020B0604020202020204" pitchFamily="34" charset="0"/>
              </a:rPr>
              <a:t>：进程</a:t>
            </a:r>
            <a:r>
              <a:rPr kumimoji="1" lang="en-US" altLang="zh-CN" sz="1800" dirty="0">
                <a:latin typeface="Arial" panose="020B0604020202020204" pitchFamily="34" charset="0"/>
                <a:cs typeface="Arial" panose="020B0604020202020204" pitchFamily="34" charset="0"/>
              </a:rPr>
              <a:t>/</a:t>
            </a:r>
            <a:r>
              <a:rPr kumimoji="1" lang="zh-CN" altLang="en-US" sz="1800" dirty="0">
                <a:latin typeface="Arial" panose="020B0604020202020204" pitchFamily="34" charset="0"/>
                <a:cs typeface="Arial" panose="020B0604020202020204" pitchFamily="34" charset="0"/>
              </a:rPr>
              <a:t>线程，数量不受物理</a:t>
            </a:r>
            <a:r>
              <a:rPr kumimoji="1" lang="en-US" altLang="zh-CN" sz="1800" dirty="0">
                <a:latin typeface="Arial" panose="020B0604020202020204" pitchFamily="34" charset="0"/>
                <a:cs typeface="Arial" panose="020B0604020202020204" pitchFamily="34" charset="0"/>
              </a:rPr>
              <a:t>CPU</a:t>
            </a:r>
            <a:r>
              <a:rPr kumimoji="1" lang="zh-CN" altLang="en-US" sz="1800" dirty="0">
                <a:latin typeface="Arial" panose="020B0604020202020204" pitchFamily="34" charset="0"/>
                <a:cs typeface="Arial" panose="020B0604020202020204" pitchFamily="34" charset="0"/>
              </a:rPr>
              <a:t>的限制</a:t>
            </a:r>
            <a:endParaRPr kumimoji="1" lang="en-US" altLang="zh-CN" sz="1800" dirty="0">
              <a:latin typeface="Arial" panose="020B0604020202020204" pitchFamily="34" charset="0"/>
              <a:cs typeface="Arial" panose="020B0604020202020204" pitchFamily="34" charset="0"/>
            </a:endParaRPr>
          </a:p>
          <a:p>
            <a:pPr lvl="1"/>
            <a:r>
              <a:rPr kumimoji="1" lang="zh-CN" altLang="en-US" sz="1800" dirty="0">
                <a:latin typeface="Arial" panose="020B0604020202020204" pitchFamily="34" charset="0"/>
                <a:cs typeface="Arial" panose="020B0604020202020204" pitchFamily="34" charset="0"/>
              </a:rPr>
              <a:t>内存：虚拟内存，大小不受物理内存的限制</a:t>
            </a:r>
            <a:endParaRPr kumimoji="1" lang="en-US" altLang="zh-CN" sz="1800" dirty="0">
              <a:latin typeface="Arial" panose="020B0604020202020204" pitchFamily="34" charset="0"/>
              <a:cs typeface="Arial" panose="020B0604020202020204" pitchFamily="34" charset="0"/>
            </a:endParaRPr>
          </a:p>
          <a:p>
            <a:pPr lvl="1"/>
            <a:r>
              <a:rPr kumimoji="1" lang="en-US" altLang="zh-CN" sz="1800" dirty="0">
                <a:latin typeface="Arial" panose="020B0604020202020204" pitchFamily="34" charset="0"/>
                <a:cs typeface="Arial" panose="020B0604020202020204" pitchFamily="34" charset="0"/>
              </a:rPr>
              <a:t>I/O</a:t>
            </a:r>
            <a:r>
              <a:rPr kumimoji="1" lang="zh-CN" altLang="en-US" sz="1800" dirty="0">
                <a:latin typeface="Arial" panose="020B0604020202020204" pitchFamily="34" charset="0"/>
                <a:cs typeface="Arial" panose="020B0604020202020204" pitchFamily="34" charset="0"/>
              </a:rPr>
              <a:t>设备：将各种设备统一抽象为文件，提供统一接口</a:t>
            </a:r>
            <a:endParaRPr kumimoji="1" lang="en-US" altLang="zh-CN" sz="1800" dirty="0">
              <a:latin typeface="Arial" panose="020B0604020202020204" pitchFamily="34" charset="0"/>
              <a:cs typeface="Arial" panose="020B0604020202020204" pitchFamily="34" charset="0"/>
            </a:endParaRPr>
          </a:p>
          <a:p>
            <a:r>
              <a:rPr kumimoji="1" lang="zh-CN" altLang="en-US" sz="2000" dirty="0">
                <a:latin typeface="Arial" panose="020B0604020202020204" pitchFamily="34" charset="0"/>
                <a:cs typeface="Arial" panose="020B0604020202020204" pitchFamily="34" charset="0"/>
              </a:rPr>
              <a:t>为应用提供线程间的同步</a:t>
            </a:r>
            <a:endParaRPr kumimoji="1" lang="en-US" altLang="zh-CN" sz="2000" dirty="0">
              <a:latin typeface="Arial" panose="020B0604020202020204" pitchFamily="34" charset="0"/>
              <a:cs typeface="Arial" panose="020B0604020202020204" pitchFamily="34" charset="0"/>
            </a:endParaRPr>
          </a:p>
          <a:p>
            <a:pPr lvl="1"/>
            <a:r>
              <a:rPr kumimoji="1" lang="zh-CN" altLang="en-US" sz="1800" dirty="0">
                <a:latin typeface="Arial" panose="020B0604020202020204" pitchFamily="34" charset="0"/>
                <a:cs typeface="Arial" panose="020B0604020202020204" pitchFamily="34" charset="0"/>
              </a:rPr>
              <a:t>应用可以实现自己的同步原语（</a:t>
            </a:r>
            <a:r>
              <a:rPr kumimoji="1" lang="en-US" altLang="zh-CN" sz="1800" dirty="0">
                <a:latin typeface="Arial" panose="020B0604020202020204" pitchFamily="34" charset="0"/>
                <a:cs typeface="Arial" panose="020B0604020202020204" pitchFamily="34" charset="0"/>
              </a:rPr>
              <a:t>lock</a:t>
            </a:r>
            <a:r>
              <a:rPr kumimoji="1" lang="zh-CN" altLang="en-US" sz="1800" dirty="0">
                <a:latin typeface="Arial" panose="020B0604020202020204" pitchFamily="34" charset="0"/>
                <a:cs typeface="Arial" panose="020B0604020202020204" pitchFamily="34" charset="0"/>
              </a:rPr>
              <a:t>）</a:t>
            </a:r>
            <a:endParaRPr kumimoji="1" lang="en-US" altLang="zh-CN" sz="1800" dirty="0">
              <a:latin typeface="Arial" panose="020B0604020202020204" pitchFamily="34" charset="0"/>
              <a:cs typeface="Arial" panose="020B0604020202020204" pitchFamily="34" charset="0"/>
            </a:endParaRPr>
          </a:p>
          <a:p>
            <a:pPr lvl="1"/>
            <a:r>
              <a:rPr kumimoji="1" lang="zh-CN" altLang="en-US" sz="1800" dirty="0">
                <a:latin typeface="Arial" panose="020B0604020202020204" pitchFamily="34" charset="0"/>
                <a:cs typeface="Arial" panose="020B0604020202020204" pitchFamily="34" charset="0"/>
              </a:rPr>
              <a:t>操作系统提供了更高效的同步原语（与线程切换配合</a:t>
            </a:r>
            <a:r>
              <a:rPr kumimoji="1" lang="en-US" altLang="zh-CN" sz="1800" dirty="0">
                <a:latin typeface="Arial" panose="020B0604020202020204" pitchFamily="34" charset="0"/>
                <a:cs typeface="Arial" panose="020B0604020202020204" pitchFamily="34" charset="0"/>
              </a:rPr>
              <a:t>, </a:t>
            </a:r>
            <a:r>
              <a:rPr kumimoji="1" lang="zh-CN" altLang="en-US" sz="1800" dirty="0">
                <a:latin typeface="Arial" panose="020B0604020202020204" pitchFamily="34" charset="0"/>
                <a:cs typeface="Arial" panose="020B0604020202020204" pitchFamily="34" charset="0"/>
              </a:rPr>
              <a:t>如</a:t>
            </a:r>
            <a:r>
              <a:rPr kumimoji="1" lang="en-US" altLang="zh-CN" sz="1800" dirty="0" err="1">
                <a:latin typeface="Arial" panose="020B0604020202020204" pitchFamily="34" charset="0"/>
                <a:cs typeface="Arial" panose="020B0604020202020204" pitchFamily="34" charset="0"/>
              </a:rPr>
              <a:t>futex</a:t>
            </a:r>
            <a:r>
              <a:rPr kumimoji="1" lang="zh-CN" altLang="en-US" sz="1800" dirty="0">
                <a:latin typeface="Arial" panose="020B0604020202020204" pitchFamily="34" charset="0"/>
                <a:cs typeface="Arial" panose="020B0604020202020204" pitchFamily="34" charset="0"/>
              </a:rPr>
              <a:t>）</a:t>
            </a:r>
            <a:endParaRPr kumimoji="1" lang="en-US" altLang="zh-CN" sz="1800" dirty="0">
              <a:latin typeface="Arial" panose="020B0604020202020204" pitchFamily="34" charset="0"/>
              <a:cs typeface="Arial" panose="020B0604020202020204" pitchFamily="34" charset="0"/>
            </a:endParaRPr>
          </a:p>
          <a:p>
            <a:r>
              <a:rPr kumimoji="1" lang="zh-CN" altLang="en-US" sz="2000" dirty="0">
                <a:latin typeface="Arial" panose="020B0604020202020204" pitchFamily="34" charset="0"/>
                <a:cs typeface="Arial" panose="020B0604020202020204" pitchFamily="34" charset="0"/>
              </a:rPr>
              <a:t>为应用提供进程间的通信</a:t>
            </a:r>
            <a:endParaRPr kumimoji="1" lang="en-US" altLang="zh-CN" sz="2000" dirty="0">
              <a:latin typeface="Arial" panose="020B0604020202020204" pitchFamily="34" charset="0"/>
              <a:cs typeface="Arial" panose="020B0604020202020204" pitchFamily="34" charset="0"/>
            </a:endParaRPr>
          </a:p>
          <a:p>
            <a:pPr lvl="1"/>
            <a:r>
              <a:rPr kumimoji="1" lang="zh-CN" altLang="en-US" sz="1800" dirty="0">
                <a:latin typeface="Arial" panose="020B0604020202020204" pitchFamily="34" charset="0"/>
                <a:cs typeface="Arial" panose="020B0604020202020204" pitchFamily="34" charset="0"/>
              </a:rPr>
              <a:t>应用可以利用网络进行进程间通信（如</a:t>
            </a:r>
            <a:r>
              <a:rPr kumimoji="1" lang="en-US" altLang="zh-CN" sz="1800" dirty="0">
                <a:latin typeface="Arial" panose="020B0604020202020204" pitchFamily="34" charset="0"/>
                <a:cs typeface="Arial" panose="020B0604020202020204" pitchFamily="34" charset="0"/>
              </a:rPr>
              <a:t>loopback</a:t>
            </a:r>
            <a:r>
              <a:rPr kumimoji="1" lang="zh-CN" altLang="en-US" sz="1800" dirty="0">
                <a:latin typeface="Arial" panose="020B0604020202020204" pitchFamily="34" charset="0"/>
                <a:cs typeface="Arial" panose="020B0604020202020204" pitchFamily="34" charset="0"/>
              </a:rPr>
              <a:t>设备）</a:t>
            </a:r>
            <a:endParaRPr kumimoji="1" lang="en-US" altLang="zh-CN" sz="1800" dirty="0">
              <a:latin typeface="Arial" panose="020B0604020202020204" pitchFamily="34" charset="0"/>
              <a:cs typeface="Arial" panose="020B0604020202020204" pitchFamily="34" charset="0"/>
            </a:endParaRPr>
          </a:p>
          <a:p>
            <a:pPr lvl="1"/>
            <a:r>
              <a:rPr kumimoji="1" lang="zh-CN" altLang="en-US" sz="1800" dirty="0">
                <a:latin typeface="Arial" panose="020B0604020202020204" pitchFamily="34" charset="0"/>
                <a:cs typeface="Arial" panose="020B0604020202020204" pitchFamily="34" charset="0"/>
              </a:rPr>
              <a:t>操作系统提供了更高效的本地通信机制（具有更丰富的语义，如</a:t>
            </a:r>
            <a:r>
              <a:rPr kumimoji="1" lang="en-US" altLang="zh-CN" sz="1800" dirty="0">
                <a:latin typeface="Arial" panose="020B0604020202020204" pitchFamily="34" charset="0"/>
                <a:cs typeface="Arial" panose="020B0604020202020204" pitchFamily="34" charset="0"/>
              </a:rPr>
              <a:t>pipe</a:t>
            </a:r>
            <a:r>
              <a:rPr kumimoji="1" lang="zh-CN" altLang="en-US" sz="1800" dirty="0">
                <a:latin typeface="Arial" panose="020B0604020202020204" pitchFamily="34" charset="0"/>
                <a:cs typeface="Arial" panose="020B0604020202020204" pitchFamily="34" charset="0"/>
              </a:rPr>
              <a:t>）</a:t>
            </a:r>
            <a:endParaRPr kumimoji="1" lang="en-US" altLang="zh-CN" sz="1800" dirty="0">
              <a:latin typeface="Arial" panose="020B0604020202020204" pitchFamily="34" charset="0"/>
              <a:cs typeface="Arial" panose="020B0604020202020204" pitchFamily="34" charset="0"/>
            </a:endParaRPr>
          </a:p>
        </p:txBody>
      </p:sp>
      <p:sp>
        <p:nvSpPr>
          <p:cNvPr id="4" name="灯片编号占位符 3">
            <a:extLst>
              <a:ext uri="{FF2B5EF4-FFF2-40B4-BE49-F238E27FC236}">
                <a16:creationId xmlns:a16="http://schemas.microsoft.com/office/drawing/2014/main" id="{FA479708-D07F-464F-ADF7-03960C16038E}"/>
              </a:ext>
            </a:extLst>
          </p:cNvPr>
          <p:cNvSpPr>
            <a:spLocks noGrp="1"/>
          </p:cNvSpPr>
          <p:nvPr>
            <p:ph type="sldNum" sz="quarter" idx="12"/>
          </p:nvPr>
        </p:nvSpPr>
        <p:spPr/>
        <p:txBody>
          <a:bodyPr/>
          <a:lstStyle/>
          <a:p>
            <a:fld id="{ADE361C3-C043-4A6E-BDCE-8DA1E7D90A3B}" type="slidenum">
              <a:rPr lang="zh-CN" altLang="en-US" smtClean="0"/>
              <a:t>26</a:t>
            </a:fld>
            <a:endParaRPr lang="zh-CN" altLang="en-US"/>
          </a:p>
        </p:txBody>
      </p:sp>
    </p:spTree>
    <p:extLst>
      <p:ext uri="{BB962C8B-B14F-4D97-AF65-F5344CB8AC3E}">
        <p14:creationId xmlns:p14="http://schemas.microsoft.com/office/powerpoint/2010/main" val="37442576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DA0AE7-F5EB-FE49-82EC-3C91CC26C586}"/>
              </a:ext>
            </a:extLst>
          </p:cNvPr>
          <p:cNvSpPr>
            <a:spLocks noGrp="1"/>
          </p:cNvSpPr>
          <p:nvPr>
            <p:ph type="title"/>
          </p:nvPr>
        </p:nvSpPr>
        <p:spPr/>
        <p:txBody>
          <a:bodyPr/>
          <a:lstStyle/>
          <a:p>
            <a:r>
              <a:rPr kumimoji="1" lang="zh-CN" altLang="en-US" dirty="0"/>
              <a:t>操作系统对应用的管理（部分）</a:t>
            </a:r>
          </a:p>
        </p:txBody>
      </p:sp>
      <p:sp>
        <p:nvSpPr>
          <p:cNvPr id="3" name="内容占位符 2">
            <a:extLst>
              <a:ext uri="{FF2B5EF4-FFF2-40B4-BE49-F238E27FC236}">
                <a16:creationId xmlns:a16="http://schemas.microsoft.com/office/drawing/2014/main" id="{8F45DCD1-1BFD-9A4F-9289-7C8A7B29AE95}"/>
              </a:ext>
            </a:extLst>
          </p:cNvPr>
          <p:cNvSpPr>
            <a:spLocks noGrp="1"/>
          </p:cNvSpPr>
          <p:nvPr>
            <p:ph idx="1"/>
          </p:nvPr>
        </p:nvSpPr>
        <p:spPr/>
        <p:txBody>
          <a:bodyPr>
            <a:normAutofit fontScale="85000" lnSpcReduction="20000"/>
          </a:bodyPr>
          <a:lstStyle/>
          <a:p>
            <a:r>
              <a:rPr kumimoji="1" lang="zh-CN" altLang="en-US" dirty="0">
                <a:latin typeface="+mn-lt"/>
              </a:rPr>
              <a:t>应用生命周期的管理</a:t>
            </a:r>
            <a:endParaRPr kumimoji="1" lang="en-US" altLang="zh-CN" dirty="0">
              <a:latin typeface="+mn-lt"/>
            </a:endParaRPr>
          </a:p>
          <a:p>
            <a:pPr lvl="1"/>
            <a:r>
              <a:rPr kumimoji="1" lang="zh-CN" altLang="en-US" dirty="0">
                <a:latin typeface="+mn-lt"/>
              </a:rPr>
              <a:t>应用的加载、迁移、销毁等操作</a:t>
            </a:r>
            <a:endParaRPr kumimoji="1" lang="en-US" altLang="zh-CN" dirty="0">
              <a:latin typeface="+mn-lt"/>
            </a:endParaRPr>
          </a:p>
          <a:p>
            <a:r>
              <a:rPr kumimoji="1" lang="zh-CN" altLang="en-US" dirty="0">
                <a:latin typeface="+mn-lt"/>
              </a:rPr>
              <a:t>计算资源的分配</a:t>
            </a:r>
            <a:endParaRPr kumimoji="1" lang="en-US" altLang="zh-CN" dirty="0">
              <a:latin typeface="+mn-lt"/>
            </a:endParaRPr>
          </a:p>
          <a:p>
            <a:pPr lvl="1"/>
            <a:r>
              <a:rPr kumimoji="1" lang="en-US" altLang="zh-CN" dirty="0">
                <a:latin typeface="+mn-lt"/>
              </a:rPr>
              <a:t>CPU</a:t>
            </a:r>
            <a:r>
              <a:rPr kumimoji="1" lang="zh-CN" altLang="en-US" dirty="0">
                <a:latin typeface="+mn-lt"/>
              </a:rPr>
              <a:t>：线程的调度机制</a:t>
            </a:r>
            <a:endParaRPr kumimoji="1" lang="en-US" altLang="zh-CN" dirty="0">
              <a:latin typeface="+mn-lt"/>
            </a:endParaRPr>
          </a:p>
          <a:p>
            <a:pPr lvl="1"/>
            <a:r>
              <a:rPr kumimoji="1" lang="zh-CN" altLang="en-US" dirty="0">
                <a:latin typeface="+mn-lt"/>
              </a:rPr>
              <a:t>内存：物理内存的分配</a:t>
            </a:r>
            <a:endParaRPr kumimoji="1" lang="en-US" altLang="zh-CN" dirty="0">
              <a:latin typeface="+mn-lt"/>
            </a:endParaRPr>
          </a:p>
          <a:p>
            <a:pPr lvl="1"/>
            <a:r>
              <a:rPr kumimoji="1" lang="en-US" altLang="zh-CN" dirty="0">
                <a:latin typeface="+mn-lt"/>
              </a:rPr>
              <a:t>I/O</a:t>
            </a:r>
            <a:r>
              <a:rPr kumimoji="1" lang="zh-CN" altLang="en-US" dirty="0">
                <a:latin typeface="+mn-lt"/>
              </a:rPr>
              <a:t>设备：设备的复用与分配</a:t>
            </a:r>
            <a:endParaRPr kumimoji="1" lang="en-US" altLang="zh-CN" dirty="0">
              <a:latin typeface="+mn-lt"/>
            </a:endParaRPr>
          </a:p>
          <a:p>
            <a:r>
              <a:rPr kumimoji="1" lang="zh-CN" altLang="en-US" dirty="0">
                <a:latin typeface="+mn-lt"/>
              </a:rPr>
              <a:t>安全与隔离</a:t>
            </a:r>
            <a:endParaRPr kumimoji="1" lang="en-US" altLang="zh-CN" dirty="0">
              <a:latin typeface="+mn-lt"/>
            </a:endParaRPr>
          </a:p>
          <a:p>
            <a:pPr lvl="1"/>
            <a:r>
              <a:rPr kumimoji="1" lang="zh-CN" altLang="en-US" dirty="0">
                <a:latin typeface="+mn-lt"/>
              </a:rPr>
              <a:t>应用程序内部：访问控制机制</a:t>
            </a:r>
            <a:endParaRPr kumimoji="1" lang="en-US" altLang="zh-CN" dirty="0">
              <a:latin typeface="+mn-lt"/>
            </a:endParaRPr>
          </a:p>
          <a:p>
            <a:pPr lvl="1"/>
            <a:r>
              <a:rPr kumimoji="1" lang="zh-CN" altLang="en-US" dirty="0">
                <a:latin typeface="+mn-lt"/>
              </a:rPr>
              <a:t>应用程序之间：隔离机制，包括错误隔离和性能隔离</a:t>
            </a:r>
          </a:p>
        </p:txBody>
      </p:sp>
      <p:sp>
        <p:nvSpPr>
          <p:cNvPr id="4" name="灯片编号占位符 3">
            <a:extLst>
              <a:ext uri="{FF2B5EF4-FFF2-40B4-BE49-F238E27FC236}">
                <a16:creationId xmlns:a16="http://schemas.microsoft.com/office/drawing/2014/main" id="{0DB71EC5-FB6F-8045-B2E9-7C0AB59F3A90}"/>
              </a:ext>
            </a:extLst>
          </p:cNvPr>
          <p:cNvSpPr>
            <a:spLocks noGrp="1"/>
          </p:cNvSpPr>
          <p:nvPr>
            <p:ph type="sldNum" sz="quarter" idx="12"/>
          </p:nvPr>
        </p:nvSpPr>
        <p:spPr/>
        <p:txBody>
          <a:bodyPr/>
          <a:lstStyle/>
          <a:p>
            <a:fld id="{ADE361C3-C043-4A6E-BDCE-8DA1E7D90A3B}" type="slidenum">
              <a:rPr lang="zh-CN" altLang="en-US" smtClean="0"/>
              <a:t>27</a:t>
            </a:fld>
            <a:endParaRPr lang="zh-CN" altLang="en-US"/>
          </a:p>
        </p:txBody>
      </p:sp>
    </p:spTree>
    <p:extLst>
      <p:ext uri="{BB962C8B-B14F-4D97-AF65-F5344CB8AC3E}">
        <p14:creationId xmlns:p14="http://schemas.microsoft.com/office/powerpoint/2010/main" val="2615621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ED6FD-BF3B-5BA4-0856-B40B1E03802D}"/>
              </a:ext>
            </a:extLst>
          </p:cNvPr>
          <p:cNvSpPr>
            <a:spLocks noGrp="1"/>
          </p:cNvSpPr>
          <p:nvPr>
            <p:ph type="title"/>
          </p:nvPr>
        </p:nvSpPr>
        <p:spPr/>
        <p:txBody>
          <a:bodyPr/>
          <a:lstStyle/>
          <a:p>
            <a:r>
              <a:rPr kumimoji="1" lang="zh-CN" altLang="en-US" dirty="0"/>
              <a:t>操作系统的功能：服务</a:t>
            </a:r>
            <a:endParaRPr lang="en-CN" dirty="0"/>
          </a:p>
        </p:txBody>
      </p:sp>
      <p:sp>
        <p:nvSpPr>
          <p:cNvPr id="3" name="Content Placeholder 2">
            <a:extLst>
              <a:ext uri="{FF2B5EF4-FFF2-40B4-BE49-F238E27FC236}">
                <a16:creationId xmlns:a16="http://schemas.microsoft.com/office/drawing/2014/main" id="{6652E85C-2B0E-C84E-5D52-71D27437A37F}"/>
              </a:ext>
            </a:extLst>
          </p:cNvPr>
          <p:cNvSpPr>
            <a:spLocks noGrp="1"/>
          </p:cNvSpPr>
          <p:nvPr>
            <p:ph idx="1"/>
          </p:nvPr>
        </p:nvSpPr>
        <p:spPr>
          <a:xfrm>
            <a:off x="457200" y="1333500"/>
            <a:ext cx="8229600" cy="3963461"/>
          </a:xfrm>
        </p:spPr>
        <p:txBody>
          <a:bodyPr>
            <a:normAutofit/>
          </a:bodyPr>
          <a:lstStyle/>
          <a:p>
            <a:r>
              <a:rPr lang="en-CN" dirty="0"/>
              <a:t>问</a:t>
            </a:r>
            <a:r>
              <a:rPr lang="zh-CN" altLang="en-US" dirty="0"/>
              <a:t>：如何获取当前鼠标的位置？</a:t>
            </a:r>
            <a:endParaRPr lang="en-US" altLang="zh-CN" dirty="0"/>
          </a:p>
          <a:p>
            <a:r>
              <a:rPr lang="zh-CN" altLang="en-US" dirty="0"/>
              <a:t>问：如何向屏幕上打印文字？</a:t>
            </a:r>
            <a:endParaRPr lang="en-US" dirty="0"/>
          </a:p>
          <a:p>
            <a:r>
              <a:rPr lang="en-CN" dirty="0"/>
              <a:t>方法</a:t>
            </a:r>
            <a:r>
              <a:rPr lang="en-US" altLang="zh-CN" dirty="0"/>
              <a:t>:</a:t>
            </a:r>
            <a:r>
              <a:rPr lang="zh-CN" altLang="en-US" dirty="0"/>
              <a:t>通过操作系统提供的各类</a:t>
            </a:r>
            <a:r>
              <a:rPr lang="en-US" altLang="zh-CN" dirty="0"/>
              <a:t>API</a:t>
            </a:r>
          </a:p>
          <a:p>
            <a:pPr lvl="1"/>
            <a:r>
              <a:rPr lang="zh-CN" altLang="en-US" dirty="0"/>
              <a:t>通过  </a:t>
            </a:r>
            <a:r>
              <a:rPr lang="en-US" dirty="0" err="1"/>
              <a:t>CGEvent</a:t>
            </a:r>
            <a:r>
              <a:rPr lang="en-US" dirty="0"/>
              <a:t> API </a:t>
            </a:r>
            <a:r>
              <a:rPr lang="zh-CN" altLang="en-US" dirty="0"/>
              <a:t>获取鼠标坐标（</a:t>
            </a:r>
            <a:r>
              <a:rPr lang="en-US" altLang="zh-CN" dirty="0"/>
              <a:t>macOS</a:t>
            </a:r>
            <a:r>
              <a:rPr lang="zh-CN" altLang="en-US" dirty="0"/>
              <a:t>）</a:t>
            </a:r>
            <a:endParaRPr lang="en-US" dirty="0"/>
          </a:p>
          <a:p>
            <a:pPr lvl="1"/>
            <a:r>
              <a:rPr lang="en-CN" dirty="0"/>
              <a:t>通过读取</a:t>
            </a:r>
            <a:r>
              <a:rPr lang="en-US" dirty="0"/>
              <a:t> /dev/input/mice</a:t>
            </a:r>
            <a:r>
              <a:rPr lang="zh-CN" altLang="en-US" dirty="0"/>
              <a:t> 文件</a:t>
            </a:r>
            <a:endParaRPr lang="en-US" altLang="zh-CN" dirty="0"/>
          </a:p>
          <a:p>
            <a:pPr lvl="1"/>
            <a:r>
              <a:rPr lang="en-US" dirty="0" err="1"/>
              <a:t>写入</a:t>
            </a:r>
            <a:r>
              <a:rPr lang="zh-CN" altLang="en-US" dirty="0"/>
              <a:t> </a:t>
            </a:r>
            <a:r>
              <a:rPr lang="en-US" altLang="zh-CN" dirty="0"/>
              <a:t>/dev/</a:t>
            </a:r>
            <a:r>
              <a:rPr lang="en-US" altLang="zh-CN" dirty="0" err="1"/>
              <a:t>tty</a:t>
            </a:r>
            <a:endParaRPr lang="en-US" altLang="zh-CN" dirty="0"/>
          </a:p>
          <a:p>
            <a:pPr lvl="1"/>
            <a:r>
              <a:rPr lang="en-US" altLang="zh-CN" dirty="0"/>
              <a:t>……</a:t>
            </a:r>
            <a:endParaRPr lang="en-US" dirty="0"/>
          </a:p>
        </p:txBody>
      </p:sp>
      <p:sp>
        <p:nvSpPr>
          <p:cNvPr id="4" name="Slide Number Placeholder 3">
            <a:extLst>
              <a:ext uri="{FF2B5EF4-FFF2-40B4-BE49-F238E27FC236}">
                <a16:creationId xmlns:a16="http://schemas.microsoft.com/office/drawing/2014/main" id="{880406B1-B69E-D873-7121-3DC8713F1107}"/>
              </a:ext>
            </a:extLst>
          </p:cNvPr>
          <p:cNvSpPr>
            <a:spLocks noGrp="1"/>
          </p:cNvSpPr>
          <p:nvPr>
            <p:ph type="sldNum" sz="quarter" idx="12"/>
          </p:nvPr>
        </p:nvSpPr>
        <p:spPr/>
        <p:txBody>
          <a:bodyPr/>
          <a:lstStyle/>
          <a:p>
            <a:fld id="{ADE361C3-C043-4A6E-BDCE-8DA1E7D90A3B}" type="slidenum">
              <a:rPr lang="zh-CN" altLang="en-US" smtClean="0"/>
              <a:t>28</a:t>
            </a:fld>
            <a:endParaRPr lang="zh-CN" altLang="en-US"/>
          </a:p>
        </p:txBody>
      </p:sp>
    </p:spTree>
    <p:extLst>
      <p:ext uri="{BB962C8B-B14F-4D97-AF65-F5344CB8AC3E}">
        <p14:creationId xmlns:p14="http://schemas.microsoft.com/office/powerpoint/2010/main" val="3605495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A2660E-F678-5E41-84AA-918998BDBD78}"/>
              </a:ext>
            </a:extLst>
          </p:cNvPr>
          <p:cNvSpPr>
            <a:spLocks noGrp="1"/>
          </p:cNvSpPr>
          <p:nvPr>
            <p:ph type="title"/>
          </p:nvPr>
        </p:nvSpPr>
        <p:spPr/>
        <p:txBody>
          <a:bodyPr/>
          <a:lstStyle/>
          <a:p>
            <a:r>
              <a:rPr kumimoji="1" lang="zh-CN" altLang="en-US" dirty="0"/>
              <a:t>操作系统的功能：管理</a:t>
            </a:r>
          </a:p>
        </p:txBody>
      </p:sp>
      <p:sp>
        <p:nvSpPr>
          <p:cNvPr id="4" name="灯片编号占位符 3">
            <a:extLst>
              <a:ext uri="{FF2B5EF4-FFF2-40B4-BE49-F238E27FC236}">
                <a16:creationId xmlns:a16="http://schemas.microsoft.com/office/drawing/2014/main" id="{6AB75C71-14C1-7044-9DA7-112EA1CBF176}"/>
              </a:ext>
            </a:extLst>
          </p:cNvPr>
          <p:cNvSpPr>
            <a:spLocks noGrp="1"/>
          </p:cNvSpPr>
          <p:nvPr>
            <p:ph type="sldNum" sz="quarter" idx="12"/>
          </p:nvPr>
        </p:nvSpPr>
        <p:spPr/>
        <p:txBody>
          <a:bodyPr/>
          <a:lstStyle/>
          <a:p>
            <a:fld id="{ADE361C3-C043-4A6E-BDCE-8DA1E7D90A3B}" type="slidenum">
              <a:rPr lang="zh-CN" altLang="en-US" smtClean="0"/>
              <a:t>29</a:t>
            </a:fld>
            <a:endParaRPr lang="zh-CN" altLang="en-US"/>
          </a:p>
        </p:txBody>
      </p:sp>
      <p:sp>
        <p:nvSpPr>
          <p:cNvPr id="5" name="圆角矩形 4">
            <a:extLst>
              <a:ext uri="{FF2B5EF4-FFF2-40B4-BE49-F238E27FC236}">
                <a16:creationId xmlns:a16="http://schemas.microsoft.com/office/drawing/2014/main" id="{2551201F-6073-A646-A07A-2825766B4EA3}"/>
              </a:ext>
            </a:extLst>
          </p:cNvPr>
          <p:cNvSpPr/>
          <p:nvPr/>
        </p:nvSpPr>
        <p:spPr>
          <a:xfrm>
            <a:off x="6732240" y="420349"/>
            <a:ext cx="2158752" cy="1634480"/>
          </a:xfrm>
          <a:prstGeom prst="roundRect">
            <a:avLst>
              <a:gd name="adj" fmla="val 707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b="1" dirty="0" err="1">
                <a:solidFill>
                  <a:schemeClr val="bg1"/>
                </a:solidFill>
                <a:latin typeface="Consolas" panose="020B0609020204030204" pitchFamily="49" charset="0"/>
                <a:cs typeface="Consolas" panose="020B0609020204030204" pitchFamily="49" charset="0"/>
              </a:rPr>
              <a:t>rogue.c</a:t>
            </a:r>
            <a:endParaRPr kumimoji="1" lang="en-US" altLang="zh-CN" b="1" dirty="0">
              <a:solidFill>
                <a:schemeClr val="bg1"/>
              </a:solidFill>
              <a:latin typeface="Consolas" panose="020B0609020204030204" pitchFamily="49" charset="0"/>
              <a:cs typeface="Consolas" panose="020B0609020204030204" pitchFamily="49" charset="0"/>
            </a:endParaRPr>
          </a:p>
          <a:p>
            <a:endParaRPr kumimoji="1" lang="en-US" altLang="zh-CN" b="1" dirty="0">
              <a:solidFill>
                <a:schemeClr val="bg1"/>
              </a:solidFill>
              <a:latin typeface="Consolas" panose="020B0609020204030204" pitchFamily="49" charset="0"/>
              <a:cs typeface="Consolas" panose="020B0609020204030204" pitchFamily="49" charset="0"/>
            </a:endParaRPr>
          </a:p>
          <a:p>
            <a:r>
              <a:rPr kumimoji="1" lang="en-US" altLang="zh-CN" b="1" dirty="0" err="1">
                <a:solidFill>
                  <a:schemeClr val="bg1"/>
                </a:solidFill>
                <a:latin typeface="Consolas" panose="020B0609020204030204" pitchFamily="49" charset="0"/>
                <a:cs typeface="Consolas" panose="020B0609020204030204" pitchFamily="49" charset="0"/>
              </a:rPr>
              <a:t>int</a:t>
            </a:r>
            <a:r>
              <a:rPr kumimoji="1" lang="en-US" altLang="zh-CN" b="1" dirty="0">
                <a:solidFill>
                  <a:schemeClr val="bg1"/>
                </a:solidFill>
                <a:latin typeface="Consolas" panose="020B0609020204030204" pitchFamily="49" charset="0"/>
                <a:cs typeface="Consolas" panose="020B0609020204030204" pitchFamily="49" charset="0"/>
              </a:rPr>
              <a:t> main () {</a:t>
            </a:r>
          </a:p>
          <a:p>
            <a:r>
              <a:rPr kumimoji="1" lang="en-US" altLang="zh-CN" b="1" dirty="0">
                <a:solidFill>
                  <a:schemeClr val="bg1"/>
                </a:solidFill>
                <a:latin typeface="Consolas" panose="020B0609020204030204" pitchFamily="49" charset="0"/>
                <a:cs typeface="Consolas" panose="020B0609020204030204" pitchFamily="49" charset="0"/>
              </a:rPr>
              <a:t>    while (1);</a:t>
            </a:r>
          </a:p>
          <a:p>
            <a:r>
              <a:rPr kumimoji="1" lang="en-US" altLang="zh-CN" b="1" dirty="0">
                <a:solidFill>
                  <a:schemeClr val="bg1"/>
                </a:solidFill>
                <a:latin typeface="Consolas" panose="020B0609020204030204" pitchFamily="49" charset="0"/>
                <a:cs typeface="Consolas" panose="020B0609020204030204" pitchFamily="49" charset="0"/>
              </a:rPr>
              <a:t>}</a:t>
            </a:r>
            <a:endParaRPr kumimoji="1" lang="zh-CN" altLang="en-US" b="1" dirty="0">
              <a:solidFill>
                <a:schemeClr val="bg1"/>
              </a:solidFill>
              <a:latin typeface="Consolas" panose="020B0609020204030204" pitchFamily="49" charset="0"/>
              <a:cs typeface="Consolas" panose="020B0609020204030204" pitchFamily="49" charset="0"/>
            </a:endParaRPr>
          </a:p>
        </p:txBody>
      </p:sp>
      <p:sp>
        <p:nvSpPr>
          <p:cNvPr id="3" name="内容占位符 2">
            <a:extLst>
              <a:ext uri="{FF2B5EF4-FFF2-40B4-BE49-F238E27FC236}">
                <a16:creationId xmlns:a16="http://schemas.microsoft.com/office/drawing/2014/main" id="{DEF96CD2-68DD-3B47-9D9A-9845A7FDD4E4}"/>
              </a:ext>
            </a:extLst>
          </p:cNvPr>
          <p:cNvSpPr>
            <a:spLocks noGrp="1"/>
          </p:cNvSpPr>
          <p:nvPr>
            <p:ph idx="1"/>
          </p:nvPr>
        </p:nvSpPr>
        <p:spPr>
          <a:xfrm>
            <a:off x="251520" y="1333501"/>
            <a:ext cx="8435280" cy="3771636"/>
          </a:xfrm>
        </p:spPr>
        <p:txBody>
          <a:bodyPr>
            <a:normAutofit/>
          </a:bodyPr>
          <a:lstStyle/>
          <a:p>
            <a:r>
              <a:rPr kumimoji="1" lang="zh-CN" altLang="en-US" sz="2400" dirty="0"/>
              <a:t>问：如何避免一个流氓应用独占</a:t>
            </a:r>
            <a:r>
              <a:rPr kumimoji="1" lang="en-US" altLang="zh-CN" sz="2400" dirty="0"/>
              <a:t>CPU</a:t>
            </a:r>
            <a:r>
              <a:rPr kumimoji="1" lang="zh-CN" altLang="en-US" sz="2400" dirty="0"/>
              <a:t>资源？</a:t>
            </a:r>
            <a:endParaRPr kumimoji="1" lang="en-US" altLang="zh-CN" sz="2400" dirty="0"/>
          </a:p>
          <a:p>
            <a:pPr marL="0" indent="0">
              <a:buNone/>
            </a:pPr>
            <a:endParaRPr kumimoji="1" lang="en-US" altLang="zh-CN" sz="2400" dirty="0"/>
          </a:p>
          <a:p>
            <a:r>
              <a:rPr kumimoji="1" lang="zh-CN" altLang="en-US" sz="2400" dirty="0"/>
              <a:t>方法</a:t>
            </a:r>
            <a:r>
              <a:rPr kumimoji="1" lang="en-US" altLang="zh-CN" sz="2400" dirty="0"/>
              <a:t>-1</a:t>
            </a:r>
            <a:r>
              <a:rPr kumimoji="1" lang="zh-CN" altLang="en-US" sz="2400" dirty="0"/>
              <a:t>：每</a:t>
            </a:r>
            <a:r>
              <a:rPr kumimoji="1" lang="en-US" altLang="zh-CN" sz="2400" dirty="0"/>
              <a:t>10ms</a:t>
            </a:r>
            <a:r>
              <a:rPr kumimoji="1" lang="zh-CN" altLang="en-US" sz="2400" dirty="0"/>
              <a:t>发生一个时钟中断（时间片）</a:t>
            </a:r>
            <a:endParaRPr kumimoji="1" lang="en-US" altLang="zh-CN" sz="2400" dirty="0"/>
          </a:p>
          <a:p>
            <a:pPr lvl="1"/>
            <a:r>
              <a:rPr kumimoji="1" lang="zh-CN" altLang="en-US" sz="2000" dirty="0"/>
              <a:t>调度器决定下一个要运行的任务</a:t>
            </a:r>
            <a:endParaRPr kumimoji="1" lang="en-US" altLang="zh-CN" sz="2000" dirty="0"/>
          </a:p>
          <a:p>
            <a:r>
              <a:rPr kumimoji="1" lang="zh-CN" altLang="en-US" sz="2400" dirty="0"/>
              <a:t>方法</a:t>
            </a:r>
            <a:r>
              <a:rPr kumimoji="1" lang="en-US" altLang="zh-CN" sz="2400" dirty="0"/>
              <a:t>-2</a:t>
            </a:r>
            <a:r>
              <a:rPr kumimoji="1" lang="zh-CN" altLang="en-US" sz="2400" dirty="0"/>
              <a:t>：可通过信号等打断当前任务执行</a:t>
            </a:r>
            <a:r>
              <a:rPr kumimoji="1" lang="en-US" altLang="zh-CN" sz="2400" dirty="0"/>
              <a:t> </a:t>
            </a:r>
          </a:p>
          <a:p>
            <a:pPr lvl="1"/>
            <a:r>
              <a:rPr kumimoji="1" lang="zh-CN" altLang="en-US" sz="2000" dirty="0"/>
              <a:t>如：</a:t>
            </a:r>
            <a:r>
              <a:rPr kumimoji="1" lang="en-US" altLang="zh-CN" sz="2000" dirty="0"/>
              <a:t>kill -9 1951</a:t>
            </a:r>
          </a:p>
          <a:p>
            <a:endParaRPr kumimoji="1" lang="zh-CN" altLang="en-US" sz="2400" dirty="0"/>
          </a:p>
        </p:txBody>
      </p:sp>
    </p:spTree>
    <p:extLst>
      <p:ext uri="{BB962C8B-B14F-4D97-AF65-F5344CB8AC3E}">
        <p14:creationId xmlns:p14="http://schemas.microsoft.com/office/powerpoint/2010/main" val="410539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BE39C2-86D1-9B45-B569-48F1570E518D}"/>
              </a:ext>
            </a:extLst>
          </p:cNvPr>
          <p:cNvSpPr>
            <a:spLocks noGrp="1"/>
          </p:cNvSpPr>
          <p:nvPr>
            <p:ph type="title"/>
          </p:nvPr>
        </p:nvSpPr>
        <p:spPr/>
        <p:txBody>
          <a:bodyPr/>
          <a:lstStyle/>
          <a:p>
            <a:r>
              <a:rPr kumimoji="1" lang="zh-CN" altLang="en-US" dirty="0"/>
              <a:t>版权声明</a:t>
            </a:r>
          </a:p>
        </p:txBody>
      </p:sp>
      <p:sp>
        <p:nvSpPr>
          <p:cNvPr id="3" name="内容占位符 2">
            <a:extLst>
              <a:ext uri="{FF2B5EF4-FFF2-40B4-BE49-F238E27FC236}">
                <a16:creationId xmlns:a16="http://schemas.microsoft.com/office/drawing/2014/main" id="{695B3383-B219-984C-8D0C-BCF076655903}"/>
              </a:ext>
            </a:extLst>
          </p:cNvPr>
          <p:cNvSpPr>
            <a:spLocks noGrp="1"/>
          </p:cNvSpPr>
          <p:nvPr>
            <p:ph idx="1"/>
          </p:nvPr>
        </p:nvSpPr>
        <p:spPr/>
        <p:txBody>
          <a:bodyPr>
            <a:noAutofit/>
          </a:bodyPr>
          <a:lstStyle/>
          <a:p>
            <a:r>
              <a:rPr lang="zh-CN" altLang="en-US" sz="2000" b="0" dirty="0"/>
              <a:t>本内容版权归</a:t>
            </a:r>
            <a:r>
              <a:rPr lang="zh-CN" altLang="en-US" sz="2000" dirty="0"/>
              <a:t>上海交通大学并行与分布式系统研究所</a:t>
            </a:r>
            <a:r>
              <a:rPr lang="zh-CN" altLang="en-US" sz="2000" b="0" dirty="0"/>
              <a:t>所有</a:t>
            </a:r>
            <a:endParaRPr lang="en-US" altLang="zh-CN" sz="2000" b="0" dirty="0"/>
          </a:p>
          <a:p>
            <a:r>
              <a:rPr lang="zh-CN" altLang="en-US" sz="2000" b="0" dirty="0"/>
              <a:t>使用者可以将全部或部分本内容免费用于非商业用途</a:t>
            </a:r>
            <a:endParaRPr lang="en-US" altLang="zh-CN" sz="2000" b="0" dirty="0"/>
          </a:p>
          <a:p>
            <a:r>
              <a:rPr lang="zh-CN" altLang="en-US" sz="2000" b="0" dirty="0"/>
              <a:t>使用者在使用全部或部分本内容时请注明来源</a:t>
            </a:r>
            <a:endParaRPr lang="en-US" altLang="zh-CN" sz="2000" b="0" dirty="0"/>
          </a:p>
          <a:p>
            <a:pPr lvl="1"/>
            <a:r>
              <a:rPr lang="zh-CN" altLang="en-US" sz="1600" dirty="0"/>
              <a:t>内容</a:t>
            </a:r>
            <a:r>
              <a:rPr lang="zh-CN" altLang="en-US" sz="1600" b="0" dirty="0"/>
              <a:t>来自</a:t>
            </a:r>
            <a:r>
              <a:rPr lang="zh-CN" altLang="en-US" sz="1600" dirty="0"/>
              <a:t>：上海交通大学并行与分布式系统研究所</a:t>
            </a:r>
            <a:r>
              <a:rPr lang="en-US" altLang="zh-CN" sz="1600" dirty="0"/>
              <a:t>+</a:t>
            </a:r>
            <a:r>
              <a:rPr lang="zh-CN" altLang="en-US" sz="1600" dirty="0"/>
              <a:t>材料名字</a:t>
            </a:r>
            <a:endParaRPr lang="en-US" altLang="zh-CN" sz="1600" b="0" dirty="0"/>
          </a:p>
          <a:p>
            <a:r>
              <a:rPr lang="zh-CN" altLang="en-US" sz="2000" b="0" dirty="0"/>
              <a:t>对于不遵守此声明或者其他违法使用本内容者，将依法保留追究权</a:t>
            </a:r>
            <a:endParaRPr lang="en-US" altLang="zh-CN" sz="2000" b="0" dirty="0"/>
          </a:p>
          <a:p>
            <a:r>
              <a:rPr lang="zh-CN" altLang="en-US" sz="2000" b="0" dirty="0"/>
              <a:t>本内容的发布采用 </a:t>
            </a:r>
            <a:r>
              <a:rPr lang="en-US" altLang="zh-CN" sz="2000" b="0" dirty="0"/>
              <a:t>Creative Commons</a:t>
            </a:r>
            <a:r>
              <a:rPr lang="zh-CN" altLang="en-US" sz="2000" b="0" dirty="0"/>
              <a:t> </a:t>
            </a:r>
            <a:r>
              <a:rPr lang="en-US" altLang="zh-CN" sz="2000" b="0" dirty="0"/>
              <a:t>Attribution</a:t>
            </a:r>
            <a:r>
              <a:rPr lang="zh-CN" altLang="en-US" sz="2000" b="0" dirty="0"/>
              <a:t> </a:t>
            </a:r>
            <a:r>
              <a:rPr lang="en-US" altLang="zh-CN" sz="2000" b="0" dirty="0"/>
              <a:t>4.0</a:t>
            </a:r>
            <a:r>
              <a:rPr lang="zh-CN" altLang="en-US" sz="2000" b="0" dirty="0"/>
              <a:t> </a:t>
            </a:r>
            <a:r>
              <a:rPr lang="en-US" altLang="zh-CN" sz="2000" b="0" dirty="0"/>
              <a:t>License</a:t>
            </a:r>
            <a:endParaRPr lang="en-US" altLang="zh-CN" sz="2400" b="0" dirty="0"/>
          </a:p>
          <a:p>
            <a:pPr lvl="1"/>
            <a:r>
              <a:rPr lang="zh-CN" altLang="en-US" sz="1600" dirty="0"/>
              <a:t>完整文本：</a:t>
            </a:r>
            <a:r>
              <a:rPr lang="en-US" altLang="zh-CN" sz="1600" dirty="0">
                <a:hlinkClick r:id="rId2"/>
              </a:rPr>
              <a:t>https://creativecommons.org/licenses/by/4.0/legalcode</a:t>
            </a:r>
            <a:endParaRPr lang="en-US" altLang="zh-CN" sz="1800" b="0" dirty="0"/>
          </a:p>
          <a:p>
            <a:endParaRPr kumimoji="1" lang="zh-CN" altLang="en-US" sz="2000" dirty="0"/>
          </a:p>
        </p:txBody>
      </p:sp>
      <p:sp>
        <p:nvSpPr>
          <p:cNvPr id="4" name="灯片编号占位符 3">
            <a:extLst>
              <a:ext uri="{FF2B5EF4-FFF2-40B4-BE49-F238E27FC236}">
                <a16:creationId xmlns:a16="http://schemas.microsoft.com/office/drawing/2014/main" id="{70D6275D-0E58-1C46-BA79-C46B2D55F355}"/>
              </a:ext>
            </a:extLst>
          </p:cNvPr>
          <p:cNvSpPr>
            <a:spLocks noGrp="1"/>
          </p:cNvSpPr>
          <p:nvPr>
            <p:ph type="sldNum" sz="quarter" idx="12"/>
          </p:nvPr>
        </p:nvSpPr>
        <p:spPr/>
        <p:txBody>
          <a:bodyPr/>
          <a:lstStyle/>
          <a:p>
            <a:fld id="{ADE361C3-C043-4A6E-BDCE-8DA1E7D90A3B}" type="slidenum">
              <a:rPr lang="zh-CN" altLang="en-US" smtClean="0"/>
              <a:t>3</a:t>
            </a:fld>
            <a:endParaRPr lang="zh-CN" altLang="en-US"/>
          </a:p>
        </p:txBody>
      </p:sp>
    </p:spTree>
    <p:extLst>
      <p:ext uri="{BB962C8B-B14F-4D97-AF65-F5344CB8AC3E}">
        <p14:creationId xmlns:p14="http://schemas.microsoft.com/office/powerpoint/2010/main" val="1615226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A8A9AA-648B-D943-8F3D-C0E1C52C21BF}"/>
              </a:ext>
            </a:extLst>
          </p:cNvPr>
          <p:cNvSpPr>
            <a:spLocks noGrp="1"/>
          </p:cNvSpPr>
          <p:nvPr>
            <p:ph type="title"/>
          </p:nvPr>
        </p:nvSpPr>
        <p:spPr/>
        <p:txBody>
          <a:bodyPr/>
          <a:lstStyle/>
          <a:p>
            <a:r>
              <a:rPr kumimoji="1" lang="zh-CN" altLang="en-US" dirty="0"/>
              <a:t>操作系统的功能：管理</a:t>
            </a:r>
          </a:p>
        </p:txBody>
      </p:sp>
      <p:sp>
        <p:nvSpPr>
          <p:cNvPr id="3" name="内容占位符 2">
            <a:extLst>
              <a:ext uri="{FF2B5EF4-FFF2-40B4-BE49-F238E27FC236}">
                <a16:creationId xmlns:a16="http://schemas.microsoft.com/office/drawing/2014/main" id="{1FD3C51F-741B-4542-9C36-D6A15DE761A0}"/>
              </a:ext>
            </a:extLst>
          </p:cNvPr>
          <p:cNvSpPr>
            <a:spLocks noGrp="1"/>
          </p:cNvSpPr>
          <p:nvPr>
            <p:ph idx="1"/>
          </p:nvPr>
        </p:nvSpPr>
        <p:spPr>
          <a:xfrm>
            <a:off x="457200" y="1333500"/>
            <a:ext cx="8229600" cy="4116287"/>
          </a:xfrm>
        </p:spPr>
        <p:txBody>
          <a:bodyPr>
            <a:normAutofit/>
          </a:bodyPr>
          <a:lstStyle/>
          <a:p>
            <a:r>
              <a:rPr kumimoji="1" lang="zh-CN" altLang="en-US" sz="2400" dirty="0"/>
              <a:t>问：如何通过</a:t>
            </a:r>
            <a:r>
              <a:rPr kumimoji="1" lang="en-US" altLang="zh-CN" sz="2400" dirty="0"/>
              <a:t>3</a:t>
            </a:r>
            <a:r>
              <a:rPr kumimoji="1" lang="zh-CN" altLang="en-US" sz="2400" dirty="0"/>
              <a:t>行代码卡死一个</a:t>
            </a:r>
            <a:r>
              <a:rPr kumimoji="1" lang="en-US" altLang="zh-CN" sz="2400" dirty="0"/>
              <a:t>OS?</a:t>
            </a:r>
          </a:p>
          <a:p>
            <a:pPr lvl="1"/>
            <a:r>
              <a:rPr kumimoji="1" lang="zh-CN" altLang="en-US" sz="2000" dirty="0"/>
              <a:t>例：</a:t>
            </a:r>
            <a:r>
              <a:rPr kumimoji="1" lang="en-US" altLang="zh-CN" sz="2000" dirty="0"/>
              <a:t>rogue-1.c </a:t>
            </a:r>
            <a:r>
              <a:rPr kumimoji="1" lang="zh-CN" altLang="en-US" sz="2000" dirty="0"/>
              <a:t>可以</a:t>
            </a:r>
            <a:r>
              <a:rPr kumimoji="1" lang="en-US" altLang="zh-CN" sz="2000" dirty="0"/>
              <a:t>fork</a:t>
            </a:r>
            <a:r>
              <a:rPr kumimoji="1" lang="zh-CN" altLang="en-US" sz="2000" dirty="0"/>
              <a:t>出无数的进程</a:t>
            </a:r>
            <a:endParaRPr kumimoji="1" lang="en-US" altLang="zh-CN" sz="2000" dirty="0"/>
          </a:p>
          <a:p>
            <a:pPr lvl="1"/>
            <a:endParaRPr kumimoji="1" lang="en-US" altLang="zh-CN" sz="2200" dirty="0"/>
          </a:p>
          <a:p>
            <a:r>
              <a:rPr kumimoji="1" lang="zh-CN" altLang="en-US" sz="2400" dirty="0"/>
              <a:t>如何解决这个问题？</a:t>
            </a:r>
            <a:endParaRPr kumimoji="1" lang="en-US" altLang="zh-CN" sz="2400" dirty="0"/>
          </a:p>
          <a:p>
            <a:pPr lvl="1"/>
            <a:r>
              <a:rPr kumimoji="1" lang="zh-CN" altLang="en-US" sz="2000" dirty="0"/>
              <a:t>方法一：万能方法</a:t>
            </a:r>
            <a:r>
              <a:rPr kumimoji="1" lang="en-US" altLang="zh-CN" sz="2000" dirty="0"/>
              <a:t>——</a:t>
            </a:r>
            <a:r>
              <a:rPr kumimoji="1" lang="zh-CN" altLang="en-US" sz="2000" dirty="0"/>
              <a:t>重启</a:t>
            </a:r>
            <a:endParaRPr kumimoji="1" lang="en-US" altLang="zh-CN" sz="2000" dirty="0"/>
          </a:p>
          <a:p>
            <a:pPr lvl="1"/>
            <a:r>
              <a:rPr kumimoji="1" lang="zh-CN" altLang="en-US" sz="2000" dirty="0"/>
              <a:t>方法二：将代码运行在虚拟机中，虚拟机外的应用不受影响</a:t>
            </a:r>
            <a:endParaRPr kumimoji="1" lang="en-US" altLang="zh-CN" sz="2000" dirty="0"/>
          </a:p>
          <a:p>
            <a:pPr lvl="1"/>
            <a:r>
              <a:rPr kumimoji="1" lang="zh-CN" altLang="en-US" sz="2000" dirty="0"/>
              <a:t>方法三：</a:t>
            </a:r>
            <a:r>
              <a:rPr kumimoji="1" lang="en-US" altLang="zh-CN" sz="2000" dirty="0"/>
              <a:t>Linux</a:t>
            </a:r>
            <a:r>
              <a:rPr kumimoji="1" lang="zh-CN" altLang="en-US" sz="2000" dirty="0"/>
              <a:t> </a:t>
            </a:r>
            <a:r>
              <a:rPr kumimoji="1" lang="en-US" altLang="zh-CN" sz="2000" dirty="0" err="1"/>
              <a:t>cgroup</a:t>
            </a:r>
            <a:r>
              <a:rPr kumimoji="1" lang="zh-CN" altLang="en-US" sz="2000" dirty="0"/>
              <a:t>，预先设置某个应用允许占用的资源</a:t>
            </a:r>
          </a:p>
        </p:txBody>
      </p:sp>
      <p:sp>
        <p:nvSpPr>
          <p:cNvPr id="4" name="灯片编号占位符 3">
            <a:extLst>
              <a:ext uri="{FF2B5EF4-FFF2-40B4-BE49-F238E27FC236}">
                <a16:creationId xmlns:a16="http://schemas.microsoft.com/office/drawing/2014/main" id="{E428BCEF-8266-A84C-A318-46909D8E9C6F}"/>
              </a:ext>
            </a:extLst>
          </p:cNvPr>
          <p:cNvSpPr>
            <a:spLocks noGrp="1"/>
          </p:cNvSpPr>
          <p:nvPr>
            <p:ph type="sldNum" sz="quarter" idx="12"/>
          </p:nvPr>
        </p:nvSpPr>
        <p:spPr/>
        <p:txBody>
          <a:bodyPr/>
          <a:lstStyle/>
          <a:p>
            <a:fld id="{ADE361C3-C043-4A6E-BDCE-8DA1E7D90A3B}" type="slidenum">
              <a:rPr lang="zh-CN" altLang="en-US" smtClean="0"/>
              <a:t>30</a:t>
            </a:fld>
            <a:endParaRPr lang="zh-CN" altLang="en-US"/>
          </a:p>
        </p:txBody>
      </p:sp>
      <p:sp>
        <p:nvSpPr>
          <p:cNvPr id="5" name="圆角矩形 4">
            <a:extLst>
              <a:ext uri="{FF2B5EF4-FFF2-40B4-BE49-F238E27FC236}">
                <a16:creationId xmlns:a16="http://schemas.microsoft.com/office/drawing/2014/main" id="{8086EB45-47CF-EF42-B975-8340C64F925D}"/>
              </a:ext>
            </a:extLst>
          </p:cNvPr>
          <p:cNvSpPr/>
          <p:nvPr/>
        </p:nvSpPr>
        <p:spPr>
          <a:xfrm>
            <a:off x="6553200" y="448286"/>
            <a:ext cx="2374776" cy="1770428"/>
          </a:xfrm>
          <a:prstGeom prst="roundRect">
            <a:avLst>
              <a:gd name="adj" fmla="val 707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b="1" dirty="0">
                <a:solidFill>
                  <a:schemeClr val="bg1"/>
                </a:solidFill>
                <a:latin typeface="Consolas" panose="020B0609020204030204" pitchFamily="49" charset="0"/>
                <a:cs typeface="Consolas" panose="020B0609020204030204" pitchFamily="49" charset="0"/>
              </a:rPr>
              <a:t>rogue-1.c</a:t>
            </a:r>
          </a:p>
          <a:p>
            <a:endParaRPr kumimoji="1" lang="en-US" altLang="zh-CN" b="1" dirty="0">
              <a:solidFill>
                <a:schemeClr val="bg1"/>
              </a:solidFill>
              <a:latin typeface="Consolas" panose="020B0609020204030204" pitchFamily="49" charset="0"/>
              <a:cs typeface="Consolas" panose="020B0609020204030204" pitchFamily="49" charset="0"/>
            </a:endParaRPr>
          </a:p>
          <a:p>
            <a:r>
              <a:rPr kumimoji="1" lang="en-US" altLang="zh-CN" b="1" dirty="0" err="1">
                <a:solidFill>
                  <a:schemeClr val="bg1"/>
                </a:solidFill>
                <a:latin typeface="Consolas" panose="020B0609020204030204" pitchFamily="49" charset="0"/>
                <a:cs typeface="Consolas" panose="020B0609020204030204" pitchFamily="49" charset="0"/>
              </a:rPr>
              <a:t>int</a:t>
            </a:r>
            <a:r>
              <a:rPr kumimoji="1" lang="en-US" altLang="zh-CN" b="1" dirty="0">
                <a:solidFill>
                  <a:schemeClr val="bg1"/>
                </a:solidFill>
                <a:latin typeface="Consolas" panose="020B0609020204030204" pitchFamily="49" charset="0"/>
                <a:cs typeface="Consolas" panose="020B0609020204030204" pitchFamily="49" charset="0"/>
              </a:rPr>
              <a:t> main () {</a:t>
            </a:r>
          </a:p>
          <a:p>
            <a:r>
              <a:rPr kumimoji="1" lang="en-US" altLang="zh-CN" b="1" dirty="0">
                <a:solidFill>
                  <a:schemeClr val="bg1"/>
                </a:solidFill>
                <a:latin typeface="Consolas" panose="020B0609020204030204" pitchFamily="49" charset="0"/>
                <a:cs typeface="Consolas" panose="020B0609020204030204" pitchFamily="49" charset="0"/>
              </a:rPr>
              <a:t>    while (1) </a:t>
            </a:r>
          </a:p>
          <a:p>
            <a:r>
              <a:rPr kumimoji="1" lang="en-US" altLang="zh-CN" b="1" dirty="0">
                <a:solidFill>
                  <a:schemeClr val="bg1"/>
                </a:solidFill>
                <a:latin typeface="Consolas" panose="020B0609020204030204" pitchFamily="49" charset="0"/>
                <a:cs typeface="Consolas" panose="020B0609020204030204" pitchFamily="49" charset="0"/>
              </a:rPr>
              <a:t>    </a:t>
            </a:r>
            <a:r>
              <a:rPr kumimoji="1" lang="zh-CN" altLang="en-US" b="1" dirty="0">
                <a:solidFill>
                  <a:schemeClr val="bg1"/>
                </a:solidFill>
                <a:latin typeface="Consolas" panose="020B0609020204030204" pitchFamily="49" charset="0"/>
                <a:cs typeface="Consolas" panose="020B0609020204030204" pitchFamily="49" charset="0"/>
              </a:rPr>
              <a:t> </a:t>
            </a:r>
            <a:r>
              <a:rPr kumimoji="1" lang="en-US" altLang="zh-CN" b="1" dirty="0">
                <a:solidFill>
                  <a:schemeClr val="bg1"/>
                </a:solidFill>
                <a:latin typeface="Consolas" panose="020B0609020204030204" pitchFamily="49" charset="0"/>
                <a:cs typeface="Consolas" panose="020B0609020204030204" pitchFamily="49" charset="0"/>
              </a:rPr>
              <a:t> fork();</a:t>
            </a:r>
          </a:p>
          <a:p>
            <a:r>
              <a:rPr kumimoji="1" lang="en-US" altLang="zh-CN" b="1" dirty="0">
                <a:solidFill>
                  <a:schemeClr val="bg1"/>
                </a:solidFill>
                <a:latin typeface="Consolas" panose="020B0609020204030204" pitchFamily="49" charset="0"/>
                <a:cs typeface="Consolas" panose="020B0609020204030204" pitchFamily="49" charset="0"/>
              </a:rPr>
              <a:t>}</a:t>
            </a:r>
            <a:endParaRPr kumimoji="1" lang="zh-CN" altLang="en-US" b="1" dirty="0">
              <a:solidFill>
                <a:schemeClr val="bg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604601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C3CFBB2-29A4-9845-909C-D2C6211C1301}"/>
              </a:ext>
            </a:extLst>
          </p:cNvPr>
          <p:cNvSpPr>
            <a:spLocks noGrp="1"/>
          </p:cNvSpPr>
          <p:nvPr>
            <p:ph type="title"/>
          </p:nvPr>
        </p:nvSpPr>
        <p:spPr/>
        <p:txBody>
          <a:bodyPr/>
          <a:lstStyle/>
          <a:p>
            <a:r>
              <a:rPr kumimoji="1" lang="zh-CN" altLang="en-US" b="1" dirty="0"/>
              <a:t>操作系统的分化</a:t>
            </a:r>
          </a:p>
        </p:txBody>
      </p:sp>
      <p:sp>
        <p:nvSpPr>
          <p:cNvPr id="6" name="文本占位符 5">
            <a:extLst>
              <a:ext uri="{FF2B5EF4-FFF2-40B4-BE49-F238E27FC236}">
                <a16:creationId xmlns:a16="http://schemas.microsoft.com/office/drawing/2014/main" id="{88326478-0DD6-F849-B334-5BDB7DEEC82C}"/>
              </a:ext>
            </a:extLst>
          </p:cNvPr>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10254186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BB417F-525C-7D4D-8DAC-129D8194BACA}"/>
              </a:ext>
            </a:extLst>
          </p:cNvPr>
          <p:cNvSpPr>
            <a:spLocks noGrp="1"/>
          </p:cNvSpPr>
          <p:nvPr>
            <p:ph type="title"/>
          </p:nvPr>
        </p:nvSpPr>
        <p:spPr/>
        <p:txBody>
          <a:bodyPr/>
          <a:lstStyle/>
          <a:p>
            <a:r>
              <a:rPr kumimoji="1" lang="zh-CN" altLang="en-US" dirty="0"/>
              <a:t>应用与操作系统的解耦</a:t>
            </a:r>
          </a:p>
        </p:txBody>
      </p:sp>
      <p:sp>
        <p:nvSpPr>
          <p:cNvPr id="3" name="内容占位符 2">
            <a:extLst>
              <a:ext uri="{FF2B5EF4-FFF2-40B4-BE49-F238E27FC236}">
                <a16:creationId xmlns:a16="http://schemas.microsoft.com/office/drawing/2014/main" id="{E55384EB-E3D1-4044-A981-C479F0ED1978}"/>
              </a:ext>
            </a:extLst>
          </p:cNvPr>
          <p:cNvSpPr>
            <a:spLocks noGrp="1"/>
          </p:cNvSpPr>
          <p:nvPr>
            <p:ph idx="1"/>
          </p:nvPr>
        </p:nvSpPr>
        <p:spPr/>
        <p:txBody>
          <a:bodyPr>
            <a:normAutofit/>
          </a:bodyPr>
          <a:lstStyle/>
          <a:p>
            <a:r>
              <a:rPr kumimoji="1" lang="zh-CN" altLang="en-US" sz="2400" dirty="0"/>
              <a:t>在最早的时候，并不区分应用与操作系统</a:t>
            </a:r>
            <a:endParaRPr kumimoji="1" lang="en-US" altLang="zh-CN" sz="2400" dirty="0"/>
          </a:p>
          <a:p>
            <a:pPr lvl="1"/>
            <a:r>
              <a:rPr kumimoji="1" lang="zh-CN" altLang="en-US" sz="2000" dirty="0"/>
              <a:t>所有功能都在一起，负责开发的也是同一批人</a:t>
            </a:r>
            <a:endParaRPr kumimoji="1" lang="en-US" altLang="zh-CN" sz="2000" dirty="0"/>
          </a:p>
          <a:p>
            <a:r>
              <a:rPr kumimoji="1" lang="zh-CN" altLang="en-US" sz="2400" dirty="0"/>
              <a:t>随着功能越来越多，开始出现分化和分工</a:t>
            </a:r>
            <a:endParaRPr kumimoji="1" lang="en-US" altLang="zh-CN" sz="2400" dirty="0"/>
          </a:p>
          <a:p>
            <a:pPr lvl="1"/>
            <a:r>
              <a:rPr kumimoji="1" lang="zh-CN" altLang="en-US" sz="2000" dirty="0"/>
              <a:t>有些底层功能被频繁复用，如对存储设备的操作</a:t>
            </a:r>
            <a:endParaRPr kumimoji="1" lang="en-US" altLang="zh-CN" sz="2000" dirty="0"/>
          </a:p>
          <a:p>
            <a:pPr lvl="1"/>
            <a:r>
              <a:rPr kumimoji="1" lang="zh-CN" altLang="en-US" sz="2000" dirty="0"/>
              <a:t>这些常用的功能形成了特定的模块，通过接口与其他模块交互</a:t>
            </a:r>
            <a:endParaRPr kumimoji="1" lang="en-US" altLang="zh-CN" sz="2000" dirty="0"/>
          </a:p>
          <a:p>
            <a:pPr lvl="2"/>
            <a:r>
              <a:rPr kumimoji="1" lang="zh-CN" altLang="en-US" sz="1800" dirty="0"/>
              <a:t>例如：存储模块，可将存储抽象成一个大数组</a:t>
            </a:r>
            <a:endParaRPr kumimoji="1" lang="en-US" altLang="zh-CN" sz="1800" dirty="0"/>
          </a:p>
          <a:p>
            <a:pPr lvl="1"/>
            <a:r>
              <a:rPr kumimoji="1" lang="zh-CN" altLang="en-US" sz="2000" dirty="0"/>
              <a:t>但这并不一定需要操作系统</a:t>
            </a:r>
            <a:r>
              <a:rPr kumimoji="1" lang="en-US" altLang="zh-CN" sz="2000" dirty="0"/>
              <a:t>——</a:t>
            </a:r>
            <a:r>
              <a:rPr kumimoji="1" lang="zh-CN" altLang="en-US" sz="2000" dirty="0"/>
              <a:t>比如，可以以库的方式存在</a:t>
            </a:r>
            <a:endParaRPr kumimoji="1" lang="en-US" altLang="zh-CN" sz="2000" dirty="0"/>
          </a:p>
          <a:p>
            <a:r>
              <a:rPr kumimoji="1" lang="zh-CN" altLang="en-US" sz="2400" dirty="0"/>
              <a:t>那么，为什么不能把操作系统作为一个库呢？</a:t>
            </a:r>
          </a:p>
        </p:txBody>
      </p:sp>
      <p:sp>
        <p:nvSpPr>
          <p:cNvPr id="4" name="灯片编号占位符 3">
            <a:extLst>
              <a:ext uri="{FF2B5EF4-FFF2-40B4-BE49-F238E27FC236}">
                <a16:creationId xmlns:a16="http://schemas.microsoft.com/office/drawing/2014/main" id="{B883EBD4-B249-E54D-B2EF-703318B73F19}"/>
              </a:ext>
            </a:extLst>
          </p:cNvPr>
          <p:cNvSpPr>
            <a:spLocks noGrp="1"/>
          </p:cNvSpPr>
          <p:nvPr>
            <p:ph type="sldNum" sz="quarter" idx="12"/>
          </p:nvPr>
        </p:nvSpPr>
        <p:spPr/>
        <p:txBody>
          <a:bodyPr/>
          <a:lstStyle/>
          <a:p>
            <a:fld id="{ADE361C3-C043-4A6E-BDCE-8DA1E7D90A3B}" type="slidenum">
              <a:rPr lang="zh-CN" altLang="en-US" smtClean="0"/>
              <a:t>32</a:t>
            </a:fld>
            <a:endParaRPr lang="zh-CN" altLang="en-US"/>
          </a:p>
        </p:txBody>
      </p:sp>
    </p:spTree>
    <p:extLst>
      <p:ext uri="{BB962C8B-B14F-4D97-AF65-F5344CB8AC3E}">
        <p14:creationId xmlns:p14="http://schemas.microsoft.com/office/powerpoint/2010/main" val="5494544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CC83FF-040E-B245-9D59-3939C0180BEA}"/>
              </a:ext>
            </a:extLst>
          </p:cNvPr>
          <p:cNvSpPr>
            <a:spLocks noGrp="1"/>
          </p:cNvSpPr>
          <p:nvPr>
            <p:ph type="title"/>
          </p:nvPr>
        </p:nvSpPr>
        <p:spPr/>
        <p:txBody>
          <a:bodyPr/>
          <a:lstStyle/>
          <a:p>
            <a:r>
              <a:rPr kumimoji="1" lang="zh-CN" altLang="en-US" dirty="0"/>
              <a:t>特权级的必要性</a:t>
            </a:r>
          </a:p>
        </p:txBody>
      </p:sp>
      <p:sp>
        <p:nvSpPr>
          <p:cNvPr id="3" name="内容占位符 2">
            <a:extLst>
              <a:ext uri="{FF2B5EF4-FFF2-40B4-BE49-F238E27FC236}">
                <a16:creationId xmlns:a16="http://schemas.microsoft.com/office/drawing/2014/main" id="{7328C6D9-AAC0-5D42-B548-63B268CD4AD7}"/>
              </a:ext>
            </a:extLst>
          </p:cNvPr>
          <p:cNvSpPr>
            <a:spLocks noGrp="1"/>
          </p:cNvSpPr>
          <p:nvPr>
            <p:ph idx="1"/>
          </p:nvPr>
        </p:nvSpPr>
        <p:spPr>
          <a:xfrm>
            <a:off x="457200" y="1333500"/>
            <a:ext cx="8229600" cy="3963461"/>
          </a:xfrm>
        </p:spPr>
        <p:txBody>
          <a:bodyPr>
            <a:normAutofit lnSpcReduction="10000"/>
          </a:bodyPr>
          <a:lstStyle/>
          <a:p>
            <a:r>
              <a:rPr kumimoji="1" lang="zh-CN" altLang="en-US" sz="2000" dirty="0"/>
              <a:t>多道（</a:t>
            </a:r>
            <a:r>
              <a:rPr kumimoji="1" lang="en-US" altLang="zh-CN" sz="2000" dirty="0"/>
              <a:t>Multi-programming</a:t>
            </a:r>
            <a:r>
              <a:rPr kumimoji="1" lang="zh-CN" altLang="en-US" sz="2000" dirty="0"/>
              <a:t>）操作系统的诞生</a:t>
            </a:r>
            <a:endParaRPr kumimoji="1" lang="en-US" altLang="zh-CN" sz="2000" dirty="0"/>
          </a:p>
          <a:p>
            <a:pPr lvl="1"/>
            <a:r>
              <a:rPr kumimoji="1" lang="zh-CN" altLang="en-US" sz="1800" dirty="0"/>
              <a:t>通过时分复用计算资源的方式，在一台计算机上同时运行多个应用程序</a:t>
            </a:r>
            <a:endParaRPr kumimoji="1" lang="en-US" altLang="zh-CN" sz="1800" dirty="0"/>
          </a:p>
          <a:p>
            <a:r>
              <a:rPr kumimoji="1" lang="zh-CN" altLang="en-US" sz="2000" dirty="0"/>
              <a:t>新的问题：如何保证不同应用间的隔离？</a:t>
            </a:r>
            <a:endParaRPr kumimoji="1" lang="en-US" altLang="zh-CN" sz="2000" dirty="0"/>
          </a:p>
          <a:p>
            <a:pPr lvl="1"/>
            <a:r>
              <a:rPr kumimoji="1" lang="zh-CN" altLang="en-US" sz="1800" dirty="0"/>
              <a:t>如果所有的应用均能完全控制硬件计算资源，则会导致混乱</a:t>
            </a:r>
            <a:endParaRPr kumimoji="1" lang="en-US" altLang="zh-CN" sz="1800" dirty="0"/>
          </a:p>
          <a:p>
            <a:pPr lvl="2"/>
            <a:r>
              <a:rPr kumimoji="1" lang="zh-CN" altLang="en-US" sz="1700" dirty="0"/>
              <a:t>例如：某个应用希望关机，某个应用希望格式化硬盘</a:t>
            </a:r>
            <a:endParaRPr kumimoji="1" lang="en-US" altLang="zh-CN" sz="1700" dirty="0"/>
          </a:p>
          <a:p>
            <a:pPr lvl="1"/>
            <a:r>
              <a:rPr kumimoji="1" lang="zh-CN" altLang="en-US" sz="1800" dirty="0"/>
              <a:t>因此必须先让应用降权，不允许直接改变全局的系统状态</a:t>
            </a:r>
            <a:endParaRPr kumimoji="1" lang="en-US" altLang="zh-CN" sz="1800" dirty="0"/>
          </a:p>
          <a:p>
            <a:pPr lvl="2"/>
            <a:r>
              <a:rPr kumimoji="1" lang="zh-CN" altLang="en-US" sz="1700" dirty="0"/>
              <a:t>例如：中断是否打开</a:t>
            </a:r>
            <a:endParaRPr kumimoji="1" lang="en-US" altLang="zh-CN" sz="2200" dirty="0"/>
          </a:p>
          <a:p>
            <a:r>
              <a:rPr kumimoji="1" lang="zh-CN" altLang="en-US" sz="2000" dirty="0"/>
              <a:t>方案：必须要有不同的权限级</a:t>
            </a:r>
            <a:r>
              <a:rPr kumimoji="1" lang="en-US" altLang="zh-CN" sz="2000" dirty="0"/>
              <a:t>——</a:t>
            </a:r>
            <a:r>
              <a:rPr kumimoji="1" lang="zh-CN" altLang="en-US" sz="2000" dirty="0"/>
              <a:t>至少两种权限</a:t>
            </a:r>
            <a:endParaRPr kumimoji="1" lang="en-US" altLang="zh-CN" sz="2000" dirty="0"/>
          </a:p>
          <a:p>
            <a:pPr lvl="1"/>
            <a:r>
              <a:rPr kumimoji="1" lang="zh-CN" altLang="en-US" sz="1800" dirty="0"/>
              <a:t>低权限：不允许改变全局系统状态，用来运行应用</a:t>
            </a:r>
            <a:endParaRPr kumimoji="1" lang="en-US" altLang="zh-CN" sz="1800" dirty="0"/>
          </a:p>
          <a:p>
            <a:pPr lvl="1"/>
            <a:r>
              <a:rPr kumimoji="1" lang="zh-CN" altLang="en-US" sz="1800" dirty="0"/>
              <a:t>高权限：集中运行能改变全局系统状态的操作，形成了操作系统</a:t>
            </a:r>
            <a:endParaRPr kumimoji="1" lang="en-US" altLang="zh-CN" sz="1800" dirty="0"/>
          </a:p>
        </p:txBody>
      </p:sp>
      <p:sp>
        <p:nvSpPr>
          <p:cNvPr id="4" name="灯片编号占位符 3">
            <a:extLst>
              <a:ext uri="{FF2B5EF4-FFF2-40B4-BE49-F238E27FC236}">
                <a16:creationId xmlns:a16="http://schemas.microsoft.com/office/drawing/2014/main" id="{9737EDAF-519C-854C-ADD2-62185BDE13C2}"/>
              </a:ext>
            </a:extLst>
          </p:cNvPr>
          <p:cNvSpPr>
            <a:spLocks noGrp="1"/>
          </p:cNvSpPr>
          <p:nvPr>
            <p:ph type="sldNum" sz="quarter" idx="12"/>
          </p:nvPr>
        </p:nvSpPr>
        <p:spPr/>
        <p:txBody>
          <a:bodyPr/>
          <a:lstStyle/>
          <a:p>
            <a:fld id="{ADE361C3-C043-4A6E-BDCE-8DA1E7D90A3B}" type="slidenum">
              <a:rPr lang="zh-CN" altLang="en-US" smtClean="0"/>
              <a:t>33</a:t>
            </a:fld>
            <a:endParaRPr lang="zh-CN" altLang="en-US"/>
          </a:p>
        </p:txBody>
      </p:sp>
      <p:cxnSp>
        <p:nvCxnSpPr>
          <p:cNvPr id="6" name="直线连接符 5">
            <a:extLst>
              <a:ext uri="{FF2B5EF4-FFF2-40B4-BE49-F238E27FC236}">
                <a16:creationId xmlns:a16="http://schemas.microsoft.com/office/drawing/2014/main" id="{B02DE983-1B05-D546-A5B1-70EBFB01437F}"/>
              </a:ext>
            </a:extLst>
          </p:cNvPr>
          <p:cNvCxnSpPr/>
          <p:nvPr/>
        </p:nvCxnSpPr>
        <p:spPr>
          <a:xfrm>
            <a:off x="3131840" y="5161756"/>
            <a:ext cx="2736304"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00BE77D8-6B7A-0D4D-9F11-66F160214A4A}"/>
              </a:ext>
            </a:extLst>
          </p:cNvPr>
          <p:cNvSpPr/>
          <p:nvPr/>
        </p:nvSpPr>
        <p:spPr>
          <a:xfrm>
            <a:off x="3945994" y="5161756"/>
            <a:ext cx="1107996" cy="369332"/>
          </a:xfrm>
          <a:prstGeom prst="rect">
            <a:avLst/>
          </a:prstGeom>
        </p:spPr>
        <p:txBody>
          <a:bodyPr wrap="none">
            <a:spAutoFit/>
          </a:bodyPr>
          <a:lstStyle/>
          <a:p>
            <a:r>
              <a:rPr kumimoji="1" lang="zh-CN" altLang="en-US" b="1" dirty="0">
                <a:solidFill>
                  <a:schemeClr val="accent1"/>
                </a:solidFill>
              </a:rPr>
              <a:t>特权操作</a:t>
            </a:r>
            <a:endParaRPr lang="zh-CN" altLang="en-US" b="1" dirty="0">
              <a:solidFill>
                <a:schemeClr val="accent1"/>
              </a:solidFill>
            </a:endParaRPr>
          </a:p>
        </p:txBody>
      </p:sp>
    </p:spTree>
    <p:extLst>
      <p:ext uri="{BB962C8B-B14F-4D97-AF65-F5344CB8AC3E}">
        <p14:creationId xmlns:p14="http://schemas.microsoft.com/office/powerpoint/2010/main" val="147260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53ABD-BAA6-3143-8366-381FB8FF0691}"/>
              </a:ext>
            </a:extLst>
          </p:cNvPr>
          <p:cNvSpPr>
            <a:spLocks noGrp="1"/>
          </p:cNvSpPr>
          <p:nvPr>
            <p:ph type="title"/>
          </p:nvPr>
        </p:nvSpPr>
        <p:spPr/>
        <p:txBody>
          <a:bodyPr/>
          <a:lstStyle/>
          <a:p>
            <a:r>
              <a:rPr kumimoji="1" lang="zh-CN" altLang="en-US" dirty="0"/>
              <a:t>操作系统的分化</a:t>
            </a:r>
          </a:p>
        </p:txBody>
      </p:sp>
      <p:sp>
        <p:nvSpPr>
          <p:cNvPr id="4" name="灯片编号占位符 3">
            <a:extLst>
              <a:ext uri="{FF2B5EF4-FFF2-40B4-BE49-F238E27FC236}">
                <a16:creationId xmlns:a16="http://schemas.microsoft.com/office/drawing/2014/main" id="{A5B7D10B-DBDD-6C4C-B752-498EC331CE28}"/>
              </a:ext>
            </a:extLst>
          </p:cNvPr>
          <p:cNvSpPr>
            <a:spLocks noGrp="1"/>
          </p:cNvSpPr>
          <p:nvPr>
            <p:ph type="sldNum" sz="quarter" idx="12"/>
          </p:nvPr>
        </p:nvSpPr>
        <p:spPr/>
        <p:txBody>
          <a:bodyPr/>
          <a:lstStyle/>
          <a:p>
            <a:fld id="{ADE361C3-C043-4A6E-BDCE-8DA1E7D90A3B}" type="slidenum">
              <a:rPr lang="zh-CN" altLang="en-US" smtClean="0"/>
              <a:t>34</a:t>
            </a:fld>
            <a:endParaRPr lang="zh-CN" altLang="en-US"/>
          </a:p>
        </p:txBody>
      </p:sp>
      <p:sp>
        <p:nvSpPr>
          <p:cNvPr id="5" name="圆角矩形 4">
            <a:extLst>
              <a:ext uri="{FF2B5EF4-FFF2-40B4-BE49-F238E27FC236}">
                <a16:creationId xmlns:a16="http://schemas.microsoft.com/office/drawing/2014/main" id="{7EB76F47-B51B-0749-ADD2-53423C160E20}"/>
              </a:ext>
            </a:extLst>
          </p:cNvPr>
          <p:cNvSpPr/>
          <p:nvPr/>
        </p:nvSpPr>
        <p:spPr>
          <a:xfrm>
            <a:off x="683568" y="1795845"/>
            <a:ext cx="1473324" cy="1665365"/>
          </a:xfrm>
          <a:prstGeom prst="roundRect">
            <a:avLst>
              <a:gd name="adj" fmla="val 8201"/>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t>软件</a:t>
            </a:r>
          </a:p>
        </p:txBody>
      </p:sp>
      <p:sp>
        <p:nvSpPr>
          <p:cNvPr id="6" name="圆角矩形 5">
            <a:extLst>
              <a:ext uri="{FF2B5EF4-FFF2-40B4-BE49-F238E27FC236}">
                <a16:creationId xmlns:a16="http://schemas.microsoft.com/office/drawing/2014/main" id="{60CF39FB-5310-8C45-9E54-935605B590C6}"/>
              </a:ext>
            </a:extLst>
          </p:cNvPr>
          <p:cNvSpPr/>
          <p:nvPr/>
        </p:nvSpPr>
        <p:spPr>
          <a:xfrm>
            <a:off x="683568" y="3723347"/>
            <a:ext cx="1473324" cy="541964"/>
          </a:xfrm>
          <a:prstGeom prst="roundRect">
            <a:avLst>
              <a:gd name="adj" fmla="val 16635"/>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t>硬件</a:t>
            </a:r>
          </a:p>
        </p:txBody>
      </p:sp>
      <p:sp>
        <p:nvSpPr>
          <p:cNvPr id="8" name="圆角矩形 7">
            <a:extLst>
              <a:ext uri="{FF2B5EF4-FFF2-40B4-BE49-F238E27FC236}">
                <a16:creationId xmlns:a16="http://schemas.microsoft.com/office/drawing/2014/main" id="{19825525-1C84-F342-A36F-5DC362F746F5}"/>
              </a:ext>
            </a:extLst>
          </p:cNvPr>
          <p:cNvSpPr/>
          <p:nvPr/>
        </p:nvSpPr>
        <p:spPr>
          <a:xfrm>
            <a:off x="2810644" y="1795845"/>
            <a:ext cx="1473324" cy="701615"/>
          </a:xfrm>
          <a:prstGeom prst="roundRect">
            <a:avLst>
              <a:gd name="adj" fmla="val 20743"/>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t>硬件无关部分</a:t>
            </a:r>
          </a:p>
        </p:txBody>
      </p:sp>
      <p:sp>
        <p:nvSpPr>
          <p:cNvPr id="9" name="圆角矩形 8">
            <a:extLst>
              <a:ext uri="{FF2B5EF4-FFF2-40B4-BE49-F238E27FC236}">
                <a16:creationId xmlns:a16="http://schemas.microsoft.com/office/drawing/2014/main" id="{8382B8DC-88B1-7E46-A175-A3A0C1F283DA}"/>
              </a:ext>
            </a:extLst>
          </p:cNvPr>
          <p:cNvSpPr/>
          <p:nvPr/>
        </p:nvSpPr>
        <p:spPr>
          <a:xfrm>
            <a:off x="2810644" y="3723347"/>
            <a:ext cx="1473324" cy="541964"/>
          </a:xfrm>
          <a:prstGeom prst="roundRect">
            <a:avLst>
              <a:gd name="adj" fmla="val 16635"/>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t>硬件</a:t>
            </a:r>
          </a:p>
        </p:txBody>
      </p:sp>
      <p:sp>
        <p:nvSpPr>
          <p:cNvPr id="10" name="圆角矩形 9">
            <a:extLst>
              <a:ext uri="{FF2B5EF4-FFF2-40B4-BE49-F238E27FC236}">
                <a16:creationId xmlns:a16="http://schemas.microsoft.com/office/drawing/2014/main" id="{5288F513-E4DC-344F-84C3-982CED15BAF9}"/>
              </a:ext>
            </a:extLst>
          </p:cNvPr>
          <p:cNvSpPr/>
          <p:nvPr/>
        </p:nvSpPr>
        <p:spPr>
          <a:xfrm>
            <a:off x="2810644" y="2759595"/>
            <a:ext cx="1473324" cy="701615"/>
          </a:xfrm>
          <a:prstGeom prst="roundRect">
            <a:avLst>
              <a:gd name="adj" fmla="val 17607"/>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t>硬件抽象部分</a:t>
            </a:r>
          </a:p>
        </p:txBody>
      </p:sp>
      <p:sp>
        <p:nvSpPr>
          <p:cNvPr id="11" name="圆角矩形 10">
            <a:extLst>
              <a:ext uri="{FF2B5EF4-FFF2-40B4-BE49-F238E27FC236}">
                <a16:creationId xmlns:a16="http://schemas.microsoft.com/office/drawing/2014/main" id="{4B73FB20-DACF-3C4B-9E6A-E68CDFB2BB4B}"/>
              </a:ext>
            </a:extLst>
          </p:cNvPr>
          <p:cNvSpPr/>
          <p:nvPr/>
        </p:nvSpPr>
        <p:spPr>
          <a:xfrm>
            <a:off x="4911840" y="1795845"/>
            <a:ext cx="1473324" cy="701615"/>
          </a:xfrm>
          <a:prstGeom prst="roundRect">
            <a:avLst>
              <a:gd name="adj" fmla="val 20743"/>
            </a:avLst>
          </a:prstGeom>
          <a:solidFill>
            <a:schemeClr val="accent4">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zh-CN" altLang="en-US" sz="1200" dirty="0">
                <a:solidFill>
                  <a:schemeClr val="tx1"/>
                </a:solidFill>
              </a:rPr>
              <a:t>硬件</a:t>
            </a:r>
            <a:r>
              <a:rPr kumimoji="1" lang="zh-CN" altLang="en-US" sz="1200">
                <a:solidFill>
                  <a:schemeClr val="tx1"/>
                </a:solidFill>
              </a:rPr>
              <a:t>无关部分</a:t>
            </a:r>
            <a:endParaRPr kumimoji="1" lang="en-US" altLang="zh-CN" sz="1200" dirty="0">
              <a:solidFill>
                <a:schemeClr val="tx1"/>
              </a:solidFill>
            </a:endParaRPr>
          </a:p>
          <a:p>
            <a:pPr algn="ctr"/>
            <a:r>
              <a:rPr kumimoji="1" lang="en-US" altLang="zh-CN" sz="1200">
                <a:solidFill>
                  <a:schemeClr val="tx1"/>
                </a:solidFill>
              </a:rPr>
              <a:t>+</a:t>
            </a:r>
            <a:endParaRPr kumimoji="1" lang="en-US" altLang="zh-CN" sz="1200" dirty="0">
              <a:solidFill>
                <a:schemeClr val="tx1"/>
              </a:solidFill>
            </a:endParaRPr>
          </a:p>
          <a:p>
            <a:pPr algn="ctr"/>
            <a:r>
              <a:rPr kumimoji="1" lang="zh-CN" altLang="en-US" sz="1200" dirty="0">
                <a:solidFill>
                  <a:schemeClr val="tx1"/>
                </a:solidFill>
              </a:rPr>
              <a:t>非特权操作部分</a:t>
            </a:r>
          </a:p>
        </p:txBody>
      </p:sp>
      <p:sp>
        <p:nvSpPr>
          <p:cNvPr id="12" name="圆角矩形 11">
            <a:extLst>
              <a:ext uri="{FF2B5EF4-FFF2-40B4-BE49-F238E27FC236}">
                <a16:creationId xmlns:a16="http://schemas.microsoft.com/office/drawing/2014/main" id="{8B06A5F2-9B49-EE45-94DC-07E269B45214}"/>
              </a:ext>
            </a:extLst>
          </p:cNvPr>
          <p:cNvSpPr/>
          <p:nvPr/>
        </p:nvSpPr>
        <p:spPr>
          <a:xfrm>
            <a:off x="4911840" y="3723347"/>
            <a:ext cx="1473324" cy="541964"/>
          </a:xfrm>
          <a:prstGeom prst="roundRect">
            <a:avLst>
              <a:gd name="adj" fmla="val 16635"/>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t>硬件（支持特权）</a:t>
            </a:r>
          </a:p>
        </p:txBody>
      </p:sp>
      <p:sp>
        <p:nvSpPr>
          <p:cNvPr id="13" name="圆角矩形 12">
            <a:extLst>
              <a:ext uri="{FF2B5EF4-FFF2-40B4-BE49-F238E27FC236}">
                <a16:creationId xmlns:a16="http://schemas.microsoft.com/office/drawing/2014/main" id="{6A526A3F-126C-4E48-ACFC-053261837650}"/>
              </a:ext>
            </a:extLst>
          </p:cNvPr>
          <p:cNvSpPr/>
          <p:nvPr/>
        </p:nvSpPr>
        <p:spPr>
          <a:xfrm>
            <a:off x="4911840" y="2759596"/>
            <a:ext cx="1473324" cy="701615"/>
          </a:xfrm>
          <a:prstGeom prst="roundRect">
            <a:avLst>
              <a:gd name="adj" fmla="val 17607"/>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t>硬件抽象部分</a:t>
            </a:r>
            <a:endParaRPr kumimoji="1" lang="en-US" altLang="zh-CN" sz="1200" dirty="0"/>
          </a:p>
          <a:p>
            <a:pPr algn="ctr"/>
            <a:r>
              <a:rPr kumimoji="1" lang="en-US" altLang="zh-CN" sz="1200" dirty="0"/>
              <a:t>+</a:t>
            </a:r>
          </a:p>
          <a:p>
            <a:pPr algn="ctr"/>
            <a:r>
              <a:rPr kumimoji="1" lang="zh-CN" altLang="en-US" sz="1200" dirty="0"/>
              <a:t>特权操作部分</a:t>
            </a:r>
          </a:p>
        </p:txBody>
      </p:sp>
      <p:cxnSp>
        <p:nvCxnSpPr>
          <p:cNvPr id="15" name="直线箭头连接符 14">
            <a:extLst>
              <a:ext uri="{FF2B5EF4-FFF2-40B4-BE49-F238E27FC236}">
                <a16:creationId xmlns:a16="http://schemas.microsoft.com/office/drawing/2014/main" id="{4E841A3B-33E9-A742-8C43-E5312EA4A557}"/>
              </a:ext>
            </a:extLst>
          </p:cNvPr>
          <p:cNvCxnSpPr>
            <a:stCxn id="8" idx="2"/>
            <a:endCxn id="10" idx="0"/>
          </p:cNvCxnSpPr>
          <p:nvPr/>
        </p:nvCxnSpPr>
        <p:spPr>
          <a:xfrm>
            <a:off x="3547306" y="2497460"/>
            <a:ext cx="0" cy="262135"/>
          </a:xfrm>
          <a:prstGeom prst="straightConnector1">
            <a:avLst/>
          </a:prstGeom>
          <a:ln>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17" name="直线连接符 16">
            <a:extLst>
              <a:ext uri="{FF2B5EF4-FFF2-40B4-BE49-F238E27FC236}">
                <a16:creationId xmlns:a16="http://schemas.microsoft.com/office/drawing/2014/main" id="{E049675C-6883-AE4B-BC3E-EDADB43B3A98}"/>
              </a:ext>
            </a:extLst>
          </p:cNvPr>
          <p:cNvCxnSpPr>
            <a:cxnSpLocks/>
          </p:cNvCxnSpPr>
          <p:nvPr/>
        </p:nvCxnSpPr>
        <p:spPr>
          <a:xfrm>
            <a:off x="4839832" y="2641476"/>
            <a:ext cx="1656184"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19" name="下箭头 18">
            <a:extLst>
              <a:ext uri="{FF2B5EF4-FFF2-40B4-BE49-F238E27FC236}">
                <a16:creationId xmlns:a16="http://schemas.microsoft.com/office/drawing/2014/main" id="{880CDE1A-D635-AC49-B927-6D10E08E79AF}"/>
              </a:ext>
            </a:extLst>
          </p:cNvPr>
          <p:cNvSpPr/>
          <p:nvPr/>
        </p:nvSpPr>
        <p:spPr>
          <a:xfrm>
            <a:off x="5540490" y="2497460"/>
            <a:ext cx="216024" cy="262135"/>
          </a:xfrm>
          <a:prstGeom prst="downArrow">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13ECF690-D4B3-7743-82CC-9EEA42B735AC}"/>
              </a:ext>
            </a:extLst>
          </p:cNvPr>
          <p:cNvSpPr/>
          <p:nvPr/>
        </p:nvSpPr>
        <p:spPr>
          <a:xfrm>
            <a:off x="6496016" y="2925736"/>
            <a:ext cx="1107996" cy="369332"/>
          </a:xfrm>
          <a:prstGeom prst="rect">
            <a:avLst/>
          </a:prstGeom>
        </p:spPr>
        <p:txBody>
          <a:bodyPr wrap="none">
            <a:spAutoFit/>
          </a:bodyPr>
          <a:lstStyle/>
          <a:p>
            <a:r>
              <a:rPr kumimoji="1" lang="zh-CN" altLang="en-US" b="1" dirty="0">
                <a:solidFill>
                  <a:schemeClr val="accent1"/>
                </a:solidFill>
              </a:rPr>
              <a:t>操作系统</a:t>
            </a:r>
            <a:endParaRPr lang="zh-CN" altLang="en-US" b="1" dirty="0">
              <a:solidFill>
                <a:schemeClr val="accent1"/>
              </a:solidFill>
            </a:endParaRPr>
          </a:p>
        </p:txBody>
      </p:sp>
      <p:sp>
        <p:nvSpPr>
          <p:cNvPr id="21" name="矩形 20">
            <a:extLst>
              <a:ext uri="{FF2B5EF4-FFF2-40B4-BE49-F238E27FC236}">
                <a16:creationId xmlns:a16="http://schemas.microsoft.com/office/drawing/2014/main" id="{EE3F6EDE-9A22-6641-BA99-4DF76611506F}"/>
              </a:ext>
            </a:extLst>
          </p:cNvPr>
          <p:cNvSpPr/>
          <p:nvPr/>
        </p:nvSpPr>
        <p:spPr>
          <a:xfrm>
            <a:off x="6496016" y="1961986"/>
            <a:ext cx="1107996" cy="369332"/>
          </a:xfrm>
          <a:prstGeom prst="rect">
            <a:avLst/>
          </a:prstGeom>
        </p:spPr>
        <p:txBody>
          <a:bodyPr wrap="none">
            <a:spAutoFit/>
          </a:bodyPr>
          <a:lstStyle/>
          <a:p>
            <a:r>
              <a:rPr kumimoji="1" lang="zh-CN" altLang="en-US" b="1" dirty="0">
                <a:solidFill>
                  <a:schemeClr val="accent4">
                    <a:lumMod val="75000"/>
                  </a:schemeClr>
                </a:solidFill>
              </a:rPr>
              <a:t>应用程序</a:t>
            </a:r>
            <a:endParaRPr lang="zh-CN" altLang="en-US" b="1" dirty="0">
              <a:solidFill>
                <a:schemeClr val="accent4">
                  <a:lumMod val="75000"/>
                </a:schemeClr>
              </a:solidFill>
            </a:endParaRPr>
          </a:p>
        </p:txBody>
      </p:sp>
      <p:sp>
        <p:nvSpPr>
          <p:cNvPr id="22" name="矩形 21">
            <a:extLst>
              <a:ext uri="{FF2B5EF4-FFF2-40B4-BE49-F238E27FC236}">
                <a16:creationId xmlns:a16="http://schemas.microsoft.com/office/drawing/2014/main" id="{96A316CD-15BE-6B46-A35C-4BDDF136083C}"/>
              </a:ext>
            </a:extLst>
          </p:cNvPr>
          <p:cNvSpPr/>
          <p:nvPr/>
        </p:nvSpPr>
        <p:spPr>
          <a:xfrm>
            <a:off x="7743061" y="2740567"/>
            <a:ext cx="1005403" cy="338554"/>
          </a:xfrm>
          <a:prstGeom prst="rect">
            <a:avLst/>
          </a:prstGeom>
        </p:spPr>
        <p:txBody>
          <a:bodyPr wrap="none">
            <a:spAutoFit/>
          </a:bodyPr>
          <a:lstStyle/>
          <a:p>
            <a:r>
              <a:rPr kumimoji="1" lang="zh-CN" altLang="en-US" sz="1600" dirty="0">
                <a:solidFill>
                  <a:schemeClr val="accent1"/>
                </a:solidFill>
              </a:rPr>
              <a:t>服务应用</a:t>
            </a:r>
            <a:endParaRPr lang="zh-CN" altLang="en-US" sz="1600" dirty="0">
              <a:solidFill>
                <a:schemeClr val="accent1"/>
              </a:solidFill>
            </a:endParaRPr>
          </a:p>
        </p:txBody>
      </p:sp>
      <p:sp>
        <p:nvSpPr>
          <p:cNvPr id="23" name="矩形 22">
            <a:extLst>
              <a:ext uri="{FF2B5EF4-FFF2-40B4-BE49-F238E27FC236}">
                <a16:creationId xmlns:a16="http://schemas.microsoft.com/office/drawing/2014/main" id="{C95B1862-DCB1-D646-9810-78E36BCC5C8B}"/>
              </a:ext>
            </a:extLst>
          </p:cNvPr>
          <p:cNvSpPr/>
          <p:nvPr/>
        </p:nvSpPr>
        <p:spPr>
          <a:xfrm>
            <a:off x="7743061" y="3183282"/>
            <a:ext cx="1005403" cy="338554"/>
          </a:xfrm>
          <a:prstGeom prst="rect">
            <a:avLst/>
          </a:prstGeom>
        </p:spPr>
        <p:txBody>
          <a:bodyPr wrap="none">
            <a:spAutoFit/>
          </a:bodyPr>
          <a:lstStyle/>
          <a:p>
            <a:r>
              <a:rPr kumimoji="1" lang="zh-CN" altLang="en-US" sz="1600" dirty="0">
                <a:solidFill>
                  <a:schemeClr val="accent1"/>
                </a:solidFill>
              </a:rPr>
              <a:t>管理应用</a:t>
            </a:r>
            <a:endParaRPr lang="zh-CN" altLang="en-US" sz="1600" dirty="0">
              <a:solidFill>
                <a:schemeClr val="accent1"/>
              </a:solidFill>
            </a:endParaRPr>
          </a:p>
        </p:txBody>
      </p:sp>
      <p:sp>
        <p:nvSpPr>
          <p:cNvPr id="24" name="左大括号 23">
            <a:extLst>
              <a:ext uri="{FF2B5EF4-FFF2-40B4-BE49-F238E27FC236}">
                <a16:creationId xmlns:a16="http://schemas.microsoft.com/office/drawing/2014/main" id="{ADDD5EA8-D771-954C-B3A6-2ECF3C0D7022}"/>
              </a:ext>
            </a:extLst>
          </p:cNvPr>
          <p:cNvSpPr/>
          <p:nvPr/>
        </p:nvSpPr>
        <p:spPr>
          <a:xfrm>
            <a:off x="7650677" y="2780394"/>
            <a:ext cx="92384" cy="701615"/>
          </a:xfrm>
          <a:prstGeom prst="leftBrace">
            <a:avLst>
              <a:gd name="adj1" fmla="val 9425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 name="右箭头 2">
            <a:extLst>
              <a:ext uri="{FF2B5EF4-FFF2-40B4-BE49-F238E27FC236}">
                <a16:creationId xmlns:a16="http://schemas.microsoft.com/office/drawing/2014/main" id="{F058E750-AF95-3F40-B5E9-5C511296398C}"/>
              </a:ext>
            </a:extLst>
          </p:cNvPr>
          <p:cNvSpPr/>
          <p:nvPr/>
        </p:nvSpPr>
        <p:spPr>
          <a:xfrm>
            <a:off x="2353405" y="2641476"/>
            <a:ext cx="300988" cy="43764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右箭头 24">
            <a:extLst>
              <a:ext uri="{FF2B5EF4-FFF2-40B4-BE49-F238E27FC236}">
                <a16:creationId xmlns:a16="http://schemas.microsoft.com/office/drawing/2014/main" id="{5CF83721-0427-F244-B275-2136DA2D36E9}"/>
              </a:ext>
            </a:extLst>
          </p:cNvPr>
          <p:cNvSpPr/>
          <p:nvPr/>
        </p:nvSpPr>
        <p:spPr>
          <a:xfrm>
            <a:off x="4452303" y="2638677"/>
            <a:ext cx="300988" cy="43764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3794408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512D2F-A71E-D843-BEFE-4A9E44E5A1CF}"/>
              </a:ext>
            </a:extLst>
          </p:cNvPr>
          <p:cNvSpPr>
            <a:spLocks noGrp="1"/>
          </p:cNvSpPr>
          <p:nvPr>
            <p:ph type="title"/>
          </p:nvPr>
        </p:nvSpPr>
        <p:spPr/>
        <p:txBody>
          <a:bodyPr/>
          <a:lstStyle/>
          <a:p>
            <a:r>
              <a:rPr kumimoji="1" lang="zh-CN" altLang="en-US" dirty="0"/>
              <a:t>对硬件（</a:t>
            </a:r>
            <a:r>
              <a:rPr kumimoji="1" lang="en-US" altLang="zh-CN" dirty="0"/>
              <a:t>CPU</a:t>
            </a:r>
            <a:r>
              <a:rPr kumimoji="1" lang="zh-CN" altLang="en-US" dirty="0"/>
              <a:t>）的要求</a:t>
            </a:r>
          </a:p>
        </p:txBody>
      </p:sp>
      <p:sp>
        <p:nvSpPr>
          <p:cNvPr id="3" name="内容占位符 2">
            <a:extLst>
              <a:ext uri="{FF2B5EF4-FFF2-40B4-BE49-F238E27FC236}">
                <a16:creationId xmlns:a16="http://schemas.microsoft.com/office/drawing/2014/main" id="{53FBAF17-D019-DE4A-9B92-F75296B3E40A}"/>
              </a:ext>
            </a:extLst>
          </p:cNvPr>
          <p:cNvSpPr>
            <a:spLocks noGrp="1"/>
          </p:cNvSpPr>
          <p:nvPr>
            <p:ph idx="1"/>
          </p:nvPr>
        </p:nvSpPr>
        <p:spPr>
          <a:xfrm>
            <a:off x="457200" y="1333500"/>
            <a:ext cx="8229600" cy="4152634"/>
          </a:xfrm>
        </p:spPr>
        <p:txBody>
          <a:bodyPr>
            <a:normAutofit/>
          </a:bodyPr>
          <a:lstStyle/>
          <a:p>
            <a:r>
              <a:rPr kumimoji="1" lang="en-US" altLang="zh-CN" sz="2000" dirty="0"/>
              <a:t>CPU</a:t>
            </a:r>
            <a:r>
              <a:rPr kumimoji="1" lang="zh-CN" altLang="en-US" sz="2000" dirty="0"/>
              <a:t>对软件提供的接口称为</a:t>
            </a:r>
            <a:r>
              <a:rPr kumimoji="1" lang="en-US" altLang="zh-CN" sz="2000" dirty="0"/>
              <a:t>ISA</a:t>
            </a:r>
          </a:p>
          <a:p>
            <a:pPr lvl="1"/>
            <a:r>
              <a:rPr kumimoji="1" lang="en-US" altLang="zh-CN" sz="1800" dirty="0"/>
              <a:t>ISA:</a:t>
            </a:r>
            <a:r>
              <a:rPr kumimoji="1" lang="zh-CN" altLang="en-US" sz="1800" dirty="0"/>
              <a:t> </a:t>
            </a:r>
            <a:r>
              <a:rPr kumimoji="1" lang="en-US" altLang="zh-CN" sz="1800" dirty="0"/>
              <a:t>Instruction</a:t>
            </a:r>
            <a:r>
              <a:rPr kumimoji="1" lang="zh-CN" altLang="en-US" sz="1800" dirty="0"/>
              <a:t> </a:t>
            </a:r>
            <a:r>
              <a:rPr kumimoji="1" lang="en-US" altLang="zh-CN" sz="1800" dirty="0"/>
              <a:t>Set</a:t>
            </a:r>
            <a:r>
              <a:rPr kumimoji="1" lang="zh-CN" altLang="en-US" sz="1800" dirty="0"/>
              <a:t> </a:t>
            </a:r>
            <a:r>
              <a:rPr kumimoji="1" lang="en-US" altLang="zh-CN" sz="1800" dirty="0"/>
              <a:t>Architecture</a:t>
            </a:r>
          </a:p>
          <a:p>
            <a:pPr lvl="1"/>
            <a:r>
              <a:rPr kumimoji="1" lang="zh-CN" altLang="en-US" sz="1800" dirty="0"/>
              <a:t>包含指令、寄存器等软件可见、可操作的接口</a:t>
            </a:r>
            <a:endParaRPr kumimoji="1" lang="en-US" altLang="zh-CN" sz="1800" dirty="0"/>
          </a:p>
          <a:p>
            <a:r>
              <a:rPr kumimoji="1" lang="en-US" altLang="zh-CN" sz="2000" dirty="0"/>
              <a:t>CPU</a:t>
            </a:r>
            <a:r>
              <a:rPr kumimoji="1" lang="zh-CN" altLang="en-US" sz="2000" dirty="0"/>
              <a:t>相应分化出两个模式：非特权模式和特权模式</a:t>
            </a:r>
            <a:endParaRPr kumimoji="1" lang="en-US" altLang="zh-CN" sz="2000" dirty="0"/>
          </a:p>
          <a:p>
            <a:pPr lvl="1"/>
            <a:r>
              <a:rPr kumimoji="1" lang="zh-CN" altLang="en-US" sz="1800" dirty="0"/>
              <a:t>非特权模式</a:t>
            </a:r>
            <a:r>
              <a:rPr kumimoji="1" lang="en-US" altLang="zh-CN" sz="1800" dirty="0"/>
              <a:t>ISA</a:t>
            </a:r>
            <a:r>
              <a:rPr kumimoji="1" lang="zh-CN" altLang="en-US" sz="1800" dirty="0"/>
              <a:t>：应用可使用的指令和寄存器</a:t>
            </a:r>
            <a:endParaRPr kumimoji="1" lang="en-US" altLang="zh-CN" sz="1800" dirty="0"/>
          </a:p>
          <a:p>
            <a:pPr lvl="2"/>
            <a:r>
              <a:rPr kumimoji="1" lang="zh-CN" altLang="en-US" sz="1600" dirty="0"/>
              <a:t>包括各种运算指令、通用寄存器等</a:t>
            </a:r>
            <a:endParaRPr kumimoji="1" lang="en-US" altLang="zh-CN" sz="1600" dirty="0"/>
          </a:p>
          <a:p>
            <a:pPr lvl="1"/>
            <a:r>
              <a:rPr kumimoji="1" lang="zh-CN" altLang="en-US" sz="1800" dirty="0"/>
              <a:t>特权模式</a:t>
            </a:r>
            <a:r>
              <a:rPr kumimoji="1" lang="en-US" altLang="zh-CN" sz="1800" dirty="0"/>
              <a:t>ISA</a:t>
            </a:r>
            <a:r>
              <a:rPr kumimoji="1" lang="zh-CN" altLang="en-US" sz="1800" dirty="0"/>
              <a:t>：只有操作系统才可使用的指令和寄存器</a:t>
            </a:r>
            <a:endParaRPr kumimoji="1" lang="en-US" altLang="zh-CN" sz="1800" dirty="0"/>
          </a:p>
          <a:p>
            <a:pPr lvl="2"/>
            <a:r>
              <a:rPr kumimoji="1" lang="zh-CN" altLang="en-US" sz="1600" dirty="0"/>
              <a:t>包括各种特权指令、系统寄存器等</a:t>
            </a:r>
            <a:endParaRPr kumimoji="1" lang="en-US" altLang="zh-CN" sz="1600" dirty="0"/>
          </a:p>
          <a:p>
            <a:pPr lvl="1"/>
            <a:r>
              <a:rPr kumimoji="1" lang="zh-CN" altLang="en-US" sz="1800" dirty="0"/>
              <a:t>从上到下的切换过程通常称为陷入（</a:t>
            </a:r>
            <a:r>
              <a:rPr kumimoji="1" lang="en-US" altLang="zh-CN" sz="1800" dirty="0"/>
              <a:t>trap</a:t>
            </a:r>
            <a:r>
              <a:rPr kumimoji="1" lang="zh-CN" altLang="en-US" sz="1800" dirty="0"/>
              <a:t>）</a:t>
            </a:r>
            <a:endParaRPr kumimoji="1" lang="en-US" altLang="zh-CN" sz="1800" dirty="0"/>
          </a:p>
        </p:txBody>
      </p:sp>
      <p:sp>
        <p:nvSpPr>
          <p:cNvPr id="4" name="灯片编号占位符 3">
            <a:extLst>
              <a:ext uri="{FF2B5EF4-FFF2-40B4-BE49-F238E27FC236}">
                <a16:creationId xmlns:a16="http://schemas.microsoft.com/office/drawing/2014/main" id="{EBAEAD88-48EA-7741-A86F-D007E48A4BB2}"/>
              </a:ext>
            </a:extLst>
          </p:cNvPr>
          <p:cNvSpPr>
            <a:spLocks noGrp="1"/>
          </p:cNvSpPr>
          <p:nvPr>
            <p:ph type="sldNum" sz="quarter" idx="12"/>
          </p:nvPr>
        </p:nvSpPr>
        <p:spPr/>
        <p:txBody>
          <a:bodyPr/>
          <a:lstStyle/>
          <a:p>
            <a:fld id="{ADE361C3-C043-4A6E-BDCE-8DA1E7D90A3B}" type="slidenum">
              <a:rPr lang="zh-CN" altLang="en-US" smtClean="0"/>
              <a:t>35</a:t>
            </a:fld>
            <a:endParaRPr lang="zh-CN" altLang="en-US"/>
          </a:p>
        </p:txBody>
      </p:sp>
    </p:spTree>
    <p:extLst>
      <p:ext uri="{BB962C8B-B14F-4D97-AF65-F5344CB8AC3E}">
        <p14:creationId xmlns:p14="http://schemas.microsoft.com/office/powerpoint/2010/main" val="1693021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A721E1-D1A5-2F46-8D4D-8942601D7A18}"/>
              </a:ext>
            </a:extLst>
          </p:cNvPr>
          <p:cNvSpPr>
            <a:spLocks noGrp="1"/>
          </p:cNvSpPr>
          <p:nvPr>
            <p:ph type="title"/>
          </p:nvPr>
        </p:nvSpPr>
        <p:spPr/>
        <p:txBody>
          <a:bodyPr>
            <a:normAutofit/>
          </a:bodyPr>
          <a:lstStyle/>
          <a:p>
            <a:r>
              <a:rPr kumimoji="1" lang="zh-CN" altLang="en-US" dirty="0"/>
              <a:t>非特权部分与特权部分的交互</a:t>
            </a:r>
          </a:p>
        </p:txBody>
      </p:sp>
      <p:sp>
        <p:nvSpPr>
          <p:cNvPr id="3" name="内容占位符 2">
            <a:extLst>
              <a:ext uri="{FF2B5EF4-FFF2-40B4-BE49-F238E27FC236}">
                <a16:creationId xmlns:a16="http://schemas.microsoft.com/office/drawing/2014/main" id="{A91B1D2E-5455-4640-A7DE-58A112716865}"/>
              </a:ext>
            </a:extLst>
          </p:cNvPr>
          <p:cNvSpPr>
            <a:spLocks noGrp="1"/>
          </p:cNvSpPr>
          <p:nvPr>
            <p:ph idx="1"/>
          </p:nvPr>
        </p:nvSpPr>
        <p:spPr>
          <a:xfrm>
            <a:off x="457200" y="1333500"/>
            <a:ext cx="8229600" cy="4116287"/>
          </a:xfrm>
        </p:spPr>
        <p:txBody>
          <a:bodyPr>
            <a:normAutofit/>
          </a:bodyPr>
          <a:lstStyle/>
          <a:p>
            <a:r>
              <a:rPr kumimoji="1" lang="zh-CN" altLang="en-US" sz="2400" dirty="0"/>
              <a:t>系统调用（</a:t>
            </a:r>
            <a:r>
              <a:rPr kumimoji="1" lang="en-US" altLang="zh-CN" sz="2400" dirty="0"/>
              <a:t>System</a:t>
            </a:r>
            <a:r>
              <a:rPr kumimoji="1" lang="zh-CN" altLang="en-US" sz="2400" dirty="0"/>
              <a:t> </a:t>
            </a:r>
            <a:r>
              <a:rPr kumimoji="1" lang="en-US" altLang="zh-CN" sz="2400" dirty="0"/>
              <a:t>Call</a:t>
            </a:r>
            <a:r>
              <a:rPr kumimoji="1" lang="zh-CN" altLang="en-US" sz="2400" dirty="0"/>
              <a:t>）</a:t>
            </a:r>
            <a:endParaRPr kumimoji="1" lang="en-US" altLang="zh-CN" sz="2400" dirty="0"/>
          </a:p>
          <a:p>
            <a:pPr lvl="1"/>
            <a:r>
              <a:rPr kumimoji="1" lang="zh-CN" altLang="en-US" sz="2000" dirty="0"/>
              <a:t>应用调用操作系统的机制，实现应用不能实现的功能</a:t>
            </a:r>
            <a:endParaRPr kumimoji="1" lang="en-US" altLang="zh-CN" sz="2000" dirty="0"/>
          </a:p>
          <a:p>
            <a:pPr lvl="1"/>
            <a:r>
              <a:rPr kumimoji="1" lang="zh-CN" altLang="en-US" sz="2000" dirty="0"/>
              <a:t>应用通过</a:t>
            </a:r>
            <a:r>
              <a:rPr kumimoji="1" lang="en-US" altLang="zh-CN" sz="2000" dirty="0"/>
              <a:t>CPU</a:t>
            </a:r>
            <a:r>
              <a:rPr kumimoji="1" lang="zh-CN" altLang="en-US" sz="2000" dirty="0"/>
              <a:t>的陷入机制进行模式切换（非特权</a:t>
            </a:r>
            <a:r>
              <a:rPr kumimoji="1" lang="en-US" altLang="zh-CN" sz="2000" dirty="0"/>
              <a:t>→</a:t>
            </a:r>
            <a:r>
              <a:rPr kumimoji="1" lang="zh-CN" altLang="en-US" sz="2000" dirty="0"/>
              <a:t>特权）</a:t>
            </a:r>
            <a:endParaRPr kumimoji="1" lang="en-US" altLang="zh-CN" sz="2000" dirty="0"/>
          </a:p>
          <a:p>
            <a:pPr lvl="2"/>
            <a:r>
              <a:rPr kumimoji="1" lang="zh-CN" altLang="en-US" sz="1600" dirty="0"/>
              <a:t>有多种陷入方式，包括特定指令、异常、硬件中断等</a:t>
            </a:r>
            <a:endParaRPr kumimoji="1" lang="en-US" altLang="zh-CN" sz="1600" dirty="0"/>
          </a:p>
          <a:p>
            <a:pPr lvl="1"/>
            <a:r>
              <a:rPr kumimoji="1" lang="zh-CN" altLang="en-US" sz="2000" dirty="0"/>
              <a:t>操作系统内核通过特定的硬件指令返回应用（特权</a:t>
            </a:r>
            <a:r>
              <a:rPr kumimoji="1" lang="en-US" altLang="zh-CN" sz="2000" dirty="0"/>
              <a:t>→</a:t>
            </a:r>
            <a:r>
              <a:rPr kumimoji="1" lang="zh-CN" altLang="en-US" sz="2000" dirty="0"/>
              <a:t>非特权）</a:t>
            </a:r>
            <a:endParaRPr kumimoji="1" lang="en-US" altLang="zh-CN" sz="2000" dirty="0"/>
          </a:p>
          <a:p>
            <a:pPr lvl="2"/>
            <a:r>
              <a:rPr kumimoji="1" lang="zh-CN" altLang="en-US" sz="1600" dirty="0"/>
              <a:t>操作系统</a:t>
            </a:r>
            <a:r>
              <a:rPr kumimoji="1" lang="zh-CN" altLang="en-US" sz="1600" b="1" dirty="0"/>
              <a:t>主动</a:t>
            </a:r>
            <a:r>
              <a:rPr kumimoji="1" lang="zh-CN" altLang="en-US" sz="1600" dirty="0"/>
              <a:t>返回：如</a:t>
            </a:r>
            <a:r>
              <a:rPr kumimoji="1" lang="en-US" altLang="zh-CN" sz="1600" dirty="0"/>
              <a:t>ARM</a:t>
            </a:r>
            <a:r>
              <a:rPr kumimoji="1" lang="zh-CN" altLang="en-US" sz="1600" dirty="0"/>
              <a:t>的</a:t>
            </a:r>
            <a:r>
              <a:rPr kumimoji="1" lang="en-US" altLang="zh-CN" sz="1600" dirty="0" err="1"/>
              <a:t>eret</a:t>
            </a:r>
            <a:endParaRPr kumimoji="1" lang="en-US" altLang="zh-CN" sz="1600" dirty="0"/>
          </a:p>
          <a:p>
            <a:r>
              <a:rPr kumimoji="1" lang="zh-CN" altLang="en-US" sz="2400" dirty="0"/>
              <a:t>应用调用操作系统的功能，就像调用普通函数一样</a:t>
            </a:r>
          </a:p>
          <a:p>
            <a:pPr lvl="1"/>
            <a:r>
              <a:rPr kumimoji="1" lang="zh-CN" altLang="en-US" sz="2000" dirty="0"/>
              <a:t>例如：库函数 </a:t>
            </a:r>
            <a:r>
              <a:rPr kumimoji="1" lang="en-US" altLang="zh-CN" sz="2000" dirty="0" err="1"/>
              <a:t>printf</a:t>
            </a:r>
            <a:r>
              <a:rPr kumimoji="1" lang="en-US" altLang="zh-CN" sz="2000" dirty="0"/>
              <a:t>() -&gt;</a:t>
            </a:r>
            <a:r>
              <a:rPr kumimoji="1" lang="zh-CN" altLang="en-US" sz="2000" dirty="0"/>
              <a:t>系统调用 </a:t>
            </a:r>
            <a:r>
              <a:rPr kumimoji="1" lang="en-US" altLang="zh-CN" sz="2000" dirty="0"/>
              <a:t>write()</a:t>
            </a:r>
            <a:r>
              <a:rPr kumimoji="1" lang="zh-CN" altLang="en-US" sz="2000" dirty="0"/>
              <a:t> </a:t>
            </a:r>
            <a:r>
              <a:rPr kumimoji="1" lang="en-US" altLang="zh-CN" sz="2000" dirty="0"/>
              <a:t>-&gt;</a:t>
            </a:r>
            <a:r>
              <a:rPr kumimoji="1" lang="zh-CN" altLang="en-US" sz="2000" dirty="0"/>
              <a:t>内核实现 </a:t>
            </a:r>
            <a:r>
              <a:rPr kumimoji="1" lang="en-US" altLang="zh-CN" sz="2000" dirty="0" err="1"/>
              <a:t>sys_write</a:t>
            </a:r>
            <a:r>
              <a:rPr kumimoji="1" lang="en-US" altLang="zh-CN" sz="2000" dirty="0"/>
              <a:t>()</a:t>
            </a:r>
          </a:p>
          <a:p>
            <a:pPr lvl="2"/>
            <a:r>
              <a:rPr lang="en-US" altLang="zh-CN" sz="1600" dirty="0">
                <a:latin typeface="Consolas" panose="020B0609020204030204" pitchFamily="49" charset="0"/>
                <a:cs typeface="Consolas" panose="020B0609020204030204" pitchFamily="49" charset="0"/>
              </a:rPr>
              <a:t>write(1, "Hello World!\n", 13)</a:t>
            </a:r>
          </a:p>
        </p:txBody>
      </p:sp>
      <p:sp>
        <p:nvSpPr>
          <p:cNvPr id="4" name="灯片编号占位符 3">
            <a:extLst>
              <a:ext uri="{FF2B5EF4-FFF2-40B4-BE49-F238E27FC236}">
                <a16:creationId xmlns:a16="http://schemas.microsoft.com/office/drawing/2014/main" id="{F9C48C29-14D6-E641-ACC2-C592AD1B8363}"/>
              </a:ext>
            </a:extLst>
          </p:cNvPr>
          <p:cNvSpPr>
            <a:spLocks noGrp="1"/>
          </p:cNvSpPr>
          <p:nvPr>
            <p:ph type="sldNum" sz="quarter" idx="12"/>
          </p:nvPr>
        </p:nvSpPr>
        <p:spPr/>
        <p:txBody>
          <a:bodyPr/>
          <a:lstStyle/>
          <a:p>
            <a:fld id="{ADE361C3-C043-4A6E-BDCE-8DA1E7D90A3B}" type="slidenum">
              <a:rPr lang="zh-CN" altLang="en-US" smtClean="0"/>
              <a:t>36</a:t>
            </a:fld>
            <a:endParaRPr lang="zh-CN" altLang="en-US"/>
          </a:p>
        </p:txBody>
      </p:sp>
    </p:spTree>
    <p:extLst>
      <p:ext uri="{BB962C8B-B14F-4D97-AF65-F5344CB8AC3E}">
        <p14:creationId xmlns:p14="http://schemas.microsoft.com/office/powerpoint/2010/main" val="5523766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F3E5C3-AF0F-3A42-AC7E-23B863AD45E6}"/>
              </a:ext>
            </a:extLst>
          </p:cNvPr>
          <p:cNvSpPr>
            <a:spLocks noGrp="1"/>
          </p:cNvSpPr>
          <p:nvPr>
            <p:ph type="title"/>
          </p:nvPr>
        </p:nvSpPr>
        <p:spPr/>
        <p:txBody>
          <a:bodyPr>
            <a:normAutofit/>
          </a:bodyPr>
          <a:lstStyle/>
          <a:p>
            <a:r>
              <a:rPr kumimoji="1" lang="en-US" altLang="zh-CN" dirty="0"/>
              <a:t>Hello</a:t>
            </a:r>
            <a:r>
              <a:rPr kumimoji="1" lang="zh-CN" altLang="en-US" dirty="0"/>
              <a:t>运行中的系统调用（</a:t>
            </a:r>
            <a:r>
              <a:rPr kumimoji="1" lang="en-US" altLang="zh-CN" dirty="0" err="1"/>
              <a:t>strace</a:t>
            </a:r>
            <a:r>
              <a:rPr kumimoji="1" lang="zh-CN" altLang="en-US" dirty="0"/>
              <a:t>）</a:t>
            </a:r>
          </a:p>
        </p:txBody>
      </p:sp>
      <p:sp>
        <p:nvSpPr>
          <p:cNvPr id="3" name="内容占位符 2">
            <a:extLst>
              <a:ext uri="{FF2B5EF4-FFF2-40B4-BE49-F238E27FC236}">
                <a16:creationId xmlns:a16="http://schemas.microsoft.com/office/drawing/2014/main" id="{9EF6C525-4F17-2149-A76E-D0610EB92D3F}"/>
              </a:ext>
            </a:extLst>
          </p:cNvPr>
          <p:cNvSpPr>
            <a:spLocks noGrp="1"/>
          </p:cNvSpPr>
          <p:nvPr>
            <p:ph idx="1"/>
          </p:nvPr>
        </p:nvSpPr>
        <p:spPr/>
        <p:txBody>
          <a:bodyPr>
            <a:noAutofit/>
          </a:bodyPr>
          <a:lstStyle/>
          <a:p>
            <a:pPr marL="0" indent="0">
              <a:lnSpc>
                <a:spcPct val="100000"/>
              </a:lnSpc>
              <a:spcBef>
                <a:spcPts val="600"/>
              </a:spcBef>
              <a:buNone/>
            </a:pPr>
            <a:r>
              <a:rPr lang="en-US" altLang="zh-CN" sz="1800" b="0" dirty="0">
                <a:solidFill>
                  <a:schemeClr val="accent3"/>
                </a:solidFill>
                <a:latin typeface="Consolas" panose="020B0609020204030204" pitchFamily="49" charset="0"/>
                <a:cs typeface="Consolas" panose="020B0609020204030204" pitchFamily="49" charset="0"/>
              </a:rPr>
              <a:t>/* </a:t>
            </a:r>
            <a:r>
              <a:rPr lang="zh-CN" altLang="en-US" sz="1800" b="0" dirty="0">
                <a:solidFill>
                  <a:schemeClr val="accent3"/>
                </a:solidFill>
                <a:latin typeface="Consolas" panose="020B0609020204030204" pitchFamily="49" charset="0"/>
                <a:cs typeface="Consolas" panose="020B0609020204030204" pitchFamily="49" charset="0"/>
              </a:rPr>
              <a:t>运行</a:t>
            </a:r>
            <a:r>
              <a:rPr lang="en-US" altLang="zh-CN" sz="1800" b="0" dirty="0">
                <a:solidFill>
                  <a:schemeClr val="accent3"/>
                </a:solidFill>
                <a:latin typeface="Consolas" panose="020B0609020204030204" pitchFamily="49" charset="0"/>
                <a:cs typeface="Consolas" panose="020B0609020204030204" pitchFamily="49" charset="0"/>
              </a:rPr>
              <a:t>hello</a:t>
            </a:r>
            <a:r>
              <a:rPr lang="zh-CN" altLang="en-US" sz="1800" b="0" dirty="0">
                <a:solidFill>
                  <a:schemeClr val="accent3"/>
                </a:solidFill>
                <a:latin typeface="Consolas" panose="020B0609020204030204" pitchFamily="49" charset="0"/>
                <a:cs typeface="Consolas" panose="020B0609020204030204" pitchFamily="49" charset="0"/>
              </a:rPr>
              <a:t>程序 *</a:t>
            </a:r>
            <a:r>
              <a:rPr lang="en-US" altLang="zh-CN" sz="1800" b="0" dirty="0">
                <a:solidFill>
                  <a:schemeClr val="accent3"/>
                </a:solidFill>
                <a:latin typeface="Consolas" panose="020B0609020204030204" pitchFamily="49" charset="0"/>
                <a:cs typeface="Consolas" panose="020B0609020204030204" pitchFamily="49" charset="0"/>
              </a:rPr>
              <a:t>/</a:t>
            </a:r>
          </a:p>
          <a:p>
            <a:pPr marL="0" indent="0">
              <a:lnSpc>
                <a:spcPct val="100000"/>
              </a:lnSpc>
              <a:spcBef>
                <a:spcPts val="600"/>
              </a:spcBef>
              <a:buNone/>
            </a:pPr>
            <a:r>
              <a:rPr lang="en-US" altLang="zh-CN" sz="1800" dirty="0" err="1">
                <a:highlight>
                  <a:srgbClr val="FFFF00"/>
                </a:highlight>
                <a:latin typeface="Consolas" panose="020B0609020204030204" pitchFamily="49" charset="0"/>
                <a:cs typeface="Consolas" panose="020B0609020204030204" pitchFamily="49" charset="0"/>
              </a:rPr>
              <a:t>execve</a:t>
            </a:r>
            <a:r>
              <a:rPr lang="en-US" altLang="zh-CN" sz="1800" dirty="0">
                <a:latin typeface="Consolas" panose="020B0609020204030204" pitchFamily="49" charset="0"/>
                <a:cs typeface="Consolas" panose="020B0609020204030204" pitchFamily="49" charset="0"/>
              </a:rPr>
              <a:t>("./hello", ["./hello"], 0x7ffed5a79e80 /* 64 </a:t>
            </a:r>
            <a:r>
              <a:rPr lang="en-US" altLang="zh-CN" sz="1800" dirty="0" err="1">
                <a:latin typeface="Consolas" panose="020B0609020204030204" pitchFamily="49" charset="0"/>
                <a:cs typeface="Consolas" panose="020B0609020204030204" pitchFamily="49" charset="0"/>
              </a:rPr>
              <a:t>vars</a:t>
            </a:r>
            <a:r>
              <a:rPr lang="en-US" altLang="zh-CN" sz="1800" dirty="0">
                <a:latin typeface="Consolas" panose="020B0609020204030204" pitchFamily="49" charset="0"/>
                <a:cs typeface="Consolas" panose="020B0609020204030204" pitchFamily="49" charset="0"/>
              </a:rPr>
              <a:t> */) = 0</a:t>
            </a:r>
          </a:p>
          <a:p>
            <a:pPr marL="0" indent="0">
              <a:lnSpc>
                <a:spcPct val="100000"/>
              </a:lnSpc>
              <a:spcBef>
                <a:spcPts val="600"/>
              </a:spcBef>
              <a:buNone/>
            </a:pPr>
            <a:r>
              <a:rPr lang="en-US" altLang="zh-CN" sz="1800" dirty="0">
                <a:latin typeface="Consolas" panose="020B0609020204030204" pitchFamily="49" charset="0"/>
                <a:cs typeface="Consolas" panose="020B0609020204030204" pitchFamily="49" charset="0"/>
              </a:rPr>
              <a:t>...</a:t>
            </a:r>
          </a:p>
          <a:p>
            <a:pPr marL="0" indent="0">
              <a:lnSpc>
                <a:spcPct val="100000"/>
              </a:lnSpc>
              <a:spcBef>
                <a:spcPts val="600"/>
              </a:spcBef>
              <a:buNone/>
            </a:pPr>
            <a:endParaRPr lang="en-US" altLang="zh-CN" sz="1800" b="0" dirty="0">
              <a:solidFill>
                <a:schemeClr val="accent3"/>
              </a:solidFill>
              <a:latin typeface="Consolas" panose="020B0609020204030204" pitchFamily="49" charset="0"/>
              <a:cs typeface="Consolas" panose="020B0609020204030204" pitchFamily="49" charset="0"/>
            </a:endParaRPr>
          </a:p>
          <a:p>
            <a:pPr marL="0" indent="0">
              <a:lnSpc>
                <a:spcPct val="100000"/>
              </a:lnSpc>
              <a:spcBef>
                <a:spcPts val="600"/>
              </a:spcBef>
              <a:buNone/>
            </a:pPr>
            <a:r>
              <a:rPr lang="en-US" altLang="zh-CN" sz="1800" b="0" dirty="0">
                <a:solidFill>
                  <a:schemeClr val="accent3"/>
                </a:solidFill>
                <a:latin typeface="Consolas" panose="020B0609020204030204" pitchFamily="49" charset="0"/>
                <a:cs typeface="Consolas" panose="020B0609020204030204" pitchFamily="49" charset="0"/>
              </a:rPr>
              <a:t>/*</a:t>
            </a:r>
            <a:r>
              <a:rPr lang="zh-CN" altLang="en-US" sz="1800" b="0" dirty="0">
                <a:solidFill>
                  <a:schemeClr val="accent3"/>
                </a:solidFill>
                <a:latin typeface="Consolas" panose="020B0609020204030204" pitchFamily="49" charset="0"/>
                <a:cs typeface="Consolas" panose="020B0609020204030204" pitchFamily="49" charset="0"/>
              </a:rPr>
              <a:t>将</a:t>
            </a:r>
            <a:r>
              <a:rPr lang="en-US" altLang="zh-CN" sz="1800" b="0" dirty="0">
                <a:solidFill>
                  <a:schemeClr val="accent3"/>
                </a:solidFill>
                <a:latin typeface="Consolas" panose="020B0609020204030204" pitchFamily="49" charset="0"/>
                <a:cs typeface="Consolas" panose="020B0609020204030204" pitchFamily="49" charset="0"/>
              </a:rPr>
              <a:t>``Hello World!\n''</a:t>
            </a:r>
            <a:r>
              <a:rPr lang="zh-CN" altLang="en-US" sz="1800" b="0" dirty="0">
                <a:solidFill>
                  <a:schemeClr val="accent3"/>
                </a:solidFill>
                <a:latin typeface="Consolas" panose="020B0609020204030204" pitchFamily="49" charset="0"/>
                <a:cs typeface="Consolas" panose="020B0609020204030204" pitchFamily="49" charset="0"/>
              </a:rPr>
              <a:t>写到标准输出中，在这里，</a:t>
            </a:r>
            <a:r>
              <a:rPr lang="en-US" altLang="zh-CN" sz="1800" b="0" dirty="0">
                <a:solidFill>
                  <a:schemeClr val="accent3"/>
                </a:solidFill>
                <a:latin typeface="Consolas" panose="020B0609020204030204" pitchFamily="49" charset="0"/>
                <a:cs typeface="Consolas" panose="020B0609020204030204" pitchFamily="49" charset="0"/>
              </a:rPr>
              <a:t>1</a:t>
            </a:r>
            <a:r>
              <a:rPr lang="zh-CN" altLang="en-US" sz="1800" b="0" dirty="0">
                <a:solidFill>
                  <a:schemeClr val="accent3"/>
                </a:solidFill>
                <a:latin typeface="Consolas" panose="020B0609020204030204" pitchFamily="49" charset="0"/>
                <a:cs typeface="Consolas" panose="020B0609020204030204" pitchFamily="49" charset="0"/>
              </a:rPr>
              <a:t>代表标准输出，</a:t>
            </a:r>
            <a:br>
              <a:rPr lang="en-US" altLang="zh-CN" sz="1800" b="0" dirty="0">
                <a:solidFill>
                  <a:schemeClr val="accent3"/>
                </a:solidFill>
                <a:latin typeface="Consolas" panose="020B0609020204030204" pitchFamily="49" charset="0"/>
                <a:cs typeface="Consolas" panose="020B0609020204030204" pitchFamily="49" charset="0"/>
              </a:rPr>
            </a:br>
            <a:r>
              <a:rPr lang="zh-CN" altLang="en-US" sz="1800" b="0" dirty="0">
                <a:solidFill>
                  <a:schemeClr val="accent3"/>
                </a:solidFill>
                <a:latin typeface="Consolas" panose="020B0609020204030204" pitchFamily="49" charset="0"/>
                <a:cs typeface="Consolas" panose="020B0609020204030204" pitchFamily="49" charset="0"/>
              </a:rPr>
              <a:t>  </a:t>
            </a:r>
            <a:r>
              <a:rPr lang="en-US" altLang="zh-CN" sz="1800" b="0" dirty="0">
                <a:solidFill>
                  <a:schemeClr val="accent3"/>
                </a:solidFill>
                <a:latin typeface="Consolas" panose="020B0609020204030204" pitchFamily="49" charset="0"/>
                <a:cs typeface="Consolas" panose="020B0609020204030204" pitchFamily="49" charset="0"/>
              </a:rPr>
              <a:t>13</a:t>
            </a:r>
            <a:r>
              <a:rPr lang="zh-CN" altLang="en-US" sz="1800" b="0" dirty="0">
                <a:solidFill>
                  <a:schemeClr val="accent3"/>
                </a:solidFill>
                <a:latin typeface="Consolas" panose="020B0609020204030204" pitchFamily="49" charset="0"/>
                <a:cs typeface="Consolas" panose="020B0609020204030204" pitchFamily="49" charset="0"/>
              </a:rPr>
              <a:t>代表一共写了</a:t>
            </a:r>
            <a:r>
              <a:rPr lang="en-US" altLang="zh-CN" sz="1800" b="0" dirty="0">
                <a:solidFill>
                  <a:schemeClr val="accent3"/>
                </a:solidFill>
                <a:latin typeface="Consolas" panose="020B0609020204030204" pitchFamily="49" charset="0"/>
                <a:cs typeface="Consolas" panose="020B0609020204030204" pitchFamily="49" charset="0"/>
              </a:rPr>
              <a:t>13</a:t>
            </a:r>
            <a:r>
              <a:rPr lang="zh-CN" altLang="en-US" sz="1800" b="0" dirty="0">
                <a:solidFill>
                  <a:schemeClr val="accent3"/>
                </a:solidFill>
                <a:latin typeface="Consolas" panose="020B0609020204030204" pitchFamily="49" charset="0"/>
                <a:cs typeface="Consolas" panose="020B0609020204030204" pitchFamily="49" charset="0"/>
              </a:rPr>
              <a:t>个字符。*</a:t>
            </a:r>
            <a:r>
              <a:rPr lang="en-US" altLang="zh-CN" sz="1800" b="0" dirty="0">
                <a:solidFill>
                  <a:schemeClr val="accent3"/>
                </a:solidFill>
                <a:latin typeface="Consolas" panose="020B0609020204030204" pitchFamily="49" charset="0"/>
                <a:cs typeface="Consolas" panose="020B0609020204030204" pitchFamily="49" charset="0"/>
              </a:rPr>
              <a:t>/</a:t>
            </a:r>
          </a:p>
          <a:p>
            <a:pPr marL="0" indent="0">
              <a:lnSpc>
                <a:spcPct val="100000"/>
              </a:lnSpc>
              <a:spcBef>
                <a:spcPts val="600"/>
              </a:spcBef>
              <a:buNone/>
            </a:pPr>
            <a:r>
              <a:rPr lang="en-US" altLang="zh-CN" sz="1800" dirty="0">
                <a:highlight>
                  <a:srgbClr val="FFFF00"/>
                </a:highlight>
                <a:latin typeface="Consolas" panose="020B0609020204030204" pitchFamily="49" charset="0"/>
                <a:cs typeface="Consolas" panose="020B0609020204030204" pitchFamily="49" charset="0"/>
              </a:rPr>
              <a:t>write</a:t>
            </a:r>
            <a:r>
              <a:rPr lang="en-US" altLang="zh-CN" sz="1800" dirty="0">
                <a:latin typeface="Consolas" panose="020B0609020204030204" pitchFamily="49" charset="0"/>
                <a:cs typeface="Consolas" panose="020B0609020204030204" pitchFamily="49" charset="0"/>
              </a:rPr>
              <a:t>(1, "Hello World!\n", 13)</a:t>
            </a:r>
            <a:r>
              <a:rPr lang="zh-CN" altLang="en-US" sz="1800" dirty="0">
                <a:latin typeface="Consolas" panose="020B0609020204030204" pitchFamily="49" charset="0"/>
                <a:cs typeface="Consolas" panose="020B0609020204030204" pitchFamily="49" charset="0"/>
              </a:rPr>
              <a:t> </a:t>
            </a:r>
            <a:r>
              <a:rPr lang="en-US" altLang="zh-CN" sz="1800" dirty="0">
                <a:latin typeface="Consolas" panose="020B0609020204030204" pitchFamily="49" charset="0"/>
                <a:cs typeface="Consolas" panose="020B0609020204030204" pitchFamily="49" charset="0"/>
              </a:rPr>
              <a:t>= 13</a:t>
            </a:r>
          </a:p>
          <a:p>
            <a:pPr marL="0" indent="0">
              <a:lnSpc>
                <a:spcPct val="100000"/>
              </a:lnSpc>
              <a:spcBef>
                <a:spcPts val="600"/>
              </a:spcBef>
              <a:buNone/>
            </a:pPr>
            <a:endParaRPr lang="en-US" altLang="zh-CN" sz="1800" b="0" dirty="0">
              <a:solidFill>
                <a:schemeClr val="accent3"/>
              </a:solidFill>
              <a:latin typeface="Consolas" panose="020B0609020204030204" pitchFamily="49" charset="0"/>
              <a:cs typeface="Consolas" panose="020B0609020204030204" pitchFamily="49" charset="0"/>
            </a:endParaRPr>
          </a:p>
          <a:p>
            <a:pPr marL="0" indent="0">
              <a:lnSpc>
                <a:spcPct val="100000"/>
              </a:lnSpc>
              <a:spcBef>
                <a:spcPts val="600"/>
              </a:spcBef>
              <a:buNone/>
            </a:pPr>
            <a:r>
              <a:rPr lang="en-US" altLang="zh-CN" sz="1800" b="0" dirty="0">
                <a:solidFill>
                  <a:schemeClr val="accent3"/>
                </a:solidFill>
                <a:latin typeface="Consolas" panose="020B0609020204030204" pitchFamily="49" charset="0"/>
                <a:cs typeface="Consolas" panose="020B0609020204030204" pitchFamily="49" charset="0"/>
              </a:rPr>
              <a:t>/* </a:t>
            </a:r>
            <a:r>
              <a:rPr lang="zh-CN" altLang="en-US" sz="1800" b="0" dirty="0">
                <a:solidFill>
                  <a:schemeClr val="accent3"/>
                </a:solidFill>
                <a:latin typeface="Consolas" panose="020B0609020204030204" pitchFamily="49" charset="0"/>
                <a:cs typeface="Consolas" panose="020B0609020204030204" pitchFamily="49" charset="0"/>
              </a:rPr>
              <a:t>执行结束后，</a:t>
            </a:r>
            <a:r>
              <a:rPr lang="en-US" altLang="zh-CN" sz="1800" b="0" dirty="0">
                <a:solidFill>
                  <a:schemeClr val="accent3"/>
                </a:solidFill>
                <a:latin typeface="Consolas" panose="020B0609020204030204" pitchFamily="49" charset="0"/>
                <a:cs typeface="Consolas" panose="020B0609020204030204" pitchFamily="49" charset="0"/>
              </a:rPr>
              <a:t>hello</a:t>
            </a:r>
            <a:r>
              <a:rPr lang="zh-CN" altLang="en-US" sz="1800" b="0" dirty="0">
                <a:solidFill>
                  <a:schemeClr val="accent3"/>
                </a:solidFill>
                <a:latin typeface="Consolas" panose="020B0609020204030204" pitchFamily="49" charset="0"/>
                <a:cs typeface="Consolas" panose="020B0609020204030204" pitchFamily="49" charset="0"/>
              </a:rPr>
              <a:t>程序退出*</a:t>
            </a:r>
            <a:r>
              <a:rPr lang="en-US" altLang="zh-CN" sz="1800" b="0" dirty="0">
                <a:solidFill>
                  <a:schemeClr val="accent3"/>
                </a:solidFill>
                <a:latin typeface="Consolas" panose="020B0609020204030204" pitchFamily="49" charset="0"/>
                <a:cs typeface="Consolas" panose="020B0609020204030204" pitchFamily="49" charset="0"/>
              </a:rPr>
              <a:t>/</a:t>
            </a:r>
          </a:p>
          <a:p>
            <a:pPr marL="0" indent="0">
              <a:lnSpc>
                <a:spcPct val="100000"/>
              </a:lnSpc>
              <a:spcBef>
                <a:spcPts val="600"/>
              </a:spcBef>
              <a:buNone/>
            </a:pPr>
            <a:r>
              <a:rPr lang="en-US" altLang="zh-CN" sz="1800" dirty="0" err="1">
                <a:highlight>
                  <a:srgbClr val="FFFF00"/>
                </a:highlight>
                <a:latin typeface="Consolas" panose="020B0609020204030204" pitchFamily="49" charset="0"/>
                <a:cs typeface="Consolas" panose="020B0609020204030204" pitchFamily="49" charset="0"/>
              </a:rPr>
              <a:t>exit_group</a:t>
            </a:r>
            <a:r>
              <a:rPr lang="en-US" altLang="zh-CN" sz="1800" dirty="0">
                <a:latin typeface="Consolas" panose="020B0609020204030204" pitchFamily="49" charset="0"/>
                <a:cs typeface="Consolas" panose="020B0609020204030204" pitchFamily="49" charset="0"/>
              </a:rPr>
              <a:t>(0) </a:t>
            </a:r>
          </a:p>
          <a:p>
            <a:pPr marL="0" indent="0">
              <a:lnSpc>
                <a:spcPct val="100000"/>
              </a:lnSpc>
              <a:spcBef>
                <a:spcPts val="600"/>
              </a:spcBef>
              <a:buNone/>
            </a:pPr>
            <a:endParaRPr kumimoji="1" lang="zh-CN" altLang="en-US" sz="1800" dirty="0">
              <a:latin typeface="Consolas" panose="020B0609020204030204" pitchFamily="49" charset="0"/>
              <a:cs typeface="Consolas" panose="020B0609020204030204" pitchFamily="49" charset="0"/>
            </a:endParaRPr>
          </a:p>
        </p:txBody>
      </p:sp>
      <p:sp>
        <p:nvSpPr>
          <p:cNvPr id="4" name="灯片编号占位符 3">
            <a:extLst>
              <a:ext uri="{FF2B5EF4-FFF2-40B4-BE49-F238E27FC236}">
                <a16:creationId xmlns:a16="http://schemas.microsoft.com/office/drawing/2014/main" id="{83DA1C15-2BC4-844B-8A02-F9C9775209B2}"/>
              </a:ext>
            </a:extLst>
          </p:cNvPr>
          <p:cNvSpPr>
            <a:spLocks noGrp="1"/>
          </p:cNvSpPr>
          <p:nvPr>
            <p:ph type="sldNum" sz="quarter" idx="12"/>
          </p:nvPr>
        </p:nvSpPr>
        <p:spPr/>
        <p:txBody>
          <a:bodyPr/>
          <a:lstStyle/>
          <a:p>
            <a:fld id="{ADE361C3-C043-4A6E-BDCE-8DA1E7D90A3B}" type="slidenum">
              <a:rPr lang="zh-CN" altLang="en-US" smtClean="0"/>
              <a:t>37</a:t>
            </a:fld>
            <a:endParaRPr lang="zh-CN" altLang="en-US"/>
          </a:p>
        </p:txBody>
      </p:sp>
    </p:spTree>
    <p:extLst>
      <p:ext uri="{BB962C8B-B14F-4D97-AF65-F5344CB8AC3E}">
        <p14:creationId xmlns:p14="http://schemas.microsoft.com/office/powerpoint/2010/main" val="13833306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B38C87-7DB3-854A-B53C-DF8204BCC3A1}"/>
              </a:ext>
            </a:extLst>
          </p:cNvPr>
          <p:cNvSpPr>
            <a:spLocks noGrp="1"/>
          </p:cNvSpPr>
          <p:nvPr>
            <p:ph type="title"/>
          </p:nvPr>
        </p:nvSpPr>
        <p:spPr/>
        <p:txBody>
          <a:bodyPr/>
          <a:lstStyle/>
          <a:p>
            <a:r>
              <a:rPr kumimoji="1" lang="zh-CN" altLang="en-US" dirty="0"/>
              <a:t>问题</a:t>
            </a:r>
          </a:p>
        </p:txBody>
      </p:sp>
      <p:sp>
        <p:nvSpPr>
          <p:cNvPr id="3" name="内容占位符 2">
            <a:extLst>
              <a:ext uri="{FF2B5EF4-FFF2-40B4-BE49-F238E27FC236}">
                <a16:creationId xmlns:a16="http://schemas.microsoft.com/office/drawing/2014/main" id="{92EBCF6E-8726-2B47-BF3F-5EFB1D926F4A}"/>
              </a:ext>
            </a:extLst>
          </p:cNvPr>
          <p:cNvSpPr>
            <a:spLocks noGrp="1"/>
          </p:cNvSpPr>
          <p:nvPr>
            <p:ph idx="1"/>
          </p:nvPr>
        </p:nvSpPr>
        <p:spPr/>
        <p:txBody>
          <a:bodyPr/>
          <a:lstStyle/>
          <a:p>
            <a:r>
              <a:rPr kumimoji="1" lang="zh-CN" altLang="en-US" dirty="0"/>
              <a:t>问题一：</a:t>
            </a:r>
            <a:r>
              <a:rPr kumimoji="1" lang="zh-CN" altLang="en-US" b="0" dirty="0"/>
              <a:t>如果一台机器有且只有一个应用程序，开机后自动运行且不会退出，是否还需要操作系统？</a:t>
            </a:r>
            <a:endParaRPr kumimoji="1" lang="en-US" altLang="zh-CN" b="0" dirty="0"/>
          </a:p>
        </p:txBody>
      </p:sp>
      <p:sp>
        <p:nvSpPr>
          <p:cNvPr id="4" name="灯片编号占位符 3">
            <a:extLst>
              <a:ext uri="{FF2B5EF4-FFF2-40B4-BE49-F238E27FC236}">
                <a16:creationId xmlns:a16="http://schemas.microsoft.com/office/drawing/2014/main" id="{9343B5C9-6657-1245-B4A4-3F6C94323BDA}"/>
              </a:ext>
            </a:extLst>
          </p:cNvPr>
          <p:cNvSpPr>
            <a:spLocks noGrp="1"/>
          </p:cNvSpPr>
          <p:nvPr>
            <p:ph type="sldNum" sz="quarter" idx="12"/>
          </p:nvPr>
        </p:nvSpPr>
        <p:spPr/>
        <p:txBody>
          <a:bodyPr/>
          <a:lstStyle/>
          <a:p>
            <a:fld id="{ADE361C3-C043-4A6E-BDCE-8DA1E7D90A3B}" type="slidenum">
              <a:rPr lang="zh-CN" altLang="en-US" smtClean="0"/>
              <a:t>38</a:t>
            </a:fld>
            <a:endParaRPr lang="zh-CN" altLang="en-US"/>
          </a:p>
        </p:txBody>
      </p:sp>
    </p:spTree>
    <p:extLst>
      <p:ext uri="{BB962C8B-B14F-4D97-AF65-F5344CB8AC3E}">
        <p14:creationId xmlns:p14="http://schemas.microsoft.com/office/powerpoint/2010/main" val="13140012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B38C87-7DB3-854A-B53C-DF8204BCC3A1}"/>
              </a:ext>
            </a:extLst>
          </p:cNvPr>
          <p:cNvSpPr>
            <a:spLocks noGrp="1"/>
          </p:cNvSpPr>
          <p:nvPr>
            <p:ph type="title"/>
          </p:nvPr>
        </p:nvSpPr>
        <p:spPr/>
        <p:txBody>
          <a:bodyPr/>
          <a:lstStyle/>
          <a:p>
            <a:r>
              <a:rPr kumimoji="1" lang="zh-CN" altLang="en-US" dirty="0"/>
              <a:t>问题</a:t>
            </a:r>
          </a:p>
        </p:txBody>
      </p:sp>
      <p:sp>
        <p:nvSpPr>
          <p:cNvPr id="3" name="内容占位符 2">
            <a:extLst>
              <a:ext uri="{FF2B5EF4-FFF2-40B4-BE49-F238E27FC236}">
                <a16:creationId xmlns:a16="http://schemas.microsoft.com/office/drawing/2014/main" id="{92EBCF6E-8726-2B47-BF3F-5EFB1D926F4A}"/>
              </a:ext>
            </a:extLst>
          </p:cNvPr>
          <p:cNvSpPr>
            <a:spLocks noGrp="1"/>
          </p:cNvSpPr>
          <p:nvPr>
            <p:ph idx="1"/>
          </p:nvPr>
        </p:nvSpPr>
        <p:spPr/>
        <p:txBody>
          <a:bodyPr/>
          <a:lstStyle/>
          <a:p>
            <a:r>
              <a:rPr kumimoji="1" lang="zh-CN" altLang="en-US" dirty="0"/>
              <a:t>问题二：</a:t>
            </a:r>
            <a:r>
              <a:rPr kumimoji="1" lang="zh-CN" altLang="en-US" b="0" dirty="0"/>
              <a:t>如果一个应用希望自己完全控制硬件而不是使用操作系统提供的抽象，是否还需要操作系统？</a:t>
            </a:r>
          </a:p>
        </p:txBody>
      </p:sp>
      <p:sp>
        <p:nvSpPr>
          <p:cNvPr id="4" name="灯片编号占位符 3">
            <a:extLst>
              <a:ext uri="{FF2B5EF4-FFF2-40B4-BE49-F238E27FC236}">
                <a16:creationId xmlns:a16="http://schemas.microsoft.com/office/drawing/2014/main" id="{9343B5C9-6657-1245-B4A4-3F6C94323BDA}"/>
              </a:ext>
            </a:extLst>
          </p:cNvPr>
          <p:cNvSpPr>
            <a:spLocks noGrp="1"/>
          </p:cNvSpPr>
          <p:nvPr>
            <p:ph type="sldNum" sz="quarter" idx="12"/>
          </p:nvPr>
        </p:nvSpPr>
        <p:spPr/>
        <p:txBody>
          <a:bodyPr/>
          <a:lstStyle/>
          <a:p>
            <a:fld id="{ADE361C3-C043-4A6E-BDCE-8DA1E7D90A3B}" type="slidenum">
              <a:rPr lang="zh-CN" altLang="en-US" smtClean="0"/>
              <a:t>39</a:t>
            </a:fld>
            <a:endParaRPr lang="zh-CN" altLang="en-US"/>
          </a:p>
        </p:txBody>
      </p:sp>
    </p:spTree>
    <p:extLst>
      <p:ext uri="{BB962C8B-B14F-4D97-AF65-F5344CB8AC3E}">
        <p14:creationId xmlns:p14="http://schemas.microsoft.com/office/powerpoint/2010/main" val="4094507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48D149A8-9973-8543-A77F-3AE34E740C73}"/>
              </a:ext>
            </a:extLst>
          </p:cNvPr>
          <p:cNvSpPr>
            <a:spLocks noGrp="1"/>
          </p:cNvSpPr>
          <p:nvPr>
            <p:ph idx="1"/>
          </p:nvPr>
        </p:nvSpPr>
        <p:spPr/>
        <p:txBody>
          <a:bodyPr>
            <a:normAutofit/>
          </a:bodyPr>
          <a:lstStyle/>
          <a:p>
            <a:r>
              <a:rPr kumimoji="1" lang="zh-CN" altLang="en-US" sz="2400" dirty="0"/>
              <a:t>操作系统的历史</a:t>
            </a:r>
            <a:endParaRPr kumimoji="1" lang="en-US" altLang="zh-CN" sz="2400" dirty="0"/>
          </a:p>
          <a:p>
            <a:r>
              <a:rPr kumimoji="1" lang="zh-CN" altLang="en-US" sz="2400" dirty="0"/>
              <a:t>什么是操作系统</a:t>
            </a:r>
            <a:endParaRPr kumimoji="1" lang="en-US" altLang="zh-CN" sz="2400" dirty="0"/>
          </a:p>
          <a:p>
            <a:r>
              <a:rPr kumimoji="1" lang="zh-CN" altLang="en-US" sz="2400" dirty="0"/>
              <a:t>操作系统的分化</a:t>
            </a:r>
            <a:endParaRPr kumimoji="1" lang="en-US" altLang="zh-CN" sz="2400" dirty="0"/>
          </a:p>
          <a:p>
            <a:r>
              <a:rPr kumimoji="1" lang="zh-CN" altLang="en-US" sz="2400" dirty="0"/>
              <a:t>操作系统的不同架构</a:t>
            </a:r>
            <a:endParaRPr kumimoji="1" lang="en-US" altLang="zh-CN" sz="2400" dirty="0"/>
          </a:p>
          <a:p>
            <a:r>
              <a:rPr kumimoji="1" lang="zh-CN" altLang="en-US" sz="2400" dirty="0"/>
              <a:t>为什么要学习操作系统</a:t>
            </a:r>
            <a:endParaRPr kumimoji="1" lang="en-US" altLang="zh-CN" sz="2400" dirty="0"/>
          </a:p>
          <a:p>
            <a:r>
              <a:rPr kumimoji="1" lang="zh-CN" altLang="en-US" sz="2400" dirty="0"/>
              <a:t>课程信息</a:t>
            </a:r>
          </a:p>
        </p:txBody>
      </p:sp>
      <p:sp>
        <p:nvSpPr>
          <p:cNvPr id="4" name="标题 3">
            <a:extLst>
              <a:ext uri="{FF2B5EF4-FFF2-40B4-BE49-F238E27FC236}">
                <a16:creationId xmlns:a16="http://schemas.microsoft.com/office/drawing/2014/main" id="{3B5A8429-BCF6-164C-98F4-27E970C4897E}"/>
              </a:ext>
            </a:extLst>
          </p:cNvPr>
          <p:cNvSpPr>
            <a:spLocks noGrp="1"/>
          </p:cNvSpPr>
          <p:nvPr>
            <p:ph type="title"/>
          </p:nvPr>
        </p:nvSpPr>
        <p:spPr/>
        <p:txBody>
          <a:bodyPr/>
          <a:lstStyle/>
          <a:p>
            <a:r>
              <a:rPr kumimoji="1" lang="zh-CN" altLang="en-US" dirty="0"/>
              <a:t>大纲</a:t>
            </a:r>
          </a:p>
        </p:txBody>
      </p:sp>
    </p:spTree>
    <p:extLst>
      <p:ext uri="{BB962C8B-B14F-4D97-AF65-F5344CB8AC3E}">
        <p14:creationId xmlns:p14="http://schemas.microsoft.com/office/powerpoint/2010/main" val="5865929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09F499-5495-CC4D-92F4-765764973B8D}"/>
              </a:ext>
            </a:extLst>
          </p:cNvPr>
          <p:cNvSpPr>
            <a:spLocks noGrp="1"/>
          </p:cNvSpPr>
          <p:nvPr>
            <p:ph type="title"/>
          </p:nvPr>
        </p:nvSpPr>
        <p:spPr/>
        <p:txBody>
          <a:bodyPr/>
          <a:lstStyle/>
          <a:p>
            <a:r>
              <a:rPr kumimoji="1" lang="zh-CN" altLang="en-US" dirty="0"/>
              <a:t>操作系统的两种演化</a:t>
            </a:r>
          </a:p>
        </p:txBody>
      </p:sp>
      <p:sp>
        <p:nvSpPr>
          <p:cNvPr id="3" name="内容占位符 2">
            <a:extLst>
              <a:ext uri="{FF2B5EF4-FFF2-40B4-BE49-F238E27FC236}">
                <a16:creationId xmlns:a16="http://schemas.microsoft.com/office/drawing/2014/main" id="{4EBA9F7E-BE6B-EA49-A090-CCF95B9C58F6}"/>
              </a:ext>
            </a:extLst>
          </p:cNvPr>
          <p:cNvSpPr>
            <a:spLocks noGrp="1"/>
          </p:cNvSpPr>
          <p:nvPr>
            <p:ph idx="1"/>
          </p:nvPr>
        </p:nvSpPr>
        <p:spPr>
          <a:xfrm>
            <a:off x="457200" y="1333500"/>
            <a:ext cx="8229600" cy="4044279"/>
          </a:xfrm>
        </p:spPr>
        <p:txBody>
          <a:bodyPr>
            <a:normAutofit/>
          </a:bodyPr>
          <a:lstStyle/>
          <a:p>
            <a:r>
              <a:rPr kumimoji="1" lang="zh-CN" altLang="en-US" sz="2400" dirty="0"/>
              <a:t>外部演化</a:t>
            </a:r>
            <a:endParaRPr kumimoji="1" lang="en-US" altLang="zh-CN" sz="2400" dirty="0"/>
          </a:p>
          <a:p>
            <a:pPr lvl="1"/>
            <a:r>
              <a:rPr kumimoji="1" lang="zh-CN" altLang="en-US" sz="2000" dirty="0"/>
              <a:t>接口的演化：更好的应对新场景</a:t>
            </a:r>
            <a:endParaRPr kumimoji="1" lang="en-US" altLang="zh-CN" sz="2000" dirty="0"/>
          </a:p>
          <a:p>
            <a:pPr lvl="2"/>
            <a:r>
              <a:rPr kumimoji="1" lang="zh-CN" altLang="en-US" sz="1800" dirty="0"/>
              <a:t>如：</a:t>
            </a:r>
            <a:r>
              <a:rPr kumimoji="1" lang="en-US" altLang="zh-CN" sz="1800" dirty="0"/>
              <a:t>Linux</a:t>
            </a:r>
            <a:r>
              <a:rPr kumimoji="1" lang="zh-CN" altLang="en-US" sz="1800" dirty="0"/>
              <a:t>的系统调用不断有新的加入、旧的退出</a:t>
            </a:r>
            <a:endParaRPr kumimoji="1" lang="en-US" altLang="zh-CN" sz="1800" dirty="0"/>
          </a:p>
          <a:p>
            <a:pPr lvl="2"/>
            <a:r>
              <a:rPr kumimoji="1" lang="zh-CN" altLang="en-US" sz="1800" dirty="0"/>
              <a:t>如：鸿蒙的分布式软总线</a:t>
            </a:r>
            <a:endParaRPr kumimoji="1" lang="en-US" altLang="zh-CN" sz="1600" dirty="0"/>
          </a:p>
          <a:p>
            <a:pPr lvl="2"/>
            <a:r>
              <a:rPr kumimoji="1" lang="en-US" altLang="zh-CN" sz="1800" dirty="0"/>
              <a:t>POSIX</a:t>
            </a:r>
            <a:r>
              <a:rPr kumimoji="1" lang="zh-CN" altLang="en-US" sz="1800" dirty="0"/>
              <a:t>接口：定义了一组系统调用的接口，以为应用提供兼容性</a:t>
            </a:r>
            <a:endParaRPr kumimoji="1" lang="en-US" altLang="zh-CN" sz="1800" dirty="0"/>
          </a:p>
          <a:p>
            <a:r>
              <a:rPr kumimoji="1" lang="zh-CN" altLang="en-US" sz="2400" dirty="0"/>
              <a:t>内部演化</a:t>
            </a:r>
            <a:endParaRPr kumimoji="1" lang="en-US" altLang="zh-CN" sz="2400" dirty="0"/>
          </a:p>
          <a:p>
            <a:pPr lvl="1"/>
            <a:r>
              <a:rPr kumimoji="1" lang="zh-CN" altLang="en-US" sz="2000" dirty="0"/>
              <a:t>架构的演化：更好地应对复杂性</a:t>
            </a:r>
            <a:endParaRPr kumimoji="1" lang="en-US" altLang="zh-CN" sz="2000" dirty="0"/>
          </a:p>
          <a:p>
            <a:pPr lvl="2"/>
            <a:r>
              <a:rPr kumimoji="1" lang="zh-CN" altLang="en-US" sz="1800" dirty="0"/>
              <a:t>如：宏内核架构、微内核架构、外核架构、多内核架构等</a:t>
            </a:r>
            <a:endParaRPr kumimoji="1" lang="en-US" altLang="zh-CN" sz="1800" dirty="0"/>
          </a:p>
          <a:p>
            <a:pPr lvl="2"/>
            <a:r>
              <a:rPr kumimoji="1" lang="zh-CN" altLang="en-US" sz="1800" dirty="0"/>
              <a:t>更好的扩展性、容错性、安全性、兼容性、性能等</a:t>
            </a:r>
            <a:endParaRPr kumimoji="1" lang="en-US" altLang="zh-CN" sz="1800" dirty="0"/>
          </a:p>
        </p:txBody>
      </p:sp>
      <p:sp>
        <p:nvSpPr>
          <p:cNvPr id="4" name="灯片编号占位符 3">
            <a:extLst>
              <a:ext uri="{FF2B5EF4-FFF2-40B4-BE49-F238E27FC236}">
                <a16:creationId xmlns:a16="http://schemas.microsoft.com/office/drawing/2014/main" id="{D2371343-A238-CB4F-B13F-75D9B3CBDD94}"/>
              </a:ext>
            </a:extLst>
          </p:cNvPr>
          <p:cNvSpPr>
            <a:spLocks noGrp="1"/>
          </p:cNvSpPr>
          <p:nvPr>
            <p:ph type="sldNum" sz="quarter" idx="12"/>
          </p:nvPr>
        </p:nvSpPr>
        <p:spPr/>
        <p:txBody>
          <a:bodyPr/>
          <a:lstStyle/>
          <a:p>
            <a:fld id="{ADE361C3-C043-4A6E-BDCE-8DA1E7D90A3B}" type="slidenum">
              <a:rPr lang="zh-CN" altLang="en-US" smtClean="0"/>
              <a:t>40</a:t>
            </a:fld>
            <a:endParaRPr lang="zh-CN" altLang="en-US"/>
          </a:p>
        </p:txBody>
      </p:sp>
    </p:spTree>
    <p:extLst>
      <p:ext uri="{BB962C8B-B14F-4D97-AF65-F5344CB8AC3E}">
        <p14:creationId xmlns:p14="http://schemas.microsoft.com/office/powerpoint/2010/main" val="9440030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89C67F-B41D-6F47-8E73-275475D78EC2}"/>
              </a:ext>
            </a:extLst>
          </p:cNvPr>
          <p:cNvSpPr>
            <a:spLocks noGrp="1"/>
          </p:cNvSpPr>
          <p:nvPr>
            <p:ph type="title"/>
          </p:nvPr>
        </p:nvSpPr>
        <p:spPr/>
        <p:txBody>
          <a:bodyPr>
            <a:normAutofit/>
          </a:bodyPr>
          <a:lstStyle/>
          <a:p>
            <a:r>
              <a:rPr kumimoji="1" lang="zh-CN" altLang="en-US" dirty="0"/>
              <a:t>例：图形界面是在用户态还是内核态？</a:t>
            </a:r>
          </a:p>
        </p:txBody>
      </p:sp>
      <p:sp>
        <p:nvSpPr>
          <p:cNvPr id="3" name="内容占位符 2">
            <a:extLst>
              <a:ext uri="{FF2B5EF4-FFF2-40B4-BE49-F238E27FC236}">
                <a16:creationId xmlns:a16="http://schemas.microsoft.com/office/drawing/2014/main" id="{598E0DF9-FE8C-EC4A-AFCB-35AB26F10ED5}"/>
              </a:ext>
            </a:extLst>
          </p:cNvPr>
          <p:cNvSpPr>
            <a:spLocks noGrp="1"/>
          </p:cNvSpPr>
          <p:nvPr>
            <p:ph idx="1"/>
          </p:nvPr>
        </p:nvSpPr>
        <p:spPr/>
        <p:txBody>
          <a:bodyPr>
            <a:normAutofit/>
          </a:bodyPr>
          <a:lstStyle/>
          <a:p>
            <a:r>
              <a:rPr kumimoji="1" lang="en-US" altLang="zh-CN" sz="2400" dirty="0"/>
              <a:t>Windows</a:t>
            </a:r>
            <a:r>
              <a:rPr kumimoji="1" lang="zh-CN" altLang="en-US" sz="2400" dirty="0"/>
              <a:t>的</a:t>
            </a:r>
            <a:r>
              <a:rPr kumimoji="1" lang="en-US" altLang="zh-CN" sz="2400" dirty="0"/>
              <a:t>GUI</a:t>
            </a:r>
          </a:p>
          <a:p>
            <a:pPr lvl="1"/>
            <a:r>
              <a:rPr kumimoji="1" lang="zh-CN" altLang="en-US" sz="2000" dirty="0"/>
              <a:t>早期放在内核态，但代码量过于庞大导致内核臃肿</a:t>
            </a:r>
            <a:endParaRPr kumimoji="1" lang="en-US" altLang="zh-CN" sz="2000" dirty="0"/>
          </a:p>
          <a:p>
            <a:pPr lvl="1"/>
            <a:r>
              <a:rPr kumimoji="1" lang="zh-CN" altLang="en-US" sz="2000" dirty="0"/>
              <a:t>后来放到用户态（</a:t>
            </a:r>
            <a:r>
              <a:rPr kumimoji="1" lang="en-US" altLang="zh-CN" sz="2000" dirty="0"/>
              <a:t>Windows</a:t>
            </a:r>
            <a:r>
              <a:rPr kumimoji="1" lang="zh-CN" altLang="en-US" sz="2000" dirty="0"/>
              <a:t> </a:t>
            </a:r>
            <a:r>
              <a:rPr kumimoji="1" lang="en-US" altLang="zh-CN" sz="2000" dirty="0"/>
              <a:t>NT</a:t>
            </a:r>
            <a:r>
              <a:rPr kumimoji="1" lang="zh-CN" altLang="en-US" sz="2000" dirty="0"/>
              <a:t>内核初期）</a:t>
            </a:r>
            <a:endParaRPr kumimoji="1" lang="en-US" altLang="zh-CN" sz="2000" dirty="0"/>
          </a:p>
          <a:p>
            <a:pPr lvl="1"/>
            <a:r>
              <a:rPr kumimoji="1" lang="zh-CN" altLang="en-US" sz="2000" dirty="0"/>
              <a:t>再后来又部分回到内核态，从而获得更高的性能（低时延）</a:t>
            </a:r>
            <a:endParaRPr kumimoji="1" lang="en-US" altLang="zh-CN" sz="2000" dirty="0"/>
          </a:p>
          <a:p>
            <a:r>
              <a:rPr kumimoji="1" lang="en-US" altLang="zh-CN" sz="2400" dirty="0"/>
              <a:t>Linux</a:t>
            </a:r>
            <a:r>
              <a:rPr kumimoji="1" lang="zh-CN" altLang="en-US" sz="2400" dirty="0"/>
              <a:t>的</a:t>
            </a:r>
            <a:r>
              <a:rPr kumimoji="1" lang="en-US" altLang="zh-CN" sz="2400" dirty="0"/>
              <a:t>GUI</a:t>
            </a:r>
          </a:p>
          <a:p>
            <a:pPr lvl="1"/>
            <a:r>
              <a:rPr kumimoji="1" lang="zh-CN" altLang="en-US" sz="2000" dirty="0"/>
              <a:t>用户态的</a:t>
            </a:r>
            <a:r>
              <a:rPr kumimoji="1" lang="en-US" altLang="zh-CN" sz="2000" dirty="0"/>
              <a:t>X</a:t>
            </a:r>
            <a:r>
              <a:rPr kumimoji="1" lang="zh-CN" altLang="en-US" sz="2000" dirty="0"/>
              <a:t> </a:t>
            </a:r>
            <a:r>
              <a:rPr kumimoji="1" lang="en-US" altLang="zh-CN" sz="2000" dirty="0"/>
              <a:t>Window</a:t>
            </a:r>
            <a:r>
              <a:rPr kumimoji="1" lang="zh-CN" altLang="en-US" sz="2000" dirty="0"/>
              <a:t>，将图形显示设计成网络协议</a:t>
            </a:r>
            <a:endParaRPr kumimoji="1" lang="en-US" altLang="zh-CN" sz="2000" dirty="0"/>
          </a:p>
          <a:p>
            <a:pPr lvl="1"/>
            <a:r>
              <a:rPr kumimoji="1" lang="zh-CN" altLang="en-US" sz="2000" dirty="0"/>
              <a:t>任意应用的界面均可在任意显示器显示（类比远程桌面）</a:t>
            </a:r>
            <a:endParaRPr kumimoji="1" lang="en-US" altLang="zh-CN" sz="2000" dirty="0"/>
          </a:p>
          <a:p>
            <a:pPr lvl="1"/>
            <a:r>
              <a:rPr kumimoji="1" lang="zh-CN" altLang="en-US" sz="2000" dirty="0"/>
              <a:t>缺点是性能差，尤其是时延过高</a:t>
            </a:r>
            <a:endParaRPr kumimoji="1" lang="en-US" altLang="zh-CN" sz="2000" dirty="0"/>
          </a:p>
          <a:p>
            <a:pPr lvl="1"/>
            <a:endParaRPr kumimoji="1" lang="zh-CN" altLang="en-US" sz="2000" dirty="0"/>
          </a:p>
        </p:txBody>
      </p:sp>
      <p:sp>
        <p:nvSpPr>
          <p:cNvPr id="4" name="灯片编号占位符 3">
            <a:extLst>
              <a:ext uri="{FF2B5EF4-FFF2-40B4-BE49-F238E27FC236}">
                <a16:creationId xmlns:a16="http://schemas.microsoft.com/office/drawing/2014/main" id="{855DAEB7-8C26-274D-ACEC-45FE00B316D2}"/>
              </a:ext>
            </a:extLst>
          </p:cNvPr>
          <p:cNvSpPr>
            <a:spLocks noGrp="1"/>
          </p:cNvSpPr>
          <p:nvPr>
            <p:ph type="sldNum" sz="quarter" idx="12"/>
          </p:nvPr>
        </p:nvSpPr>
        <p:spPr/>
        <p:txBody>
          <a:bodyPr/>
          <a:lstStyle/>
          <a:p>
            <a:fld id="{ADE361C3-C043-4A6E-BDCE-8DA1E7D90A3B}" type="slidenum">
              <a:rPr lang="zh-CN" altLang="en-US" smtClean="0"/>
              <a:t>41</a:t>
            </a:fld>
            <a:endParaRPr lang="zh-CN" altLang="en-US"/>
          </a:p>
        </p:txBody>
      </p:sp>
    </p:spTree>
    <p:extLst>
      <p:ext uri="{BB962C8B-B14F-4D97-AF65-F5344CB8AC3E}">
        <p14:creationId xmlns:p14="http://schemas.microsoft.com/office/powerpoint/2010/main" val="20110398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C3CFBB2-29A4-9845-909C-D2C6211C1301}"/>
              </a:ext>
            </a:extLst>
          </p:cNvPr>
          <p:cNvSpPr>
            <a:spLocks noGrp="1"/>
          </p:cNvSpPr>
          <p:nvPr>
            <p:ph type="title"/>
          </p:nvPr>
        </p:nvSpPr>
        <p:spPr/>
        <p:txBody>
          <a:bodyPr/>
          <a:lstStyle/>
          <a:p>
            <a:r>
              <a:rPr kumimoji="1" lang="zh-CN" altLang="en-US" b="1" dirty="0"/>
              <a:t>操作系统的不同架构</a:t>
            </a:r>
          </a:p>
        </p:txBody>
      </p:sp>
      <p:sp>
        <p:nvSpPr>
          <p:cNvPr id="6" name="文本占位符 5">
            <a:extLst>
              <a:ext uri="{FF2B5EF4-FFF2-40B4-BE49-F238E27FC236}">
                <a16:creationId xmlns:a16="http://schemas.microsoft.com/office/drawing/2014/main" id="{88326478-0DD6-F849-B334-5BDB7DEEC82C}"/>
              </a:ext>
            </a:extLst>
          </p:cNvPr>
          <p:cNvSpPr>
            <a:spLocks noGrp="1"/>
          </p:cNvSpPr>
          <p:nvPr>
            <p:ph type="body" idx="1"/>
          </p:nvPr>
        </p:nvSpPr>
        <p:spPr/>
        <p:txBody>
          <a:bodyPr/>
          <a:lstStyle/>
          <a:p>
            <a:endParaRPr kumimoji="1" lang="zh-CN" altLang="en-US"/>
          </a:p>
        </p:txBody>
      </p:sp>
      <p:sp>
        <p:nvSpPr>
          <p:cNvPr id="4" name="灯片编号占位符 3">
            <a:extLst>
              <a:ext uri="{FF2B5EF4-FFF2-40B4-BE49-F238E27FC236}">
                <a16:creationId xmlns:a16="http://schemas.microsoft.com/office/drawing/2014/main" id="{45F61D95-77C6-4F44-A6A2-DDF144D592FE}"/>
              </a:ext>
            </a:extLst>
          </p:cNvPr>
          <p:cNvSpPr>
            <a:spLocks noGrp="1"/>
          </p:cNvSpPr>
          <p:nvPr>
            <p:ph type="sldNum" sz="quarter" idx="12"/>
          </p:nvPr>
        </p:nvSpPr>
        <p:spPr/>
        <p:txBody>
          <a:bodyPr/>
          <a:lstStyle/>
          <a:p>
            <a:fld id="{ADE361C3-C043-4A6E-BDCE-8DA1E7D90A3B}" type="slidenum">
              <a:rPr lang="zh-CN" altLang="en-US" smtClean="0"/>
              <a:t>42</a:t>
            </a:fld>
            <a:endParaRPr lang="zh-CN" altLang="en-US"/>
          </a:p>
        </p:txBody>
      </p:sp>
    </p:spTree>
    <p:extLst>
      <p:ext uri="{BB962C8B-B14F-4D97-AF65-F5344CB8AC3E}">
        <p14:creationId xmlns:p14="http://schemas.microsoft.com/office/powerpoint/2010/main" val="4777191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6B8DC4C-1698-BE42-B56F-B6FF425F8768}"/>
              </a:ext>
            </a:extLst>
          </p:cNvPr>
          <p:cNvSpPr>
            <a:spLocks noGrp="1"/>
          </p:cNvSpPr>
          <p:nvPr>
            <p:ph type="title"/>
          </p:nvPr>
        </p:nvSpPr>
        <p:spPr/>
        <p:txBody>
          <a:bodyPr/>
          <a:lstStyle/>
          <a:p>
            <a:endParaRPr kumimoji="1" lang="zh-CN" altLang="en-US"/>
          </a:p>
        </p:txBody>
      </p:sp>
      <p:sp>
        <p:nvSpPr>
          <p:cNvPr id="6" name="内容占位符 5">
            <a:extLst>
              <a:ext uri="{FF2B5EF4-FFF2-40B4-BE49-F238E27FC236}">
                <a16:creationId xmlns:a16="http://schemas.microsoft.com/office/drawing/2014/main" id="{FC77A20E-7A0C-1F45-AAF6-0A09FCC313C8}"/>
              </a:ext>
            </a:extLst>
          </p:cNvPr>
          <p:cNvSpPr>
            <a:spLocks noGrp="1"/>
          </p:cNvSpPr>
          <p:nvPr>
            <p:ph idx="1"/>
          </p:nvPr>
        </p:nvSpPr>
        <p:spPr/>
        <p:txBody>
          <a:bodyPr/>
          <a:lstStyle/>
          <a:p>
            <a:endParaRPr kumimoji="1" lang="zh-CN" altLang="en-US"/>
          </a:p>
        </p:txBody>
      </p:sp>
      <p:sp>
        <p:nvSpPr>
          <p:cNvPr id="4" name="灯片编号占位符 3">
            <a:extLst>
              <a:ext uri="{FF2B5EF4-FFF2-40B4-BE49-F238E27FC236}">
                <a16:creationId xmlns:a16="http://schemas.microsoft.com/office/drawing/2014/main" id="{5615FADA-39C6-9249-898E-4BA1DFA0C38E}"/>
              </a:ext>
            </a:extLst>
          </p:cNvPr>
          <p:cNvSpPr>
            <a:spLocks noGrp="1"/>
          </p:cNvSpPr>
          <p:nvPr>
            <p:ph type="sldNum" sz="quarter" idx="12"/>
          </p:nvPr>
        </p:nvSpPr>
        <p:spPr/>
        <p:txBody>
          <a:bodyPr/>
          <a:lstStyle/>
          <a:p>
            <a:fld id="{ADE361C3-C043-4A6E-BDCE-8DA1E7D90A3B}" type="slidenum">
              <a:rPr lang="zh-CN" altLang="en-US" smtClean="0"/>
              <a:t>43</a:t>
            </a:fld>
            <a:endParaRPr lang="zh-CN" altLang="en-US"/>
          </a:p>
        </p:txBody>
      </p:sp>
      <p:pic>
        <p:nvPicPr>
          <p:cNvPr id="8" name="图片 7">
            <a:extLst>
              <a:ext uri="{FF2B5EF4-FFF2-40B4-BE49-F238E27FC236}">
                <a16:creationId xmlns:a16="http://schemas.microsoft.com/office/drawing/2014/main" id="{E43EC051-4FAE-5544-B655-3C8972FE416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90500"/>
            <a:ext cx="9216516" cy="6144344"/>
          </a:xfrm>
          <a:prstGeom prst="rect">
            <a:avLst/>
          </a:prstGeom>
        </p:spPr>
      </p:pic>
      <p:sp>
        <p:nvSpPr>
          <p:cNvPr id="9" name="矩形 8">
            <a:extLst>
              <a:ext uri="{FF2B5EF4-FFF2-40B4-BE49-F238E27FC236}">
                <a16:creationId xmlns:a16="http://schemas.microsoft.com/office/drawing/2014/main" id="{FF6E6399-5574-3F4C-AF09-F6B7D92D8C3D}"/>
              </a:ext>
            </a:extLst>
          </p:cNvPr>
          <p:cNvSpPr/>
          <p:nvPr/>
        </p:nvSpPr>
        <p:spPr>
          <a:xfrm>
            <a:off x="3203848" y="2881672"/>
            <a:ext cx="5940152" cy="2697983"/>
          </a:xfrm>
          <a:prstGeom prst="rect">
            <a:avLst/>
          </a:prstGeom>
          <a:solidFill>
            <a:srgbClr val="000000">
              <a:alpha val="50196"/>
            </a:srgbClr>
          </a:solidFill>
        </p:spPr>
        <p:txBody>
          <a:bodyPr wrap="square">
            <a:spAutoFit/>
          </a:bodyPr>
          <a:lstStyle/>
          <a:p>
            <a:pPr>
              <a:lnSpc>
                <a:spcPct val="130000"/>
              </a:lnSpc>
            </a:pPr>
            <a:r>
              <a:rPr lang="zh-CN" altLang="en-US" sz="2400" b="1" dirty="0">
                <a:solidFill>
                  <a:schemeClr val="bg1"/>
                </a:solidFill>
                <a:latin typeface="+mn-ea"/>
              </a:rPr>
              <a:t>瓦萨沉船</a:t>
            </a:r>
            <a:r>
              <a:rPr lang="zh-CN" altLang="en-US" dirty="0">
                <a:solidFill>
                  <a:schemeClr val="bg1"/>
                </a:solidFill>
                <a:latin typeface="+mn-ea"/>
              </a:rPr>
              <a:t>：</a:t>
            </a:r>
            <a:r>
              <a:rPr lang="en-US" altLang="zh-CN" dirty="0">
                <a:solidFill>
                  <a:schemeClr val="bg1"/>
                </a:solidFill>
                <a:latin typeface="+mn-ea"/>
              </a:rPr>
              <a:t>1626</a:t>
            </a:r>
            <a:r>
              <a:rPr lang="zh-CN" altLang="en-US" dirty="0">
                <a:solidFill>
                  <a:schemeClr val="bg1"/>
                </a:solidFill>
                <a:latin typeface="+mn-ea"/>
              </a:rPr>
              <a:t>年到</a:t>
            </a:r>
            <a:r>
              <a:rPr lang="en-US" altLang="zh-CN" dirty="0">
                <a:solidFill>
                  <a:schemeClr val="bg1"/>
                </a:solidFill>
                <a:latin typeface="+mn-ea"/>
              </a:rPr>
              <a:t>1628</a:t>
            </a:r>
            <a:r>
              <a:rPr lang="zh-CN" altLang="en-US" dirty="0">
                <a:solidFill>
                  <a:schemeClr val="bg1"/>
                </a:solidFill>
                <a:latin typeface="+mn-ea"/>
              </a:rPr>
              <a:t>年间，瑞典国王下令建造的一艘军舰，由于追求极致的续航力、容量、火力及防护力，整船被建成不合乎物理常规地高大笨重，再加上在建造时没有填入足够的压舱物，瓦萨号即便在港口停靠时也不能依靠自身保持平衡。尽管有着严重的结构缺陷，瓦萨号依然被允许起航：不出所料的是，在出海航行不到几分钟后，瓦萨号便被一阵微风吹倒，继而全船倾覆。</a:t>
            </a:r>
          </a:p>
        </p:txBody>
      </p:sp>
    </p:spTree>
    <p:extLst>
      <p:ext uri="{BB962C8B-B14F-4D97-AF65-F5344CB8AC3E}">
        <p14:creationId xmlns:p14="http://schemas.microsoft.com/office/powerpoint/2010/main" val="42183633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9D361F-62D0-2144-95EE-E157CA91BE4F}"/>
              </a:ext>
            </a:extLst>
          </p:cNvPr>
          <p:cNvSpPr>
            <a:spLocks noGrp="1"/>
          </p:cNvSpPr>
          <p:nvPr>
            <p:ph type="title"/>
          </p:nvPr>
        </p:nvSpPr>
        <p:spPr/>
        <p:txBody>
          <a:bodyPr/>
          <a:lstStyle/>
          <a:p>
            <a:r>
              <a:rPr kumimoji="1" lang="zh-CN" altLang="en-US" dirty="0"/>
              <a:t>操作系统复杂性与结构</a:t>
            </a:r>
          </a:p>
        </p:txBody>
      </p:sp>
      <p:sp>
        <p:nvSpPr>
          <p:cNvPr id="3" name="内容占位符 2">
            <a:extLst>
              <a:ext uri="{FF2B5EF4-FFF2-40B4-BE49-F238E27FC236}">
                <a16:creationId xmlns:a16="http://schemas.microsoft.com/office/drawing/2014/main" id="{599A9AC1-30CA-6D4B-9D3E-0D7E5C772638}"/>
              </a:ext>
            </a:extLst>
          </p:cNvPr>
          <p:cNvSpPr>
            <a:spLocks noGrp="1"/>
          </p:cNvSpPr>
          <p:nvPr>
            <p:ph idx="1"/>
          </p:nvPr>
        </p:nvSpPr>
        <p:spPr/>
        <p:txBody>
          <a:bodyPr>
            <a:normAutofit/>
          </a:bodyPr>
          <a:lstStyle/>
          <a:p>
            <a:r>
              <a:rPr kumimoji="1" lang="zh-CN" altLang="en-US" sz="2400" dirty="0"/>
              <a:t>操作系统中的</a:t>
            </a:r>
            <a:r>
              <a:rPr kumimoji="1" lang="en-US" altLang="zh-CN" sz="2400" dirty="0"/>
              <a:t>"</a:t>
            </a:r>
            <a:r>
              <a:rPr kumimoji="1" lang="zh-CN" altLang="en-US" sz="2400" dirty="0"/>
              <a:t>瓦萨号</a:t>
            </a:r>
            <a:r>
              <a:rPr kumimoji="1" lang="en-US" altLang="zh-CN" sz="2400" dirty="0"/>
              <a:t>"</a:t>
            </a:r>
          </a:p>
          <a:p>
            <a:pPr lvl="1"/>
            <a:r>
              <a:rPr kumimoji="1" lang="en-US" altLang="zh-CN" sz="2000" dirty="0"/>
              <a:t>1991-1995</a:t>
            </a:r>
            <a:r>
              <a:rPr kumimoji="1" lang="zh-CN" altLang="en-US" sz="2000" dirty="0"/>
              <a:t>年，</a:t>
            </a:r>
            <a:r>
              <a:rPr kumimoji="1" lang="en-US" altLang="zh-CN" sz="2000" dirty="0"/>
              <a:t>IBM</a:t>
            </a:r>
            <a:r>
              <a:rPr kumimoji="1" lang="zh-CN" altLang="en-US" sz="2000" dirty="0"/>
              <a:t>投入</a:t>
            </a:r>
            <a:r>
              <a:rPr kumimoji="1" lang="en-US" altLang="zh-CN" sz="2000" dirty="0"/>
              <a:t>20</a:t>
            </a:r>
            <a:r>
              <a:rPr kumimoji="1" lang="zh-CN" altLang="en-US" sz="2000" dirty="0"/>
              <a:t>亿美元打造</a:t>
            </a:r>
            <a:r>
              <a:rPr kumimoji="1" lang="en-US" altLang="zh-CN" sz="2000"/>
              <a:t>Workplace</a:t>
            </a:r>
            <a:r>
              <a:rPr kumimoji="1" lang="zh-CN" altLang="en-US" sz="2000"/>
              <a:t>操作系统</a:t>
            </a:r>
            <a:endParaRPr kumimoji="1" lang="en-US" altLang="zh-CN" sz="2000" dirty="0"/>
          </a:p>
          <a:p>
            <a:pPr lvl="1"/>
            <a:r>
              <a:rPr kumimoji="1" lang="zh-CN" altLang="en-US" sz="2000" dirty="0"/>
              <a:t>目标过于宏伟，系统过于复杂，导致项目失败</a:t>
            </a:r>
            <a:endParaRPr kumimoji="1" lang="en-US" altLang="zh-CN" sz="2000" dirty="0"/>
          </a:p>
          <a:p>
            <a:pPr lvl="1"/>
            <a:r>
              <a:rPr kumimoji="1" lang="zh-CN" altLang="en-US" sz="2000" dirty="0"/>
              <a:t>间接导致</a:t>
            </a:r>
            <a:r>
              <a:rPr kumimoji="1" lang="en-US" altLang="zh-CN" sz="2000" dirty="0"/>
              <a:t>IBM</a:t>
            </a:r>
            <a:r>
              <a:rPr kumimoji="1" lang="zh-CN" altLang="en-US" sz="2000" dirty="0"/>
              <a:t>全力投入扶植</a:t>
            </a:r>
            <a:r>
              <a:rPr kumimoji="1" lang="en-US" altLang="zh-CN" sz="2000" dirty="0"/>
              <a:t>Linux</a:t>
            </a:r>
            <a:r>
              <a:rPr kumimoji="1" lang="zh-CN" altLang="en-US" sz="2000" dirty="0"/>
              <a:t>操作系统</a:t>
            </a:r>
          </a:p>
          <a:p>
            <a:r>
              <a:rPr kumimoji="1" lang="zh-CN" altLang="en-US" sz="2400" dirty="0"/>
              <a:t>复杂系统的构建必须考虑其内部结构</a:t>
            </a:r>
            <a:endParaRPr kumimoji="1" lang="en-US" altLang="zh-CN" sz="2400" dirty="0"/>
          </a:p>
          <a:p>
            <a:pPr lvl="1"/>
            <a:r>
              <a:rPr kumimoji="1" lang="zh-CN" altLang="en-US" sz="2000" dirty="0"/>
              <a:t>不同目标之间往往存在冲突</a:t>
            </a:r>
            <a:endParaRPr kumimoji="1" lang="en-US" altLang="zh-CN" sz="2000" dirty="0"/>
          </a:p>
          <a:p>
            <a:pPr lvl="1"/>
            <a:r>
              <a:rPr kumimoji="1" lang="zh-CN" altLang="en-US" sz="2000" dirty="0"/>
              <a:t>不同需求之间需要进行权衡</a:t>
            </a:r>
            <a:endParaRPr kumimoji="1" lang="en-US" altLang="zh-CN" sz="2000" dirty="0"/>
          </a:p>
          <a:p>
            <a:pPr lvl="1"/>
            <a:endParaRPr kumimoji="1" lang="zh-CN" altLang="en-US" sz="2000" dirty="0"/>
          </a:p>
        </p:txBody>
      </p:sp>
      <p:sp>
        <p:nvSpPr>
          <p:cNvPr id="4" name="灯片编号占位符 3">
            <a:extLst>
              <a:ext uri="{FF2B5EF4-FFF2-40B4-BE49-F238E27FC236}">
                <a16:creationId xmlns:a16="http://schemas.microsoft.com/office/drawing/2014/main" id="{7327FF43-403C-6045-85A1-3096FCC8A152}"/>
              </a:ext>
            </a:extLst>
          </p:cNvPr>
          <p:cNvSpPr>
            <a:spLocks noGrp="1"/>
          </p:cNvSpPr>
          <p:nvPr>
            <p:ph type="sldNum" sz="quarter" idx="12"/>
          </p:nvPr>
        </p:nvSpPr>
        <p:spPr/>
        <p:txBody>
          <a:bodyPr/>
          <a:lstStyle/>
          <a:p>
            <a:fld id="{ADE361C3-C043-4A6E-BDCE-8DA1E7D90A3B}" type="slidenum">
              <a:rPr lang="zh-CN" altLang="en-US" smtClean="0"/>
              <a:t>44</a:t>
            </a:fld>
            <a:endParaRPr lang="zh-CN" altLang="en-US"/>
          </a:p>
        </p:txBody>
      </p:sp>
    </p:spTree>
    <p:extLst>
      <p:ext uri="{BB962C8B-B14F-4D97-AF65-F5344CB8AC3E}">
        <p14:creationId xmlns:p14="http://schemas.microsoft.com/office/powerpoint/2010/main" val="39434381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EBA7DD-3B72-F34E-8D03-9C4230113990}"/>
              </a:ext>
            </a:extLst>
          </p:cNvPr>
          <p:cNvSpPr>
            <a:spLocks noGrp="1"/>
          </p:cNvSpPr>
          <p:nvPr>
            <p:ph type="title"/>
          </p:nvPr>
        </p:nvSpPr>
        <p:spPr/>
        <p:txBody>
          <a:bodyPr/>
          <a:lstStyle/>
          <a:p>
            <a:r>
              <a:rPr kumimoji="1" lang="zh-CN" altLang="en-US" dirty="0"/>
              <a:t>操作系统的不同目标</a:t>
            </a:r>
          </a:p>
        </p:txBody>
      </p:sp>
      <p:sp>
        <p:nvSpPr>
          <p:cNvPr id="3" name="内容占位符 2">
            <a:extLst>
              <a:ext uri="{FF2B5EF4-FFF2-40B4-BE49-F238E27FC236}">
                <a16:creationId xmlns:a16="http://schemas.microsoft.com/office/drawing/2014/main" id="{7A411D63-06F8-4348-B42A-42B7989383AC}"/>
              </a:ext>
            </a:extLst>
          </p:cNvPr>
          <p:cNvSpPr>
            <a:spLocks noGrp="1"/>
          </p:cNvSpPr>
          <p:nvPr>
            <p:ph idx="1"/>
          </p:nvPr>
        </p:nvSpPr>
        <p:spPr>
          <a:xfrm>
            <a:off x="457200" y="1333501"/>
            <a:ext cx="4114800" cy="3771636"/>
          </a:xfrm>
        </p:spPr>
        <p:txBody>
          <a:bodyPr/>
          <a:lstStyle/>
          <a:p>
            <a:r>
              <a:rPr kumimoji="1" lang="zh-CN" altLang="en-US" dirty="0"/>
              <a:t>用户目标</a:t>
            </a:r>
            <a:endParaRPr kumimoji="1" lang="en-US" altLang="zh-CN" dirty="0"/>
          </a:p>
          <a:p>
            <a:pPr lvl="1"/>
            <a:r>
              <a:rPr kumimoji="1" lang="zh-CN" altLang="en-US" dirty="0"/>
              <a:t>方便使用</a:t>
            </a:r>
            <a:endParaRPr kumimoji="1" lang="en-US" altLang="zh-CN" dirty="0"/>
          </a:p>
          <a:p>
            <a:pPr lvl="1"/>
            <a:r>
              <a:rPr kumimoji="1" lang="zh-CN" altLang="en-US" dirty="0"/>
              <a:t>容易学习</a:t>
            </a:r>
            <a:endParaRPr kumimoji="1" lang="en-US" altLang="zh-CN" dirty="0"/>
          </a:p>
          <a:p>
            <a:pPr lvl="1"/>
            <a:r>
              <a:rPr kumimoji="1" lang="zh-CN" altLang="en-US" dirty="0"/>
              <a:t>功能齐全</a:t>
            </a:r>
            <a:endParaRPr kumimoji="1" lang="en-US" altLang="zh-CN" dirty="0"/>
          </a:p>
          <a:p>
            <a:pPr lvl="1"/>
            <a:r>
              <a:rPr kumimoji="1" lang="zh-CN" altLang="en-US" dirty="0"/>
              <a:t>安全</a:t>
            </a:r>
            <a:endParaRPr kumimoji="1" lang="en-US" altLang="zh-CN" dirty="0"/>
          </a:p>
          <a:p>
            <a:pPr lvl="1"/>
            <a:r>
              <a:rPr kumimoji="1" lang="zh-CN" altLang="en-US" dirty="0"/>
              <a:t>流畅</a:t>
            </a:r>
            <a:endParaRPr kumimoji="1" lang="en-US" altLang="zh-CN" dirty="0"/>
          </a:p>
          <a:p>
            <a:pPr lvl="1"/>
            <a:r>
              <a:rPr kumimoji="1" lang="en-US" altLang="zh-CN" dirty="0"/>
              <a:t>……</a:t>
            </a:r>
            <a:endParaRPr kumimoji="1" lang="zh-CN" altLang="en-US" dirty="0"/>
          </a:p>
        </p:txBody>
      </p:sp>
      <p:sp>
        <p:nvSpPr>
          <p:cNvPr id="4" name="灯片编号占位符 3">
            <a:extLst>
              <a:ext uri="{FF2B5EF4-FFF2-40B4-BE49-F238E27FC236}">
                <a16:creationId xmlns:a16="http://schemas.microsoft.com/office/drawing/2014/main" id="{FE27942B-ACE7-A74D-B45A-9C077079E5AC}"/>
              </a:ext>
            </a:extLst>
          </p:cNvPr>
          <p:cNvSpPr>
            <a:spLocks noGrp="1"/>
          </p:cNvSpPr>
          <p:nvPr>
            <p:ph type="sldNum" sz="quarter" idx="12"/>
          </p:nvPr>
        </p:nvSpPr>
        <p:spPr/>
        <p:txBody>
          <a:bodyPr/>
          <a:lstStyle/>
          <a:p>
            <a:fld id="{ADE361C3-C043-4A6E-BDCE-8DA1E7D90A3B}" type="slidenum">
              <a:rPr lang="zh-CN" altLang="en-US" smtClean="0"/>
              <a:t>45</a:t>
            </a:fld>
            <a:endParaRPr lang="zh-CN" altLang="en-US"/>
          </a:p>
        </p:txBody>
      </p:sp>
      <p:sp>
        <p:nvSpPr>
          <p:cNvPr id="5" name="内容占位符 2">
            <a:extLst>
              <a:ext uri="{FF2B5EF4-FFF2-40B4-BE49-F238E27FC236}">
                <a16:creationId xmlns:a16="http://schemas.microsoft.com/office/drawing/2014/main" id="{0B8C0B12-AF68-7E49-B13B-E98CF547D54B}"/>
              </a:ext>
            </a:extLst>
          </p:cNvPr>
          <p:cNvSpPr txBox="1">
            <a:spLocks/>
          </p:cNvSpPr>
          <p:nvPr/>
        </p:nvSpPr>
        <p:spPr>
          <a:xfrm>
            <a:off x="4572000" y="1327317"/>
            <a:ext cx="4114800" cy="3771636"/>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zh-CN" altLang="en-US" dirty="0"/>
              <a:t>系统目标</a:t>
            </a:r>
            <a:endParaRPr kumimoji="1" lang="en-US" altLang="zh-CN" dirty="0"/>
          </a:p>
          <a:p>
            <a:pPr lvl="1"/>
            <a:r>
              <a:rPr kumimoji="1" lang="zh-CN" altLang="en-US" dirty="0"/>
              <a:t>容易设计、实现</a:t>
            </a:r>
            <a:endParaRPr kumimoji="1" lang="en-US" altLang="zh-CN" dirty="0"/>
          </a:p>
          <a:p>
            <a:pPr lvl="1"/>
            <a:r>
              <a:rPr kumimoji="1" lang="zh-CN" altLang="en-US" dirty="0"/>
              <a:t>容易维护</a:t>
            </a:r>
            <a:endParaRPr kumimoji="1" lang="en-US" altLang="zh-CN" dirty="0"/>
          </a:p>
          <a:p>
            <a:pPr lvl="1"/>
            <a:r>
              <a:rPr kumimoji="1" lang="zh-CN" altLang="en-US" dirty="0"/>
              <a:t>灵活性</a:t>
            </a:r>
            <a:endParaRPr kumimoji="1" lang="en-US" altLang="zh-CN" dirty="0"/>
          </a:p>
          <a:p>
            <a:pPr lvl="1"/>
            <a:r>
              <a:rPr kumimoji="1" lang="zh-CN" altLang="en-US" dirty="0"/>
              <a:t>可靠性</a:t>
            </a:r>
            <a:endParaRPr kumimoji="1" lang="en-US" altLang="zh-CN" dirty="0"/>
          </a:p>
          <a:p>
            <a:pPr lvl="1"/>
            <a:r>
              <a:rPr kumimoji="1" lang="zh-CN" altLang="en-US" dirty="0"/>
              <a:t>高效性</a:t>
            </a:r>
            <a:endParaRPr kumimoji="1" lang="en-US" altLang="zh-CN" dirty="0"/>
          </a:p>
          <a:p>
            <a:pPr lvl="1"/>
            <a:r>
              <a:rPr kumimoji="1" lang="en-US" altLang="zh-CN" dirty="0"/>
              <a:t>……</a:t>
            </a:r>
          </a:p>
        </p:txBody>
      </p:sp>
    </p:spTree>
    <p:extLst>
      <p:ext uri="{BB962C8B-B14F-4D97-AF65-F5344CB8AC3E}">
        <p14:creationId xmlns:p14="http://schemas.microsoft.com/office/powerpoint/2010/main" val="37845949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A4D0FE-AC4B-9F4F-9799-8172787D041A}"/>
              </a:ext>
            </a:extLst>
          </p:cNvPr>
          <p:cNvSpPr>
            <a:spLocks noGrp="1"/>
          </p:cNvSpPr>
          <p:nvPr>
            <p:ph type="title"/>
          </p:nvPr>
        </p:nvSpPr>
        <p:spPr/>
        <p:txBody>
          <a:bodyPr/>
          <a:lstStyle/>
          <a:p>
            <a:r>
              <a:rPr kumimoji="1" lang="zh-CN" altLang="en-US" dirty="0"/>
              <a:t>操作系统的架构及演进</a:t>
            </a:r>
          </a:p>
        </p:txBody>
      </p:sp>
      <p:sp>
        <p:nvSpPr>
          <p:cNvPr id="4" name="灯片编号占位符 3">
            <a:extLst>
              <a:ext uri="{FF2B5EF4-FFF2-40B4-BE49-F238E27FC236}">
                <a16:creationId xmlns:a16="http://schemas.microsoft.com/office/drawing/2014/main" id="{4BF4D826-58B4-E543-B5CB-A3665D5A829C}"/>
              </a:ext>
            </a:extLst>
          </p:cNvPr>
          <p:cNvSpPr>
            <a:spLocks noGrp="1"/>
          </p:cNvSpPr>
          <p:nvPr>
            <p:ph type="sldNum" sz="quarter" idx="12"/>
          </p:nvPr>
        </p:nvSpPr>
        <p:spPr/>
        <p:txBody>
          <a:bodyPr/>
          <a:lstStyle/>
          <a:p>
            <a:fld id="{ADE361C3-C043-4A6E-BDCE-8DA1E7D90A3B}" type="slidenum">
              <a:rPr lang="zh-CN" altLang="en-US" smtClean="0"/>
              <a:t>46</a:t>
            </a:fld>
            <a:endParaRPr lang="zh-CN" altLang="en-US"/>
          </a:p>
        </p:txBody>
      </p:sp>
      <p:pic>
        <p:nvPicPr>
          <p:cNvPr id="5" name="图片 4">
            <a:extLst>
              <a:ext uri="{FF2B5EF4-FFF2-40B4-BE49-F238E27FC236}">
                <a16:creationId xmlns:a16="http://schemas.microsoft.com/office/drawing/2014/main" id="{5F586F7B-4425-F946-9041-B56E820168EE}"/>
              </a:ext>
            </a:extLst>
          </p:cNvPr>
          <p:cNvPicPr>
            <a:picLocks noChangeAspect="1"/>
          </p:cNvPicPr>
          <p:nvPr/>
        </p:nvPicPr>
        <p:blipFill>
          <a:blip r:embed="rId2"/>
          <a:stretch>
            <a:fillRect/>
          </a:stretch>
        </p:blipFill>
        <p:spPr>
          <a:xfrm>
            <a:off x="0" y="1351518"/>
            <a:ext cx="9144000" cy="3945444"/>
          </a:xfrm>
          <a:prstGeom prst="rect">
            <a:avLst/>
          </a:prstGeom>
        </p:spPr>
      </p:pic>
    </p:spTree>
    <p:extLst>
      <p:ext uri="{BB962C8B-B14F-4D97-AF65-F5344CB8AC3E}">
        <p14:creationId xmlns:p14="http://schemas.microsoft.com/office/powerpoint/2010/main" val="18475491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D9FD10-DBF5-1A42-998E-5469C6776E7B}"/>
              </a:ext>
            </a:extLst>
          </p:cNvPr>
          <p:cNvSpPr>
            <a:spLocks noGrp="1"/>
          </p:cNvSpPr>
          <p:nvPr>
            <p:ph type="title"/>
          </p:nvPr>
        </p:nvSpPr>
        <p:spPr/>
        <p:txBody>
          <a:bodyPr/>
          <a:lstStyle/>
          <a:p>
            <a:r>
              <a:rPr kumimoji="1" lang="en-US" altLang="zh-CN" dirty="0"/>
              <a:t>1</a:t>
            </a:r>
            <a:r>
              <a:rPr kumimoji="1" lang="zh-CN" altLang="en-US" dirty="0"/>
              <a:t>、宏内核（</a:t>
            </a:r>
            <a:r>
              <a:rPr kumimoji="1" lang="en-US" altLang="zh-CN" dirty="0"/>
              <a:t>Monolithic</a:t>
            </a:r>
            <a:r>
              <a:rPr kumimoji="1" lang="zh-CN" altLang="en-US" dirty="0"/>
              <a:t> </a:t>
            </a:r>
            <a:r>
              <a:rPr kumimoji="1" lang="en-US" altLang="zh-CN" dirty="0"/>
              <a:t>Kernel</a:t>
            </a:r>
            <a:r>
              <a:rPr kumimoji="1" lang="zh-CN" altLang="en-US" dirty="0"/>
              <a:t>）</a:t>
            </a:r>
          </a:p>
        </p:txBody>
      </p:sp>
      <p:sp>
        <p:nvSpPr>
          <p:cNvPr id="3" name="内容占位符 2">
            <a:extLst>
              <a:ext uri="{FF2B5EF4-FFF2-40B4-BE49-F238E27FC236}">
                <a16:creationId xmlns:a16="http://schemas.microsoft.com/office/drawing/2014/main" id="{7C82E858-4D97-A141-B503-434CF2677C52}"/>
              </a:ext>
            </a:extLst>
          </p:cNvPr>
          <p:cNvSpPr>
            <a:spLocks noGrp="1"/>
          </p:cNvSpPr>
          <p:nvPr>
            <p:ph idx="1"/>
          </p:nvPr>
        </p:nvSpPr>
        <p:spPr/>
        <p:txBody>
          <a:bodyPr>
            <a:normAutofit/>
          </a:bodyPr>
          <a:lstStyle/>
          <a:p>
            <a:r>
              <a:rPr kumimoji="1" lang="zh-CN" altLang="en-US" sz="2400" dirty="0"/>
              <a:t>整个系统分为内核与应用两层</a:t>
            </a:r>
            <a:endParaRPr kumimoji="1" lang="en-US" altLang="zh-CN" sz="2400" dirty="0"/>
          </a:p>
          <a:p>
            <a:pPr lvl="1"/>
            <a:r>
              <a:rPr kumimoji="1" lang="zh-CN" altLang="en-US" sz="2000" dirty="0"/>
              <a:t>内核：运行在特权级，集中控制所有计算资源</a:t>
            </a:r>
            <a:endParaRPr kumimoji="1" lang="en-US" altLang="zh-CN" sz="2000" dirty="0"/>
          </a:p>
          <a:p>
            <a:pPr lvl="1"/>
            <a:r>
              <a:rPr kumimoji="1" lang="zh-CN" altLang="en-US" sz="2000" dirty="0"/>
              <a:t>应用：运行在非特权级，受内核管理，使用内核服务</a:t>
            </a:r>
          </a:p>
        </p:txBody>
      </p:sp>
      <p:sp>
        <p:nvSpPr>
          <p:cNvPr id="4" name="灯片编号占位符 3">
            <a:extLst>
              <a:ext uri="{FF2B5EF4-FFF2-40B4-BE49-F238E27FC236}">
                <a16:creationId xmlns:a16="http://schemas.microsoft.com/office/drawing/2014/main" id="{D2AC26B2-598A-1449-9AD9-C72BF17F4C85}"/>
              </a:ext>
            </a:extLst>
          </p:cNvPr>
          <p:cNvSpPr>
            <a:spLocks noGrp="1"/>
          </p:cNvSpPr>
          <p:nvPr>
            <p:ph type="sldNum" sz="quarter" idx="12"/>
          </p:nvPr>
        </p:nvSpPr>
        <p:spPr/>
        <p:txBody>
          <a:bodyPr/>
          <a:lstStyle/>
          <a:p>
            <a:fld id="{ADE361C3-C043-4A6E-BDCE-8DA1E7D90A3B}" type="slidenum">
              <a:rPr lang="zh-CN" altLang="en-US" smtClean="0"/>
              <a:t>47</a:t>
            </a:fld>
            <a:endParaRPr lang="zh-CN" altLang="en-US"/>
          </a:p>
        </p:txBody>
      </p:sp>
      <p:grpSp>
        <p:nvGrpSpPr>
          <p:cNvPr id="6" name="Group 4">
            <a:extLst>
              <a:ext uri="{FF2B5EF4-FFF2-40B4-BE49-F238E27FC236}">
                <a16:creationId xmlns:a16="http://schemas.microsoft.com/office/drawing/2014/main" id="{BD6C0750-2241-5241-A719-A32BFD2777E5}"/>
              </a:ext>
            </a:extLst>
          </p:cNvPr>
          <p:cNvGrpSpPr>
            <a:grpSpLocks/>
          </p:cNvGrpSpPr>
          <p:nvPr/>
        </p:nvGrpSpPr>
        <p:grpSpPr bwMode="auto">
          <a:xfrm>
            <a:off x="3347864" y="3219319"/>
            <a:ext cx="2448272" cy="2210761"/>
            <a:chOff x="2936294" y="4217778"/>
            <a:chExt cx="2683038" cy="2368323"/>
          </a:xfrm>
        </p:grpSpPr>
        <p:grpSp>
          <p:nvGrpSpPr>
            <p:cNvPr id="7" name="Group 3">
              <a:extLst>
                <a:ext uri="{FF2B5EF4-FFF2-40B4-BE49-F238E27FC236}">
                  <a16:creationId xmlns:a16="http://schemas.microsoft.com/office/drawing/2014/main" id="{E9AC587B-F43D-E342-8120-9C78E07ACB3F}"/>
                </a:ext>
              </a:extLst>
            </p:cNvPr>
            <p:cNvGrpSpPr>
              <a:grpSpLocks/>
            </p:cNvGrpSpPr>
            <p:nvPr/>
          </p:nvGrpSpPr>
          <p:grpSpPr bwMode="auto">
            <a:xfrm>
              <a:off x="2936294" y="4217778"/>
              <a:ext cx="2683038" cy="2368323"/>
              <a:chOff x="2585006" y="2562157"/>
              <a:chExt cx="3657166" cy="4092829"/>
            </a:xfrm>
          </p:grpSpPr>
          <p:sp>
            <p:nvSpPr>
              <p:cNvPr id="9" name="Text Box 3">
                <a:extLst>
                  <a:ext uri="{FF2B5EF4-FFF2-40B4-BE49-F238E27FC236}">
                    <a16:creationId xmlns:a16="http://schemas.microsoft.com/office/drawing/2014/main" id="{23C7378F-FC8A-DD46-9C9E-1BC2DE8D1578}"/>
                  </a:ext>
                </a:extLst>
              </p:cNvPr>
              <p:cNvSpPr txBox="1">
                <a:spLocks noChangeArrowheads="1"/>
              </p:cNvSpPr>
              <p:nvPr/>
            </p:nvSpPr>
            <p:spPr bwMode="auto">
              <a:xfrm>
                <a:off x="2585006" y="2562157"/>
                <a:ext cx="1685925" cy="626772"/>
              </a:xfrm>
              <a:prstGeom prst="rect">
                <a:avLst/>
              </a:prstGeom>
              <a:solidFill>
                <a:schemeClr val="accent3"/>
              </a:solidFill>
              <a:ln>
                <a:noFill/>
                <a:headEnd type="none" w="sm" len="sm"/>
                <a:tailEnd type="none" w="sm" len="sm"/>
              </a:ln>
            </p:spPr>
            <p:style>
              <a:lnRef idx="1">
                <a:schemeClr val="accent3"/>
              </a:lnRef>
              <a:fillRef idx="2">
                <a:schemeClr val="accent3"/>
              </a:fillRef>
              <a:effectRef idx="1">
                <a:schemeClr val="accent3"/>
              </a:effectRef>
              <a:fontRef idx="minor">
                <a:schemeClr val="dk1"/>
              </a:fontRef>
            </p:style>
            <p:txBody>
              <a:bodyPr>
                <a:spAutoFit/>
              </a:bodyPr>
              <a:lstStyle>
                <a:defPPr>
                  <a:defRPr lang="zh-CN"/>
                </a:defPPr>
                <a:lvl1pPr algn="ctr" eaLnBrk="0" fontAlgn="auto" hangingPunct="0">
                  <a:spcBef>
                    <a:spcPts val="0"/>
                  </a:spcBef>
                  <a:spcAft>
                    <a:spcPts val="0"/>
                  </a:spcAft>
                  <a:defRPr>
                    <a:solidFill>
                      <a:schemeClr val="bg1"/>
                    </a:solidFill>
                    <a:latin typeface="Arial Narrow" pitchFamily="32" charset="0"/>
                  </a:defRPr>
                </a:lvl1pPr>
              </a:lstStyle>
              <a:p>
                <a:r>
                  <a:rPr lang="zh-CN" altLang="en-US" sz="1600" dirty="0">
                    <a:latin typeface="等线" panose="02010600030101010101" pitchFamily="2" charset="-122"/>
                    <a:ea typeface="等线" panose="02010600030101010101" pitchFamily="2" charset="-122"/>
                  </a:rPr>
                  <a:t>用户进程</a:t>
                </a:r>
                <a:endParaRPr lang="en-US" altLang="ko-KR" sz="1600" dirty="0">
                  <a:latin typeface="等线" panose="02010600030101010101" pitchFamily="2" charset="-122"/>
                  <a:ea typeface="等线" panose="02010600030101010101" pitchFamily="2" charset="-122"/>
                </a:endParaRPr>
              </a:p>
            </p:txBody>
          </p:sp>
          <p:sp>
            <p:nvSpPr>
              <p:cNvPr id="10" name="Rectangle 4">
                <a:extLst>
                  <a:ext uri="{FF2B5EF4-FFF2-40B4-BE49-F238E27FC236}">
                    <a16:creationId xmlns:a16="http://schemas.microsoft.com/office/drawing/2014/main" id="{C125F82E-2BAF-FB48-97BF-7CFA4291F356}"/>
                  </a:ext>
                </a:extLst>
              </p:cNvPr>
              <p:cNvSpPr>
                <a:spLocks noChangeArrowheads="1"/>
              </p:cNvSpPr>
              <p:nvPr/>
            </p:nvSpPr>
            <p:spPr bwMode="auto">
              <a:xfrm>
                <a:off x="2585006" y="4227791"/>
                <a:ext cx="3657165" cy="2427195"/>
              </a:xfrm>
              <a:prstGeom prst="rect">
                <a:avLst/>
              </a:prstGeom>
              <a:solidFill>
                <a:schemeClr val="accent1"/>
              </a:solidFill>
              <a:ln>
                <a:noFill/>
                <a:headEnd type="none" w="sm" len="sm"/>
                <a:tailEnd type="none" w="sm" len="sm"/>
              </a:ln>
            </p:spPr>
            <p:style>
              <a:lnRef idx="1">
                <a:schemeClr val="accent2"/>
              </a:lnRef>
              <a:fillRef idx="2">
                <a:schemeClr val="accent2"/>
              </a:fillRef>
              <a:effectRef idx="1">
                <a:schemeClr val="accent2"/>
              </a:effectRef>
              <a:fontRef idx="minor">
                <a:schemeClr val="dk1"/>
              </a:fontRef>
            </p:style>
            <p:txBody>
              <a:bodyPr wrap="none" anchor="ctr"/>
              <a:lstStyle/>
              <a:p>
                <a:pPr algn="ctr" eaLnBrk="0" fontAlgn="auto" hangingPunct="0">
                  <a:spcBef>
                    <a:spcPts val="0"/>
                  </a:spcBef>
                  <a:spcAft>
                    <a:spcPts val="0"/>
                  </a:spcAft>
                  <a:defRPr/>
                </a:pPr>
                <a:r>
                  <a:rPr lang="zh-CN" altLang="en-US" sz="1600" dirty="0">
                    <a:solidFill>
                      <a:srgbClr val="FFFFFF"/>
                    </a:solidFill>
                    <a:latin typeface="等线" panose="02010600030101010101" pitchFamily="2" charset="-122"/>
                    <a:ea typeface="等线" panose="02010600030101010101" pitchFamily="2" charset="-122"/>
                  </a:rPr>
                  <a:t>内核</a:t>
                </a:r>
                <a:br>
                  <a:rPr lang="en-US" altLang="zh-CN" sz="1600" dirty="0">
                    <a:solidFill>
                      <a:srgbClr val="FFFFFF"/>
                    </a:solidFill>
                    <a:latin typeface="等线" panose="02010600030101010101" pitchFamily="2" charset="-122"/>
                    <a:ea typeface="等线" panose="02010600030101010101" pitchFamily="2" charset="-122"/>
                  </a:rPr>
                </a:br>
                <a:r>
                  <a:rPr lang="zh-CN" altLang="en-US" sz="1600" dirty="0">
                    <a:solidFill>
                      <a:srgbClr val="FFFFFF"/>
                    </a:solidFill>
                    <a:latin typeface="等线" panose="02010600030101010101" pitchFamily="2" charset="-122"/>
                    <a:ea typeface="等线" panose="02010600030101010101" pitchFamily="2" charset="-122"/>
                  </a:rPr>
                  <a:t>（整合了文件系统、内存</a:t>
                </a:r>
                <a:br>
                  <a:rPr lang="en-US" altLang="zh-CN" sz="1600" dirty="0">
                    <a:solidFill>
                      <a:srgbClr val="FFFFFF"/>
                    </a:solidFill>
                    <a:latin typeface="等线" panose="02010600030101010101" pitchFamily="2" charset="-122"/>
                    <a:ea typeface="等线" panose="02010600030101010101" pitchFamily="2" charset="-122"/>
                  </a:rPr>
                </a:br>
                <a:r>
                  <a:rPr lang="zh-CN" altLang="en-US" sz="1600" dirty="0">
                    <a:solidFill>
                      <a:srgbClr val="FFFFFF"/>
                    </a:solidFill>
                    <a:latin typeface="等线" panose="02010600030101010101" pitchFamily="2" charset="-122"/>
                    <a:ea typeface="等线" panose="02010600030101010101" pitchFamily="2" charset="-122"/>
                  </a:rPr>
                  <a:t>管理、设备驱动、进程</a:t>
                </a:r>
                <a:br>
                  <a:rPr lang="en-US" altLang="zh-CN" sz="1600" dirty="0">
                    <a:solidFill>
                      <a:srgbClr val="FFFFFF"/>
                    </a:solidFill>
                    <a:latin typeface="等线" panose="02010600030101010101" pitchFamily="2" charset="-122"/>
                    <a:ea typeface="等线" panose="02010600030101010101" pitchFamily="2" charset="-122"/>
                  </a:rPr>
                </a:br>
                <a:r>
                  <a:rPr lang="zh-CN" altLang="en-US" sz="1600" dirty="0">
                    <a:solidFill>
                      <a:srgbClr val="FFFFFF"/>
                    </a:solidFill>
                    <a:latin typeface="等线" panose="02010600030101010101" pitchFamily="2" charset="-122"/>
                    <a:ea typeface="等线" panose="02010600030101010101" pitchFamily="2" charset="-122"/>
                  </a:rPr>
                  <a:t>调度、同步原语、</a:t>
                </a:r>
                <a:r>
                  <a:rPr lang="en-US" altLang="zh-CN" sz="1600" dirty="0">
                    <a:solidFill>
                      <a:srgbClr val="FFFFFF"/>
                    </a:solidFill>
                    <a:latin typeface="等线" panose="02010600030101010101" pitchFamily="2" charset="-122"/>
                    <a:ea typeface="等线" panose="02010600030101010101" pitchFamily="2" charset="-122"/>
                  </a:rPr>
                  <a:t>IPC</a:t>
                </a:r>
                <a:r>
                  <a:rPr lang="zh-CN" altLang="en-US" sz="1600" dirty="0">
                    <a:solidFill>
                      <a:srgbClr val="FFFFFF"/>
                    </a:solidFill>
                    <a:latin typeface="等线" panose="02010600030101010101" pitchFamily="2" charset="-122"/>
                    <a:ea typeface="等线" panose="02010600030101010101" pitchFamily="2" charset="-122"/>
                  </a:rPr>
                  <a:t>等）</a:t>
                </a:r>
                <a:endParaRPr lang="en-US" altLang="ko-KR" sz="1600" dirty="0">
                  <a:solidFill>
                    <a:srgbClr val="FFFFFF"/>
                  </a:solidFill>
                  <a:latin typeface="等线" panose="02010600030101010101" pitchFamily="2" charset="-122"/>
                  <a:ea typeface="等线" panose="02010600030101010101" pitchFamily="2" charset="-122"/>
                </a:endParaRPr>
              </a:p>
            </p:txBody>
          </p:sp>
          <p:sp>
            <p:nvSpPr>
              <p:cNvPr id="11" name="Text Box 5">
                <a:extLst>
                  <a:ext uri="{FF2B5EF4-FFF2-40B4-BE49-F238E27FC236}">
                    <a16:creationId xmlns:a16="http://schemas.microsoft.com/office/drawing/2014/main" id="{0947D709-9F2B-9240-8C72-8E30E014F53D}"/>
                  </a:ext>
                </a:extLst>
              </p:cNvPr>
              <p:cNvSpPr txBox="1">
                <a:spLocks noChangeArrowheads="1"/>
              </p:cNvSpPr>
              <p:nvPr/>
            </p:nvSpPr>
            <p:spPr bwMode="auto">
              <a:xfrm>
                <a:off x="4556247" y="2562157"/>
                <a:ext cx="1685925" cy="626772"/>
              </a:xfrm>
              <a:prstGeom prst="rect">
                <a:avLst/>
              </a:prstGeom>
              <a:solidFill>
                <a:schemeClr val="accent3"/>
              </a:solidFill>
              <a:ln>
                <a:noFill/>
                <a:headEnd type="none" w="sm" len="sm"/>
                <a:tailEnd type="none" w="sm" len="sm"/>
              </a:ln>
            </p:spPr>
            <p:style>
              <a:lnRef idx="1">
                <a:schemeClr val="accent3"/>
              </a:lnRef>
              <a:fillRef idx="2">
                <a:schemeClr val="accent3"/>
              </a:fillRef>
              <a:effectRef idx="1">
                <a:schemeClr val="accent3"/>
              </a:effectRef>
              <a:fontRef idx="minor">
                <a:schemeClr val="dk1"/>
              </a:fontRef>
            </p:style>
            <p:txBody>
              <a:bodyPr>
                <a:spAutoFit/>
              </a:bodyPr>
              <a:lstStyle/>
              <a:p>
                <a:pPr algn="ctr" eaLnBrk="0" fontAlgn="auto" hangingPunct="0">
                  <a:spcBef>
                    <a:spcPts val="0"/>
                  </a:spcBef>
                  <a:spcAft>
                    <a:spcPts val="0"/>
                  </a:spcAft>
                  <a:defRPr/>
                </a:pPr>
                <a:r>
                  <a:rPr lang="zh-CN" altLang="en-US" sz="1600" dirty="0">
                    <a:solidFill>
                      <a:schemeClr val="bg1"/>
                    </a:solidFill>
                    <a:latin typeface="等线" panose="02010600030101010101" pitchFamily="2" charset="-122"/>
                    <a:ea typeface="等线" panose="02010600030101010101" pitchFamily="2" charset="-122"/>
                  </a:rPr>
                  <a:t>用户进程</a:t>
                </a:r>
                <a:endParaRPr lang="en-US" altLang="ko-KR" sz="1600" dirty="0">
                  <a:solidFill>
                    <a:schemeClr val="bg1"/>
                  </a:solidFill>
                  <a:latin typeface="等线" panose="02010600030101010101" pitchFamily="2" charset="-122"/>
                  <a:ea typeface="等线" panose="02010600030101010101" pitchFamily="2" charset="-122"/>
                </a:endParaRPr>
              </a:p>
            </p:txBody>
          </p:sp>
          <p:sp>
            <p:nvSpPr>
              <p:cNvPr id="12" name="AutoShape 15">
                <a:extLst>
                  <a:ext uri="{FF2B5EF4-FFF2-40B4-BE49-F238E27FC236}">
                    <a16:creationId xmlns:a16="http://schemas.microsoft.com/office/drawing/2014/main" id="{C6B022C8-F374-4547-9FB5-733DD043D78C}"/>
                  </a:ext>
                </a:extLst>
              </p:cNvPr>
              <p:cNvSpPr>
                <a:spLocks noChangeArrowheads="1"/>
              </p:cNvSpPr>
              <p:nvPr/>
            </p:nvSpPr>
            <p:spPr bwMode="auto">
              <a:xfrm>
                <a:off x="5166535" y="3188927"/>
                <a:ext cx="485775" cy="941665"/>
              </a:xfrm>
              <a:prstGeom prst="upDownArrow">
                <a:avLst>
                  <a:gd name="adj1" fmla="val 50000"/>
                  <a:gd name="adj2" fmla="val 23728"/>
                </a:avLst>
              </a:prstGeom>
              <a:solidFill>
                <a:schemeClr val="bg1"/>
              </a:solidFill>
              <a:ln w="9525">
                <a:solidFill>
                  <a:schemeClr val="tx1">
                    <a:lumMod val="50000"/>
                    <a:lumOff val="50000"/>
                  </a:schemeClr>
                </a:solidFill>
                <a:miter lim="800000"/>
                <a:headEnd/>
                <a:tailEnd/>
              </a:ln>
            </p:spPr>
            <p:txBody>
              <a:bodyPr vert="eaVert" wrap="none" anchor="ctr"/>
              <a:lstStyle/>
              <a:p>
                <a:endParaRPr lang="ko-KR" altLang="en-US" sz="1600">
                  <a:latin typeface="等线" panose="02010600030101010101" pitchFamily="2" charset="-122"/>
                  <a:ea typeface="휴먼매직체" charset="0"/>
                  <a:cs typeface="휴먼매직체" charset="0"/>
                </a:endParaRPr>
              </a:p>
            </p:txBody>
          </p:sp>
          <p:sp>
            <p:nvSpPr>
              <p:cNvPr id="13" name="AutoShape 14">
                <a:extLst>
                  <a:ext uri="{FF2B5EF4-FFF2-40B4-BE49-F238E27FC236}">
                    <a16:creationId xmlns:a16="http://schemas.microsoft.com/office/drawing/2014/main" id="{CA5985F4-7AAC-A641-8438-FD9FFB4C2DE8}"/>
                  </a:ext>
                </a:extLst>
              </p:cNvPr>
              <p:cNvSpPr>
                <a:spLocks noChangeArrowheads="1"/>
              </p:cNvSpPr>
              <p:nvPr/>
            </p:nvSpPr>
            <p:spPr bwMode="auto">
              <a:xfrm>
                <a:off x="3230388" y="3216543"/>
                <a:ext cx="485775" cy="941665"/>
              </a:xfrm>
              <a:prstGeom prst="upDownArrow">
                <a:avLst>
                  <a:gd name="adj1" fmla="val 50000"/>
                  <a:gd name="adj2" fmla="val 23728"/>
                </a:avLst>
              </a:prstGeom>
              <a:solidFill>
                <a:schemeClr val="bg1"/>
              </a:solidFill>
              <a:ln w="9525">
                <a:solidFill>
                  <a:schemeClr val="tx1">
                    <a:lumMod val="50000"/>
                    <a:lumOff val="50000"/>
                  </a:schemeClr>
                </a:solidFill>
                <a:miter lim="800000"/>
                <a:headEnd/>
                <a:tailEnd/>
              </a:ln>
            </p:spPr>
            <p:txBody>
              <a:bodyPr vert="eaVert" wrap="none" anchor="ctr"/>
              <a:lstStyle/>
              <a:p>
                <a:endParaRPr lang="ko-KR" altLang="en-US" sz="1600">
                  <a:latin typeface="等线" panose="02010600030101010101" pitchFamily="2" charset="-122"/>
                  <a:ea typeface="휴먼매직체" charset="0"/>
                  <a:cs typeface="휴먼매직체" charset="0"/>
                </a:endParaRPr>
              </a:p>
            </p:txBody>
          </p:sp>
        </p:grpSp>
        <p:sp>
          <p:nvSpPr>
            <p:cNvPr id="8" name="Text Box 8">
              <a:extLst>
                <a:ext uri="{FF2B5EF4-FFF2-40B4-BE49-F238E27FC236}">
                  <a16:creationId xmlns:a16="http://schemas.microsoft.com/office/drawing/2014/main" id="{C3ED15A7-41A9-C143-A85B-71D761518860}"/>
                </a:ext>
              </a:extLst>
            </p:cNvPr>
            <p:cNvSpPr txBox="1">
              <a:spLocks noChangeArrowheads="1"/>
            </p:cNvSpPr>
            <p:nvPr/>
          </p:nvSpPr>
          <p:spPr bwMode="auto">
            <a:xfrm>
              <a:off x="3587963" y="4682270"/>
              <a:ext cx="1499345" cy="362683"/>
            </a:xfrm>
            <a:prstGeom prst="rect">
              <a:avLst/>
            </a:prstGeom>
            <a:noFill/>
            <a:ln>
              <a:noFill/>
              <a:headEnd type="none" w="sm" len="sm"/>
              <a:tailEnd type="none" w="sm" len="sm"/>
            </a:ln>
          </p:spPr>
          <p:style>
            <a:lnRef idx="1">
              <a:schemeClr val="dk1"/>
            </a:lnRef>
            <a:fillRef idx="2">
              <a:schemeClr val="dk1"/>
            </a:fillRef>
            <a:effectRef idx="1">
              <a:schemeClr val="dk1"/>
            </a:effectRef>
            <a:fontRef idx="minor">
              <a:schemeClr val="dk1"/>
            </a:fontRef>
          </p:style>
          <p:txBody>
            <a:bodyPr wrap="square">
              <a:spAutoFit/>
            </a:bodyPr>
            <a:lstStyle/>
            <a:p>
              <a:pPr algn="ctr" eaLnBrk="0" fontAlgn="auto" hangingPunct="0">
                <a:spcBef>
                  <a:spcPts val="0"/>
                </a:spcBef>
                <a:spcAft>
                  <a:spcPts val="0"/>
                </a:spcAft>
                <a:defRPr/>
              </a:pPr>
              <a:r>
                <a:rPr lang="zh-CN" altLang="en-US" sz="1600" dirty="0">
                  <a:solidFill>
                    <a:srgbClr val="170D01"/>
                  </a:solidFill>
                  <a:latin typeface="等线" panose="02010600030101010101" pitchFamily="2" charset="-122"/>
                  <a:ea typeface="等线" panose="02010600030101010101" pitchFamily="2" charset="-122"/>
                  <a:cs typeface="Arial Narrow"/>
                </a:rPr>
                <a:t>系统调用</a:t>
              </a:r>
              <a:endParaRPr lang="en-US" altLang="ko-KR" sz="1600" dirty="0">
                <a:solidFill>
                  <a:srgbClr val="170D01"/>
                </a:solidFill>
                <a:latin typeface="等线" panose="02010600030101010101" pitchFamily="2" charset="-122"/>
                <a:ea typeface="等线" panose="02010600030101010101" pitchFamily="2" charset="-122"/>
                <a:cs typeface="Arial Narrow"/>
              </a:endParaRPr>
            </a:p>
          </p:txBody>
        </p:sp>
      </p:grpSp>
    </p:spTree>
    <p:extLst>
      <p:ext uri="{BB962C8B-B14F-4D97-AF65-F5344CB8AC3E}">
        <p14:creationId xmlns:p14="http://schemas.microsoft.com/office/powerpoint/2010/main" val="1760462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F53F4C-5D88-0D4E-A116-E789782AF224}"/>
              </a:ext>
            </a:extLst>
          </p:cNvPr>
          <p:cNvSpPr>
            <a:spLocks noGrp="1"/>
          </p:cNvSpPr>
          <p:nvPr>
            <p:ph type="title"/>
          </p:nvPr>
        </p:nvSpPr>
        <p:spPr/>
        <p:txBody>
          <a:bodyPr/>
          <a:lstStyle/>
          <a:p>
            <a:r>
              <a:rPr kumimoji="1" lang="zh-CN" altLang="en-US" dirty="0"/>
              <a:t>宏内核的优缺点分析</a:t>
            </a:r>
          </a:p>
        </p:txBody>
      </p:sp>
      <p:sp>
        <p:nvSpPr>
          <p:cNvPr id="3" name="内容占位符 2">
            <a:extLst>
              <a:ext uri="{FF2B5EF4-FFF2-40B4-BE49-F238E27FC236}">
                <a16:creationId xmlns:a16="http://schemas.microsoft.com/office/drawing/2014/main" id="{D515C0E6-3D91-7949-9D58-354D19740055}"/>
              </a:ext>
            </a:extLst>
          </p:cNvPr>
          <p:cNvSpPr>
            <a:spLocks noGrp="1"/>
          </p:cNvSpPr>
          <p:nvPr>
            <p:ph idx="1"/>
          </p:nvPr>
        </p:nvSpPr>
        <p:spPr/>
        <p:txBody>
          <a:bodyPr>
            <a:normAutofit/>
          </a:bodyPr>
          <a:lstStyle/>
          <a:p>
            <a:r>
              <a:rPr kumimoji="1" lang="zh-CN" altLang="en-US" sz="2400" dirty="0"/>
              <a:t>宏内核拥有丰富的沉淀和积累</a:t>
            </a:r>
            <a:endParaRPr kumimoji="1" lang="en-US" altLang="zh-CN" sz="2400" dirty="0"/>
          </a:p>
          <a:p>
            <a:pPr lvl="1"/>
            <a:r>
              <a:rPr kumimoji="1" lang="zh-CN" altLang="en-US" sz="2000" dirty="0"/>
              <a:t>拥有巨大的统一的社区和生态</a:t>
            </a:r>
            <a:endParaRPr kumimoji="1" lang="en-US" altLang="zh-CN" sz="2000" dirty="0"/>
          </a:p>
          <a:p>
            <a:pPr lvl="1"/>
            <a:r>
              <a:rPr kumimoji="1" lang="zh-CN" altLang="en-US" sz="2000" dirty="0"/>
              <a:t>针对不同场景优化了</a:t>
            </a:r>
            <a:r>
              <a:rPr kumimoji="1" lang="en-US" altLang="zh-CN" sz="2000" dirty="0"/>
              <a:t>30</a:t>
            </a:r>
            <a:r>
              <a:rPr kumimoji="1" lang="zh-CN" altLang="en-US" sz="2000" dirty="0"/>
              <a:t>年</a:t>
            </a:r>
            <a:endParaRPr kumimoji="1" lang="en-US" altLang="zh-CN" sz="2000" dirty="0"/>
          </a:p>
          <a:p>
            <a:r>
              <a:rPr kumimoji="1" lang="zh-CN" altLang="en-US" sz="2400" dirty="0"/>
              <a:t>宏内核的结构性缺陷</a:t>
            </a:r>
            <a:endParaRPr kumimoji="1" lang="en-US" altLang="zh-CN" sz="2400" dirty="0"/>
          </a:p>
          <a:p>
            <a:pPr lvl="1"/>
            <a:r>
              <a:rPr kumimoji="1" lang="zh-CN" altLang="en-US" sz="2000" dirty="0"/>
              <a:t>安全性与可靠性问题：模块之间没有很强的隔离机制</a:t>
            </a:r>
            <a:endParaRPr kumimoji="1" lang="en-US" altLang="zh-CN" sz="2000" dirty="0"/>
          </a:p>
          <a:p>
            <a:pPr lvl="1"/>
            <a:r>
              <a:rPr kumimoji="1" lang="zh-CN" altLang="en-US" sz="2000" dirty="0"/>
              <a:t>实时性支持：系统太复杂导致无法做最坏情况时延分析</a:t>
            </a:r>
            <a:endParaRPr kumimoji="1" lang="en-US" altLang="zh-CN" sz="2000" dirty="0"/>
          </a:p>
          <a:p>
            <a:pPr lvl="1"/>
            <a:r>
              <a:rPr kumimoji="1" lang="zh-CN" altLang="en-US" sz="2000" dirty="0"/>
              <a:t>系统过于庞大而阻碍了创新：</a:t>
            </a:r>
            <a:r>
              <a:rPr kumimoji="1" lang="en-US" altLang="zh-CN" sz="2000" dirty="0"/>
              <a:t>Linux</a:t>
            </a:r>
            <a:r>
              <a:rPr kumimoji="1" lang="zh-CN" altLang="en-US" sz="2000" dirty="0"/>
              <a:t>代码行数已经过</a:t>
            </a:r>
            <a:r>
              <a:rPr kumimoji="1" lang="en-US" altLang="zh-CN" sz="2000" dirty="0"/>
              <a:t>2800</a:t>
            </a:r>
            <a:r>
              <a:rPr kumimoji="1" lang="zh-CN" altLang="en-US" sz="2000" dirty="0"/>
              <a:t>万</a:t>
            </a:r>
          </a:p>
        </p:txBody>
      </p:sp>
      <p:sp>
        <p:nvSpPr>
          <p:cNvPr id="4" name="灯片编号占位符 3">
            <a:extLst>
              <a:ext uri="{FF2B5EF4-FFF2-40B4-BE49-F238E27FC236}">
                <a16:creationId xmlns:a16="http://schemas.microsoft.com/office/drawing/2014/main" id="{E55974DA-52FA-2740-B232-E074250FDA3C}"/>
              </a:ext>
            </a:extLst>
          </p:cNvPr>
          <p:cNvSpPr>
            <a:spLocks noGrp="1"/>
          </p:cNvSpPr>
          <p:nvPr>
            <p:ph type="sldNum" sz="quarter" idx="12"/>
          </p:nvPr>
        </p:nvSpPr>
        <p:spPr/>
        <p:txBody>
          <a:bodyPr/>
          <a:lstStyle/>
          <a:p>
            <a:fld id="{ADE361C3-C043-4A6E-BDCE-8DA1E7D90A3B}" type="slidenum">
              <a:rPr lang="zh-CN" altLang="en-US" smtClean="0"/>
              <a:t>48</a:t>
            </a:fld>
            <a:endParaRPr lang="zh-CN" altLang="en-US"/>
          </a:p>
        </p:txBody>
      </p:sp>
    </p:spTree>
    <p:extLst>
      <p:ext uri="{BB962C8B-B14F-4D97-AF65-F5344CB8AC3E}">
        <p14:creationId xmlns:p14="http://schemas.microsoft.com/office/powerpoint/2010/main" val="28486328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AA4BAE-49D4-9849-973D-39D170438E1B}"/>
              </a:ext>
            </a:extLst>
          </p:cNvPr>
          <p:cNvSpPr>
            <a:spLocks noGrp="1"/>
          </p:cNvSpPr>
          <p:nvPr>
            <p:ph type="title"/>
          </p:nvPr>
        </p:nvSpPr>
        <p:spPr/>
        <p:txBody>
          <a:bodyPr/>
          <a:lstStyle/>
          <a:p>
            <a:r>
              <a:rPr kumimoji="1" lang="zh-CN" altLang="en-US" dirty="0"/>
              <a:t>宏内核难以满足的场景</a:t>
            </a:r>
          </a:p>
        </p:txBody>
      </p:sp>
      <p:sp>
        <p:nvSpPr>
          <p:cNvPr id="3" name="内容占位符 2">
            <a:extLst>
              <a:ext uri="{FF2B5EF4-FFF2-40B4-BE49-F238E27FC236}">
                <a16:creationId xmlns:a16="http://schemas.microsoft.com/office/drawing/2014/main" id="{626AC304-5764-1E45-8B48-71D90EA69E0E}"/>
              </a:ext>
            </a:extLst>
          </p:cNvPr>
          <p:cNvSpPr>
            <a:spLocks noGrp="1"/>
          </p:cNvSpPr>
          <p:nvPr>
            <p:ph idx="1"/>
          </p:nvPr>
        </p:nvSpPr>
        <p:spPr/>
        <p:txBody>
          <a:bodyPr>
            <a:normAutofit fontScale="85000" lnSpcReduction="20000"/>
          </a:bodyPr>
          <a:lstStyle/>
          <a:p>
            <a:r>
              <a:rPr kumimoji="1" lang="zh-CN" altLang="en-US" sz="2200" dirty="0"/>
              <a:t>向上向下的扩展</a:t>
            </a:r>
            <a:endParaRPr kumimoji="1" lang="en-US" altLang="zh-CN" sz="2200" dirty="0"/>
          </a:p>
          <a:p>
            <a:pPr lvl="1"/>
            <a:r>
              <a:rPr kumimoji="1" lang="zh-CN" altLang="en-US" sz="2000" dirty="0"/>
              <a:t>很难去剪裁</a:t>
            </a:r>
            <a:r>
              <a:rPr kumimoji="1" lang="en-US" altLang="zh-CN" sz="2000" dirty="0"/>
              <a:t>/</a:t>
            </a:r>
            <a:r>
              <a:rPr kumimoji="1" lang="zh-CN" altLang="en-US" sz="2000" dirty="0"/>
              <a:t>扩展一个宏内核系统支持从</a:t>
            </a:r>
            <a:r>
              <a:rPr kumimoji="1" lang="en-US" altLang="zh-CN" sz="2000" dirty="0"/>
              <a:t>KB</a:t>
            </a:r>
            <a:r>
              <a:rPr kumimoji="1" lang="zh-CN" altLang="en-US" sz="2000" dirty="0"/>
              <a:t>级别到</a:t>
            </a:r>
            <a:r>
              <a:rPr kumimoji="1" lang="en-US" altLang="zh-CN" sz="2000" dirty="0"/>
              <a:t>TB</a:t>
            </a:r>
            <a:r>
              <a:rPr kumimoji="1" lang="zh-CN" altLang="en-US" sz="2000" dirty="0"/>
              <a:t>级别的场景</a:t>
            </a:r>
            <a:endParaRPr kumimoji="1" lang="en-US" altLang="zh-CN" sz="2000" dirty="0"/>
          </a:p>
          <a:p>
            <a:r>
              <a:rPr kumimoji="1" lang="zh-CN" altLang="en-US" sz="2200" dirty="0"/>
              <a:t>硬件异构性</a:t>
            </a:r>
            <a:endParaRPr kumimoji="1" lang="en-US" altLang="zh-CN" sz="2200" dirty="0"/>
          </a:p>
          <a:p>
            <a:pPr lvl="1"/>
            <a:r>
              <a:rPr kumimoji="1" lang="zh-CN" altLang="en-US" sz="2000" dirty="0"/>
              <a:t>很难长期支持一些定制化的方式去解决一些特定问题</a:t>
            </a:r>
            <a:endParaRPr kumimoji="1" lang="en-US" altLang="zh-CN" sz="2000" dirty="0"/>
          </a:p>
          <a:p>
            <a:r>
              <a:rPr kumimoji="1" lang="zh-CN" altLang="en-US" sz="2200" dirty="0"/>
              <a:t>功能安全</a:t>
            </a:r>
            <a:endParaRPr kumimoji="1" lang="en-US" altLang="zh-CN" sz="2200" dirty="0"/>
          </a:p>
          <a:p>
            <a:pPr lvl="1"/>
            <a:r>
              <a:rPr kumimoji="1" lang="zh-CN" altLang="en-US" sz="2000" dirty="0"/>
              <a:t>一个广泛共识：</a:t>
            </a:r>
            <a:r>
              <a:rPr kumimoji="1" lang="en-US" altLang="zh-CN" sz="2000" dirty="0"/>
              <a:t>Linux</a:t>
            </a:r>
            <a:r>
              <a:rPr kumimoji="1" lang="zh-CN" altLang="en-US" sz="2000" dirty="0"/>
              <a:t>无法通过汽车安全完整性认证（</a:t>
            </a:r>
            <a:r>
              <a:rPr kumimoji="1" lang="en-US" altLang="zh-CN" sz="2000" dirty="0"/>
              <a:t>ASIL-D</a:t>
            </a:r>
            <a:r>
              <a:rPr kumimoji="1" lang="zh-CN" altLang="en-US" sz="2000" dirty="0"/>
              <a:t>）</a:t>
            </a:r>
            <a:endParaRPr kumimoji="1" lang="en-US" altLang="zh-CN" sz="2000" dirty="0"/>
          </a:p>
          <a:p>
            <a:r>
              <a:rPr kumimoji="1" lang="zh-CN" altLang="en-US" sz="2200" dirty="0"/>
              <a:t>信息安全</a:t>
            </a:r>
            <a:endParaRPr kumimoji="1" lang="en-US" altLang="zh-CN" sz="2200" dirty="0"/>
          </a:p>
          <a:p>
            <a:pPr lvl="1"/>
            <a:r>
              <a:rPr kumimoji="1" lang="zh-CN" altLang="en-US" sz="2000" dirty="0"/>
              <a:t>单点错误会导致整个系统出错，而现在有数百个安全问题（</a:t>
            </a:r>
            <a:r>
              <a:rPr kumimoji="1" lang="en-US" altLang="zh-CN" sz="2000" dirty="0"/>
              <a:t>CVE</a:t>
            </a:r>
            <a:r>
              <a:rPr kumimoji="1" lang="zh-CN" altLang="en-US" sz="2000" dirty="0"/>
              <a:t>）</a:t>
            </a:r>
            <a:endParaRPr kumimoji="1" lang="en-US" altLang="zh-CN" sz="2000" dirty="0"/>
          </a:p>
          <a:p>
            <a:r>
              <a:rPr kumimoji="1" lang="zh-CN" altLang="en-US" sz="2200" dirty="0"/>
              <a:t>确定性时延</a:t>
            </a:r>
            <a:endParaRPr kumimoji="1" lang="en-US" altLang="zh-CN" sz="2200" dirty="0"/>
          </a:p>
          <a:p>
            <a:pPr lvl="1"/>
            <a:r>
              <a:rPr kumimoji="1" lang="en-US" altLang="zh-CN" sz="2000" dirty="0"/>
              <a:t>Linux</a:t>
            </a:r>
            <a:r>
              <a:rPr kumimoji="1" lang="zh-CN" altLang="en-US" sz="2000" dirty="0"/>
              <a:t>花费</a:t>
            </a:r>
            <a:r>
              <a:rPr kumimoji="1" lang="en-US" altLang="zh-CN" sz="2000" dirty="0"/>
              <a:t>10+</a:t>
            </a:r>
            <a:r>
              <a:rPr kumimoji="1" lang="zh-CN" altLang="en-US" sz="2000" dirty="0"/>
              <a:t>年合并实时补丁，目前依然不确定是否能支持确定性时延</a:t>
            </a:r>
          </a:p>
        </p:txBody>
      </p:sp>
      <p:sp>
        <p:nvSpPr>
          <p:cNvPr id="4" name="灯片编号占位符 3">
            <a:extLst>
              <a:ext uri="{FF2B5EF4-FFF2-40B4-BE49-F238E27FC236}">
                <a16:creationId xmlns:a16="http://schemas.microsoft.com/office/drawing/2014/main" id="{94A388F7-018B-5B40-B9DB-882F594E6231}"/>
              </a:ext>
            </a:extLst>
          </p:cNvPr>
          <p:cNvSpPr>
            <a:spLocks noGrp="1"/>
          </p:cNvSpPr>
          <p:nvPr>
            <p:ph type="sldNum" sz="quarter" idx="12"/>
          </p:nvPr>
        </p:nvSpPr>
        <p:spPr/>
        <p:txBody>
          <a:bodyPr/>
          <a:lstStyle/>
          <a:p>
            <a:fld id="{ADE361C3-C043-4A6E-BDCE-8DA1E7D90A3B}" type="slidenum">
              <a:rPr lang="zh-CN" altLang="en-US" smtClean="0"/>
              <a:t>49</a:t>
            </a:fld>
            <a:endParaRPr lang="zh-CN" altLang="en-US"/>
          </a:p>
        </p:txBody>
      </p:sp>
    </p:spTree>
    <p:extLst>
      <p:ext uri="{BB962C8B-B14F-4D97-AF65-F5344CB8AC3E}">
        <p14:creationId xmlns:p14="http://schemas.microsoft.com/office/powerpoint/2010/main" val="2889590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C3CFBB2-29A4-9845-909C-D2C6211C1301}"/>
              </a:ext>
            </a:extLst>
          </p:cNvPr>
          <p:cNvSpPr>
            <a:spLocks noGrp="1"/>
          </p:cNvSpPr>
          <p:nvPr>
            <p:ph type="title"/>
          </p:nvPr>
        </p:nvSpPr>
        <p:spPr/>
        <p:txBody>
          <a:bodyPr/>
          <a:lstStyle/>
          <a:p>
            <a:r>
              <a:rPr kumimoji="1" lang="zh-CN" altLang="en-US" b="1" dirty="0"/>
              <a:t>操作系统的简单</a:t>
            </a:r>
            <a:r>
              <a:rPr kumimoji="1" lang="zh-CN" altLang="en-US" dirty="0"/>
              <a:t>历史</a:t>
            </a:r>
            <a:endParaRPr kumimoji="1" lang="zh-CN" altLang="en-US" b="1" dirty="0"/>
          </a:p>
        </p:txBody>
      </p:sp>
      <p:sp>
        <p:nvSpPr>
          <p:cNvPr id="6" name="文本占位符 5">
            <a:extLst>
              <a:ext uri="{FF2B5EF4-FFF2-40B4-BE49-F238E27FC236}">
                <a16:creationId xmlns:a16="http://schemas.microsoft.com/office/drawing/2014/main" id="{88326478-0DD6-F849-B334-5BDB7DEEC82C}"/>
              </a:ext>
            </a:extLst>
          </p:cNvPr>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22702579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C7D507-088D-074C-8092-C8A15312C5FD}"/>
              </a:ext>
            </a:extLst>
          </p:cNvPr>
          <p:cNvSpPr>
            <a:spLocks noGrp="1"/>
          </p:cNvSpPr>
          <p:nvPr>
            <p:ph type="title"/>
          </p:nvPr>
        </p:nvSpPr>
        <p:spPr/>
        <p:txBody>
          <a:bodyPr/>
          <a:lstStyle/>
          <a:p>
            <a:r>
              <a:rPr kumimoji="1" lang="en-US" altLang="zh-CN" dirty="0"/>
              <a:t>2</a:t>
            </a:r>
            <a:r>
              <a:rPr kumimoji="1" lang="zh-CN" altLang="en-US" dirty="0"/>
              <a:t>、微内核的系统架构</a:t>
            </a:r>
          </a:p>
        </p:txBody>
      </p:sp>
      <p:sp>
        <p:nvSpPr>
          <p:cNvPr id="3" name="内容占位符 2">
            <a:extLst>
              <a:ext uri="{FF2B5EF4-FFF2-40B4-BE49-F238E27FC236}">
                <a16:creationId xmlns:a16="http://schemas.microsoft.com/office/drawing/2014/main" id="{927F5600-7BCF-5C46-9762-CE435E8E2650}"/>
              </a:ext>
            </a:extLst>
          </p:cNvPr>
          <p:cNvSpPr>
            <a:spLocks noGrp="1"/>
          </p:cNvSpPr>
          <p:nvPr>
            <p:ph idx="1"/>
          </p:nvPr>
        </p:nvSpPr>
        <p:spPr/>
        <p:txBody>
          <a:bodyPr>
            <a:normAutofit/>
          </a:bodyPr>
          <a:lstStyle/>
          <a:p>
            <a:r>
              <a:rPr kumimoji="1" lang="zh-CN" altLang="en-US" sz="2400" dirty="0"/>
              <a:t>设计原则：最小化内核功能</a:t>
            </a:r>
            <a:endParaRPr kumimoji="1" lang="en-US" altLang="zh-CN" sz="2400" dirty="0"/>
          </a:p>
          <a:p>
            <a:pPr lvl="1"/>
            <a:r>
              <a:rPr kumimoji="1" lang="zh-CN" altLang="en-US" sz="2000" dirty="0"/>
              <a:t>将操作系统功能移到用户态，称为</a:t>
            </a:r>
            <a:r>
              <a:rPr kumimoji="1" lang="en-US" altLang="zh-CN" sz="2000" dirty="0"/>
              <a:t>"</a:t>
            </a:r>
            <a:r>
              <a:rPr kumimoji="1" lang="zh-CN" altLang="en-US" sz="2000" dirty="0"/>
              <a:t>服务</a:t>
            </a:r>
            <a:r>
              <a:rPr kumimoji="1" lang="en-US" altLang="zh-CN" sz="2000" dirty="0"/>
              <a:t>"</a:t>
            </a:r>
            <a:r>
              <a:rPr kumimoji="1" lang="zh-CN" altLang="en-US" sz="2000" dirty="0"/>
              <a:t>（</a:t>
            </a:r>
            <a:r>
              <a:rPr kumimoji="1" lang="en-US" altLang="zh-CN" sz="2000" dirty="0"/>
              <a:t>Server</a:t>
            </a:r>
            <a:r>
              <a:rPr kumimoji="1" lang="zh-CN" altLang="en-US" sz="2000" dirty="0"/>
              <a:t>）</a:t>
            </a:r>
            <a:endParaRPr kumimoji="1" lang="en-US" altLang="zh-CN" sz="2000" dirty="0"/>
          </a:p>
          <a:p>
            <a:pPr lvl="1"/>
            <a:r>
              <a:rPr kumimoji="1" lang="zh-CN" altLang="en-US" sz="2000" dirty="0"/>
              <a:t>在用户模块之间，使用消息传递机制通信</a:t>
            </a:r>
            <a:endParaRPr kumimoji="1" lang="en-US" altLang="zh-CN" sz="2000" dirty="0"/>
          </a:p>
        </p:txBody>
      </p:sp>
      <p:sp>
        <p:nvSpPr>
          <p:cNvPr id="4" name="灯片编号占位符 3">
            <a:extLst>
              <a:ext uri="{FF2B5EF4-FFF2-40B4-BE49-F238E27FC236}">
                <a16:creationId xmlns:a16="http://schemas.microsoft.com/office/drawing/2014/main" id="{796B2BE5-BD51-A04C-BD1B-AD727AE40D98}"/>
              </a:ext>
            </a:extLst>
          </p:cNvPr>
          <p:cNvSpPr>
            <a:spLocks noGrp="1"/>
          </p:cNvSpPr>
          <p:nvPr>
            <p:ph type="sldNum" sz="quarter" idx="12"/>
          </p:nvPr>
        </p:nvSpPr>
        <p:spPr/>
        <p:txBody>
          <a:bodyPr/>
          <a:lstStyle/>
          <a:p>
            <a:fld id="{ADE361C3-C043-4A6E-BDCE-8DA1E7D90A3B}" type="slidenum">
              <a:rPr lang="zh-CN" altLang="en-US" smtClean="0"/>
              <a:t>50</a:t>
            </a:fld>
            <a:endParaRPr lang="zh-CN" altLang="en-US"/>
          </a:p>
        </p:txBody>
      </p:sp>
      <p:grpSp>
        <p:nvGrpSpPr>
          <p:cNvPr id="7" name="组合 6">
            <a:extLst>
              <a:ext uri="{FF2B5EF4-FFF2-40B4-BE49-F238E27FC236}">
                <a16:creationId xmlns:a16="http://schemas.microsoft.com/office/drawing/2014/main" id="{8741507C-3392-4D48-9EBF-DA84998D1DD9}"/>
              </a:ext>
            </a:extLst>
          </p:cNvPr>
          <p:cNvGrpSpPr/>
          <p:nvPr/>
        </p:nvGrpSpPr>
        <p:grpSpPr>
          <a:xfrm>
            <a:off x="2771800" y="2859317"/>
            <a:ext cx="2952328" cy="2638454"/>
            <a:chOff x="2699792" y="2958104"/>
            <a:chExt cx="2952328" cy="2638454"/>
          </a:xfrm>
        </p:grpSpPr>
        <p:pic>
          <p:nvPicPr>
            <p:cNvPr id="5" name="图片 4">
              <a:extLst>
                <a:ext uri="{FF2B5EF4-FFF2-40B4-BE49-F238E27FC236}">
                  <a16:creationId xmlns:a16="http://schemas.microsoft.com/office/drawing/2014/main" id="{8E8F8275-5185-904C-BDC6-CF860B54B7A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99792" y="2958104"/>
              <a:ext cx="2808312" cy="2638454"/>
            </a:xfrm>
            <a:prstGeom prst="rect">
              <a:avLst/>
            </a:prstGeom>
          </p:spPr>
        </p:pic>
        <p:sp>
          <p:nvSpPr>
            <p:cNvPr id="6" name="矩形 5">
              <a:extLst>
                <a:ext uri="{FF2B5EF4-FFF2-40B4-BE49-F238E27FC236}">
                  <a16:creationId xmlns:a16="http://schemas.microsoft.com/office/drawing/2014/main" id="{5218210D-92EF-F747-AF05-CD94780B997F}"/>
                </a:ext>
              </a:extLst>
            </p:cNvPr>
            <p:cNvSpPr/>
            <p:nvPr/>
          </p:nvSpPr>
          <p:spPr>
            <a:xfrm>
              <a:off x="5364088" y="4729708"/>
              <a:ext cx="288032"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42913863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282CE3-40B1-CF4A-9E18-64DB4729CF9C}"/>
              </a:ext>
            </a:extLst>
          </p:cNvPr>
          <p:cNvSpPr>
            <a:spLocks noGrp="1"/>
          </p:cNvSpPr>
          <p:nvPr>
            <p:ph type="title"/>
          </p:nvPr>
        </p:nvSpPr>
        <p:spPr/>
        <p:txBody>
          <a:bodyPr/>
          <a:lstStyle/>
          <a:p>
            <a:r>
              <a:rPr kumimoji="1" lang="zh-CN" altLang="en-US" dirty="0"/>
              <a:t>例：文件的创建</a:t>
            </a:r>
          </a:p>
        </p:txBody>
      </p:sp>
      <p:sp>
        <p:nvSpPr>
          <p:cNvPr id="4" name="灯片编号占位符 3">
            <a:extLst>
              <a:ext uri="{FF2B5EF4-FFF2-40B4-BE49-F238E27FC236}">
                <a16:creationId xmlns:a16="http://schemas.microsoft.com/office/drawing/2014/main" id="{A6280FFC-DC1F-8042-93C5-C3B7AE51B0AC}"/>
              </a:ext>
            </a:extLst>
          </p:cNvPr>
          <p:cNvSpPr>
            <a:spLocks noGrp="1"/>
          </p:cNvSpPr>
          <p:nvPr>
            <p:ph type="sldNum" sz="quarter" idx="12"/>
          </p:nvPr>
        </p:nvSpPr>
        <p:spPr/>
        <p:txBody>
          <a:bodyPr/>
          <a:lstStyle/>
          <a:p>
            <a:fld id="{ADE361C3-C043-4A6E-BDCE-8DA1E7D90A3B}" type="slidenum">
              <a:rPr lang="zh-CN" altLang="en-US" smtClean="0"/>
              <a:t>51</a:t>
            </a:fld>
            <a:endParaRPr lang="zh-CN" altLang="en-US"/>
          </a:p>
        </p:txBody>
      </p:sp>
      <p:sp>
        <p:nvSpPr>
          <p:cNvPr id="39" name="矩形 38">
            <a:extLst>
              <a:ext uri="{FF2B5EF4-FFF2-40B4-BE49-F238E27FC236}">
                <a16:creationId xmlns:a16="http://schemas.microsoft.com/office/drawing/2014/main" id="{29E1E810-295D-7A4B-9EC3-1187E57D4858}"/>
              </a:ext>
            </a:extLst>
          </p:cNvPr>
          <p:cNvSpPr/>
          <p:nvPr/>
        </p:nvSpPr>
        <p:spPr>
          <a:xfrm>
            <a:off x="1472529" y="1488668"/>
            <a:ext cx="1584176" cy="504056"/>
          </a:xfrm>
          <a:prstGeom prst="rect">
            <a:avLst/>
          </a:prstGeom>
          <a:solidFill>
            <a:srgbClr val="C8FF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Application</a:t>
            </a:r>
            <a:endParaRPr kumimoji="1" lang="zh-CN" altLang="en-US" dirty="0">
              <a:solidFill>
                <a:schemeClr val="tx1"/>
              </a:solidFill>
            </a:endParaRPr>
          </a:p>
        </p:txBody>
      </p:sp>
      <p:sp>
        <p:nvSpPr>
          <p:cNvPr id="40" name="矩形 39">
            <a:extLst>
              <a:ext uri="{FF2B5EF4-FFF2-40B4-BE49-F238E27FC236}">
                <a16:creationId xmlns:a16="http://schemas.microsoft.com/office/drawing/2014/main" id="{F2B6117B-098E-674F-B2FA-2C9573E4B1FF}"/>
              </a:ext>
            </a:extLst>
          </p:cNvPr>
          <p:cNvSpPr/>
          <p:nvPr/>
        </p:nvSpPr>
        <p:spPr>
          <a:xfrm>
            <a:off x="1472529" y="2268656"/>
            <a:ext cx="1584176" cy="2364164"/>
          </a:xfrm>
          <a:prstGeom prst="rect">
            <a:avLst/>
          </a:prstGeom>
          <a:solidFill>
            <a:srgbClr val="FFB8B9"/>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dirty="0"/>
          </a:p>
        </p:txBody>
      </p:sp>
      <p:sp>
        <p:nvSpPr>
          <p:cNvPr id="41" name="矩形 40">
            <a:extLst>
              <a:ext uri="{FF2B5EF4-FFF2-40B4-BE49-F238E27FC236}">
                <a16:creationId xmlns:a16="http://schemas.microsoft.com/office/drawing/2014/main" id="{34046787-DBC7-CC4E-ADEB-56ECFAC11178}"/>
              </a:ext>
            </a:extLst>
          </p:cNvPr>
          <p:cNvSpPr/>
          <p:nvPr/>
        </p:nvSpPr>
        <p:spPr>
          <a:xfrm>
            <a:off x="1616545" y="2535596"/>
            <a:ext cx="1296144" cy="6164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File</a:t>
            </a:r>
          </a:p>
          <a:p>
            <a:pPr algn="ctr"/>
            <a:r>
              <a:rPr kumimoji="1" lang="en-US" altLang="zh-CN" dirty="0"/>
              <a:t>System</a:t>
            </a:r>
            <a:endParaRPr kumimoji="1" lang="zh-CN" altLang="en-US" dirty="0"/>
          </a:p>
        </p:txBody>
      </p:sp>
      <p:sp>
        <p:nvSpPr>
          <p:cNvPr id="42" name="矩形 41">
            <a:extLst>
              <a:ext uri="{FF2B5EF4-FFF2-40B4-BE49-F238E27FC236}">
                <a16:creationId xmlns:a16="http://schemas.microsoft.com/office/drawing/2014/main" id="{F957F5C1-7C82-C345-BFC2-39183D33E760}"/>
              </a:ext>
            </a:extLst>
          </p:cNvPr>
          <p:cNvSpPr/>
          <p:nvPr/>
        </p:nvSpPr>
        <p:spPr>
          <a:xfrm>
            <a:off x="1616545" y="3727214"/>
            <a:ext cx="1296145" cy="6480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Disk</a:t>
            </a:r>
          </a:p>
          <a:p>
            <a:pPr algn="ctr"/>
            <a:r>
              <a:rPr kumimoji="1" lang="en-US" altLang="zh-CN" dirty="0"/>
              <a:t>Driver</a:t>
            </a:r>
          </a:p>
        </p:txBody>
      </p:sp>
      <p:sp>
        <p:nvSpPr>
          <p:cNvPr id="43" name="矩形 42">
            <a:extLst>
              <a:ext uri="{FF2B5EF4-FFF2-40B4-BE49-F238E27FC236}">
                <a16:creationId xmlns:a16="http://schemas.microsoft.com/office/drawing/2014/main" id="{87BB0D24-C410-284A-98AF-B33F2D6B8082}"/>
              </a:ext>
            </a:extLst>
          </p:cNvPr>
          <p:cNvSpPr/>
          <p:nvPr/>
        </p:nvSpPr>
        <p:spPr>
          <a:xfrm>
            <a:off x="1472529" y="4851328"/>
            <a:ext cx="1584176" cy="4801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CN" sz="2000" dirty="0">
                <a:solidFill>
                  <a:schemeClr val="tx1"/>
                </a:solidFill>
              </a:rPr>
              <a:t>Disk</a:t>
            </a:r>
            <a:endParaRPr kumimoji="1" lang="zh-CN" altLang="en-US" sz="2000" dirty="0">
              <a:solidFill>
                <a:schemeClr val="tx1"/>
              </a:solidFill>
            </a:endParaRPr>
          </a:p>
        </p:txBody>
      </p:sp>
      <p:cxnSp>
        <p:nvCxnSpPr>
          <p:cNvPr id="44" name="直线箭头连接符 43">
            <a:extLst>
              <a:ext uri="{FF2B5EF4-FFF2-40B4-BE49-F238E27FC236}">
                <a16:creationId xmlns:a16="http://schemas.microsoft.com/office/drawing/2014/main" id="{A24DABBC-CCCC-BF48-9FA3-1C9AA3FE24BF}"/>
              </a:ext>
            </a:extLst>
          </p:cNvPr>
          <p:cNvCxnSpPr>
            <a:cxnSpLocks/>
          </p:cNvCxnSpPr>
          <p:nvPr/>
        </p:nvCxnSpPr>
        <p:spPr>
          <a:xfrm>
            <a:off x="2048593" y="1992724"/>
            <a:ext cx="0" cy="54287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5" name="直线箭头连接符 44">
            <a:extLst>
              <a:ext uri="{FF2B5EF4-FFF2-40B4-BE49-F238E27FC236}">
                <a16:creationId xmlns:a16="http://schemas.microsoft.com/office/drawing/2014/main" id="{5568BEDB-331B-3241-A131-9F18198F0BAA}"/>
              </a:ext>
            </a:extLst>
          </p:cNvPr>
          <p:cNvCxnSpPr>
            <a:cxnSpLocks/>
          </p:cNvCxnSpPr>
          <p:nvPr/>
        </p:nvCxnSpPr>
        <p:spPr>
          <a:xfrm>
            <a:off x="2048593" y="3152070"/>
            <a:ext cx="1" cy="57514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6" name="直线箭头连接符 45">
            <a:extLst>
              <a:ext uri="{FF2B5EF4-FFF2-40B4-BE49-F238E27FC236}">
                <a16:creationId xmlns:a16="http://schemas.microsoft.com/office/drawing/2014/main" id="{2A5B2563-D87A-8248-BF9A-8DE36360FF7D}"/>
              </a:ext>
            </a:extLst>
          </p:cNvPr>
          <p:cNvCxnSpPr>
            <a:cxnSpLocks/>
          </p:cNvCxnSpPr>
          <p:nvPr/>
        </p:nvCxnSpPr>
        <p:spPr>
          <a:xfrm>
            <a:off x="2048593" y="4381712"/>
            <a:ext cx="5270" cy="46961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7" name="直线箭头连接符 46">
            <a:extLst>
              <a:ext uri="{FF2B5EF4-FFF2-40B4-BE49-F238E27FC236}">
                <a16:creationId xmlns:a16="http://schemas.microsoft.com/office/drawing/2014/main" id="{F4E5F55F-3D6C-6742-8CF4-726E34D0C2B9}"/>
              </a:ext>
            </a:extLst>
          </p:cNvPr>
          <p:cNvCxnSpPr>
            <a:cxnSpLocks/>
          </p:cNvCxnSpPr>
          <p:nvPr/>
        </p:nvCxnSpPr>
        <p:spPr>
          <a:xfrm>
            <a:off x="2408633" y="1988228"/>
            <a:ext cx="0" cy="542872"/>
          </a:xfrm>
          <a:prstGeom prst="straightConnector1">
            <a:avLst/>
          </a:prstGeom>
          <a:ln w="38100">
            <a:solidFill>
              <a:schemeClr val="tx1">
                <a:lumMod val="50000"/>
                <a:lumOff val="50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48" name="直线箭头连接符 47">
            <a:extLst>
              <a:ext uri="{FF2B5EF4-FFF2-40B4-BE49-F238E27FC236}">
                <a16:creationId xmlns:a16="http://schemas.microsoft.com/office/drawing/2014/main" id="{3ADEFCFE-E126-4F41-B7BC-C95EF4E184C3}"/>
              </a:ext>
            </a:extLst>
          </p:cNvPr>
          <p:cNvCxnSpPr>
            <a:cxnSpLocks/>
          </p:cNvCxnSpPr>
          <p:nvPr/>
        </p:nvCxnSpPr>
        <p:spPr>
          <a:xfrm>
            <a:off x="2408633" y="3147574"/>
            <a:ext cx="1" cy="575144"/>
          </a:xfrm>
          <a:prstGeom prst="straightConnector1">
            <a:avLst/>
          </a:prstGeom>
          <a:ln w="38100">
            <a:solidFill>
              <a:schemeClr val="tx1">
                <a:lumMod val="50000"/>
                <a:lumOff val="50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49" name="直线箭头连接符 48">
            <a:extLst>
              <a:ext uri="{FF2B5EF4-FFF2-40B4-BE49-F238E27FC236}">
                <a16:creationId xmlns:a16="http://schemas.microsoft.com/office/drawing/2014/main" id="{5C8CC02C-F6E9-D14D-8BEF-0C478032D848}"/>
              </a:ext>
            </a:extLst>
          </p:cNvPr>
          <p:cNvCxnSpPr>
            <a:cxnSpLocks/>
          </p:cNvCxnSpPr>
          <p:nvPr/>
        </p:nvCxnSpPr>
        <p:spPr>
          <a:xfrm>
            <a:off x="2408633" y="4377216"/>
            <a:ext cx="5270" cy="469616"/>
          </a:xfrm>
          <a:prstGeom prst="straightConnector1">
            <a:avLst/>
          </a:prstGeom>
          <a:ln w="38100">
            <a:solidFill>
              <a:schemeClr val="tx1">
                <a:lumMod val="50000"/>
                <a:lumOff val="50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50" name="矩形 49">
            <a:extLst>
              <a:ext uri="{FF2B5EF4-FFF2-40B4-BE49-F238E27FC236}">
                <a16:creationId xmlns:a16="http://schemas.microsoft.com/office/drawing/2014/main" id="{BBAF6665-62D2-674C-A32D-4BA43042AF47}"/>
              </a:ext>
            </a:extLst>
          </p:cNvPr>
          <p:cNvSpPr/>
          <p:nvPr/>
        </p:nvSpPr>
        <p:spPr>
          <a:xfrm>
            <a:off x="4013239" y="2195999"/>
            <a:ext cx="921928" cy="616474"/>
          </a:xfrm>
          <a:prstGeom prst="rect">
            <a:avLst/>
          </a:prstGeom>
          <a:solidFill>
            <a:srgbClr val="C8FF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App</a:t>
            </a:r>
            <a:endParaRPr kumimoji="1" lang="zh-CN" altLang="en-US" dirty="0">
              <a:solidFill>
                <a:schemeClr val="tx1"/>
              </a:solidFill>
            </a:endParaRPr>
          </a:p>
        </p:txBody>
      </p:sp>
      <p:sp>
        <p:nvSpPr>
          <p:cNvPr id="51" name="矩形 50">
            <a:extLst>
              <a:ext uri="{FF2B5EF4-FFF2-40B4-BE49-F238E27FC236}">
                <a16:creationId xmlns:a16="http://schemas.microsoft.com/office/drawing/2014/main" id="{1B9E5CDB-B7FC-7E4F-B50E-3C5CCB2E118F}"/>
              </a:ext>
            </a:extLst>
          </p:cNvPr>
          <p:cNvSpPr/>
          <p:nvPr/>
        </p:nvSpPr>
        <p:spPr>
          <a:xfrm>
            <a:off x="5295207" y="2200494"/>
            <a:ext cx="1296144" cy="6164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File</a:t>
            </a:r>
          </a:p>
          <a:p>
            <a:pPr algn="ctr"/>
            <a:r>
              <a:rPr kumimoji="1" lang="en-US" altLang="zh-CN" dirty="0"/>
              <a:t>System</a:t>
            </a:r>
            <a:endParaRPr kumimoji="1" lang="zh-CN" altLang="en-US" dirty="0"/>
          </a:p>
        </p:txBody>
      </p:sp>
      <p:sp>
        <p:nvSpPr>
          <p:cNvPr id="52" name="矩形 51">
            <a:extLst>
              <a:ext uri="{FF2B5EF4-FFF2-40B4-BE49-F238E27FC236}">
                <a16:creationId xmlns:a16="http://schemas.microsoft.com/office/drawing/2014/main" id="{5F86258E-CE92-434A-8205-22B5778AA7D4}"/>
              </a:ext>
            </a:extLst>
          </p:cNvPr>
          <p:cNvSpPr/>
          <p:nvPr/>
        </p:nvSpPr>
        <p:spPr>
          <a:xfrm>
            <a:off x="6879383" y="2200494"/>
            <a:ext cx="1296145" cy="6164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Disk</a:t>
            </a:r>
          </a:p>
          <a:p>
            <a:pPr algn="ctr"/>
            <a:r>
              <a:rPr kumimoji="1" lang="en-US" altLang="zh-CN" dirty="0"/>
              <a:t>Driver</a:t>
            </a:r>
          </a:p>
        </p:txBody>
      </p:sp>
      <p:sp>
        <p:nvSpPr>
          <p:cNvPr id="53" name="矩形 52">
            <a:extLst>
              <a:ext uri="{FF2B5EF4-FFF2-40B4-BE49-F238E27FC236}">
                <a16:creationId xmlns:a16="http://schemas.microsoft.com/office/drawing/2014/main" id="{C6D7DFDF-0E37-B347-91F5-F2963C59CB32}"/>
              </a:ext>
            </a:extLst>
          </p:cNvPr>
          <p:cNvSpPr/>
          <p:nvPr/>
        </p:nvSpPr>
        <p:spPr>
          <a:xfrm>
            <a:off x="4013239" y="3371961"/>
            <a:ext cx="4162290" cy="561670"/>
          </a:xfrm>
          <a:prstGeom prst="rect">
            <a:avLst/>
          </a:prstGeom>
          <a:solidFill>
            <a:srgbClr val="FFB8B9"/>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CN" dirty="0"/>
              <a:t>Microkernel</a:t>
            </a:r>
            <a:endParaRPr kumimoji="1" lang="zh-CN" altLang="en-US" dirty="0"/>
          </a:p>
        </p:txBody>
      </p:sp>
      <p:sp>
        <p:nvSpPr>
          <p:cNvPr id="54" name="矩形 53">
            <a:extLst>
              <a:ext uri="{FF2B5EF4-FFF2-40B4-BE49-F238E27FC236}">
                <a16:creationId xmlns:a16="http://schemas.microsoft.com/office/drawing/2014/main" id="{EE65171D-CB4A-AF4D-BD69-A1370F1FF832}"/>
              </a:ext>
            </a:extLst>
          </p:cNvPr>
          <p:cNvSpPr/>
          <p:nvPr/>
        </p:nvSpPr>
        <p:spPr>
          <a:xfrm>
            <a:off x="6735367" y="4392744"/>
            <a:ext cx="1584176" cy="4801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CN" sz="2000" dirty="0">
                <a:solidFill>
                  <a:schemeClr val="tx1"/>
                </a:solidFill>
              </a:rPr>
              <a:t>Disk</a:t>
            </a:r>
            <a:endParaRPr kumimoji="1" lang="zh-CN" altLang="en-US" sz="2000" dirty="0">
              <a:solidFill>
                <a:schemeClr val="tx1"/>
              </a:solidFill>
            </a:endParaRPr>
          </a:p>
        </p:txBody>
      </p:sp>
      <p:grpSp>
        <p:nvGrpSpPr>
          <p:cNvPr id="55" name="组合 54">
            <a:extLst>
              <a:ext uri="{FF2B5EF4-FFF2-40B4-BE49-F238E27FC236}">
                <a16:creationId xmlns:a16="http://schemas.microsoft.com/office/drawing/2014/main" id="{DE81520B-8218-724F-895B-5988C242F361}"/>
              </a:ext>
            </a:extLst>
          </p:cNvPr>
          <p:cNvGrpSpPr/>
          <p:nvPr/>
        </p:nvGrpSpPr>
        <p:grpSpPr>
          <a:xfrm>
            <a:off x="4301271" y="2771176"/>
            <a:ext cx="1368152" cy="738268"/>
            <a:chOff x="5004048" y="2479272"/>
            <a:chExt cx="1368152" cy="738268"/>
          </a:xfrm>
        </p:grpSpPr>
        <p:cxnSp>
          <p:nvCxnSpPr>
            <p:cNvPr id="56" name="直线箭头连接符 55">
              <a:extLst>
                <a:ext uri="{FF2B5EF4-FFF2-40B4-BE49-F238E27FC236}">
                  <a16:creationId xmlns:a16="http://schemas.microsoft.com/office/drawing/2014/main" id="{F9818356-7B28-F448-B73A-D14ED3AD2C2A}"/>
                </a:ext>
              </a:extLst>
            </p:cNvPr>
            <p:cNvCxnSpPr>
              <a:cxnSpLocks/>
            </p:cNvCxnSpPr>
            <p:nvPr/>
          </p:nvCxnSpPr>
          <p:spPr>
            <a:xfrm>
              <a:off x="5004048" y="2479272"/>
              <a:ext cx="0" cy="738268"/>
            </a:xfrm>
            <a:prstGeom prst="straightConnector1">
              <a:avLst/>
            </a:prstGeom>
            <a:ln w="38100">
              <a:solidFill>
                <a:srgbClr val="0070C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直线箭头连接符 56">
              <a:extLst>
                <a:ext uri="{FF2B5EF4-FFF2-40B4-BE49-F238E27FC236}">
                  <a16:creationId xmlns:a16="http://schemas.microsoft.com/office/drawing/2014/main" id="{F49551F5-AD7A-6541-A85A-6DC3110E12F5}"/>
                </a:ext>
              </a:extLst>
            </p:cNvPr>
            <p:cNvCxnSpPr>
              <a:cxnSpLocks/>
            </p:cNvCxnSpPr>
            <p:nvPr/>
          </p:nvCxnSpPr>
          <p:spPr>
            <a:xfrm>
              <a:off x="6372200" y="2520569"/>
              <a:ext cx="0" cy="696971"/>
            </a:xfrm>
            <a:prstGeom prst="straightConnector1">
              <a:avLst/>
            </a:prstGeom>
            <a:ln w="38100">
              <a:solidFill>
                <a:srgbClr val="0070C0"/>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58" name="直线连接符 57">
              <a:extLst>
                <a:ext uri="{FF2B5EF4-FFF2-40B4-BE49-F238E27FC236}">
                  <a16:creationId xmlns:a16="http://schemas.microsoft.com/office/drawing/2014/main" id="{E28FDE72-C6D2-2A43-AF99-4FABF895A8B7}"/>
                </a:ext>
              </a:extLst>
            </p:cNvPr>
            <p:cNvCxnSpPr/>
            <p:nvPr/>
          </p:nvCxnSpPr>
          <p:spPr>
            <a:xfrm>
              <a:off x="5004048" y="3203227"/>
              <a:ext cx="1368152" cy="0"/>
            </a:xfrm>
            <a:prstGeom prst="line">
              <a:avLst/>
            </a:prstGeom>
            <a:ln w="38100">
              <a:solidFill>
                <a:srgbClr val="0070C0"/>
              </a:solidFill>
            </a:ln>
          </p:spPr>
          <p:style>
            <a:lnRef idx="1">
              <a:schemeClr val="dk1"/>
            </a:lnRef>
            <a:fillRef idx="0">
              <a:schemeClr val="dk1"/>
            </a:fillRef>
            <a:effectRef idx="0">
              <a:schemeClr val="dk1"/>
            </a:effectRef>
            <a:fontRef idx="minor">
              <a:schemeClr val="tx1"/>
            </a:fontRef>
          </p:style>
        </p:cxnSp>
      </p:grpSp>
      <p:grpSp>
        <p:nvGrpSpPr>
          <p:cNvPr id="59" name="组合 58">
            <a:extLst>
              <a:ext uri="{FF2B5EF4-FFF2-40B4-BE49-F238E27FC236}">
                <a16:creationId xmlns:a16="http://schemas.microsoft.com/office/drawing/2014/main" id="{B6046E35-86FA-F446-B842-6A49CCE9AE1A}"/>
              </a:ext>
            </a:extLst>
          </p:cNvPr>
          <p:cNvGrpSpPr/>
          <p:nvPr/>
        </p:nvGrpSpPr>
        <p:grpSpPr>
          <a:xfrm>
            <a:off x="6317495" y="2812473"/>
            <a:ext cx="1368152" cy="696971"/>
            <a:chOff x="7020272" y="2520569"/>
            <a:chExt cx="1368152" cy="696971"/>
          </a:xfrm>
        </p:grpSpPr>
        <p:cxnSp>
          <p:nvCxnSpPr>
            <p:cNvPr id="60" name="直线箭头连接符 59">
              <a:extLst>
                <a:ext uri="{FF2B5EF4-FFF2-40B4-BE49-F238E27FC236}">
                  <a16:creationId xmlns:a16="http://schemas.microsoft.com/office/drawing/2014/main" id="{17B8580B-8C96-D740-B4DA-A930252BB2DA}"/>
                </a:ext>
              </a:extLst>
            </p:cNvPr>
            <p:cNvCxnSpPr>
              <a:cxnSpLocks/>
            </p:cNvCxnSpPr>
            <p:nvPr/>
          </p:nvCxnSpPr>
          <p:spPr>
            <a:xfrm>
              <a:off x="7020272" y="2520569"/>
              <a:ext cx="0" cy="696971"/>
            </a:xfrm>
            <a:prstGeom prst="straightConnector1">
              <a:avLst/>
            </a:prstGeom>
            <a:ln w="38100">
              <a:solidFill>
                <a:srgbClr val="0070C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1" name="直线箭头连接符 60">
              <a:extLst>
                <a:ext uri="{FF2B5EF4-FFF2-40B4-BE49-F238E27FC236}">
                  <a16:creationId xmlns:a16="http://schemas.microsoft.com/office/drawing/2014/main" id="{0523031D-1607-6A4E-9BA8-95C6245D14C8}"/>
                </a:ext>
              </a:extLst>
            </p:cNvPr>
            <p:cNvCxnSpPr>
              <a:cxnSpLocks/>
            </p:cNvCxnSpPr>
            <p:nvPr/>
          </p:nvCxnSpPr>
          <p:spPr>
            <a:xfrm>
              <a:off x="8388424" y="2520569"/>
              <a:ext cx="0" cy="696971"/>
            </a:xfrm>
            <a:prstGeom prst="straightConnector1">
              <a:avLst/>
            </a:prstGeom>
            <a:ln w="38100">
              <a:solidFill>
                <a:srgbClr val="0070C0"/>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62" name="直线连接符 61">
              <a:extLst>
                <a:ext uri="{FF2B5EF4-FFF2-40B4-BE49-F238E27FC236}">
                  <a16:creationId xmlns:a16="http://schemas.microsoft.com/office/drawing/2014/main" id="{D04F8136-FB72-9448-993F-A7B28C6791D4}"/>
                </a:ext>
              </a:extLst>
            </p:cNvPr>
            <p:cNvCxnSpPr>
              <a:cxnSpLocks/>
            </p:cNvCxnSpPr>
            <p:nvPr/>
          </p:nvCxnSpPr>
          <p:spPr>
            <a:xfrm>
              <a:off x="7020272" y="3203227"/>
              <a:ext cx="1368152" cy="0"/>
            </a:xfrm>
            <a:prstGeom prst="line">
              <a:avLst/>
            </a:prstGeom>
            <a:ln w="38100">
              <a:solidFill>
                <a:srgbClr val="0070C0"/>
              </a:solidFill>
            </a:ln>
          </p:spPr>
          <p:style>
            <a:lnRef idx="1">
              <a:schemeClr val="dk1"/>
            </a:lnRef>
            <a:fillRef idx="0">
              <a:schemeClr val="dk1"/>
            </a:fillRef>
            <a:effectRef idx="0">
              <a:schemeClr val="dk1"/>
            </a:effectRef>
            <a:fontRef idx="minor">
              <a:schemeClr val="tx1"/>
            </a:fontRef>
          </p:style>
        </p:cxnSp>
      </p:grpSp>
      <p:cxnSp>
        <p:nvCxnSpPr>
          <p:cNvPr id="63" name="直线箭头连接符 62">
            <a:extLst>
              <a:ext uri="{FF2B5EF4-FFF2-40B4-BE49-F238E27FC236}">
                <a16:creationId xmlns:a16="http://schemas.microsoft.com/office/drawing/2014/main" id="{CB8F7B07-7E6E-6E46-B892-DDC04B1B84FC}"/>
              </a:ext>
            </a:extLst>
          </p:cNvPr>
          <p:cNvCxnSpPr>
            <a:cxnSpLocks/>
          </p:cNvCxnSpPr>
          <p:nvPr/>
        </p:nvCxnSpPr>
        <p:spPr>
          <a:xfrm>
            <a:off x="7829663" y="2812473"/>
            <a:ext cx="0" cy="1580271"/>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4" name="直线箭头连接符 63">
            <a:extLst>
              <a:ext uri="{FF2B5EF4-FFF2-40B4-BE49-F238E27FC236}">
                <a16:creationId xmlns:a16="http://schemas.microsoft.com/office/drawing/2014/main" id="{D773A4D2-28EC-8A46-B6DB-09589269D10C}"/>
              </a:ext>
            </a:extLst>
          </p:cNvPr>
          <p:cNvCxnSpPr>
            <a:cxnSpLocks/>
          </p:cNvCxnSpPr>
          <p:nvPr/>
        </p:nvCxnSpPr>
        <p:spPr>
          <a:xfrm>
            <a:off x="7984023" y="2829089"/>
            <a:ext cx="0" cy="1563655"/>
          </a:xfrm>
          <a:prstGeom prst="straightConnector1">
            <a:avLst/>
          </a:prstGeom>
          <a:ln w="38100">
            <a:solidFill>
              <a:schemeClr val="tx1">
                <a:lumMod val="50000"/>
                <a:lumOff val="50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grpSp>
        <p:nvGrpSpPr>
          <p:cNvPr id="65" name="组合 64">
            <a:extLst>
              <a:ext uri="{FF2B5EF4-FFF2-40B4-BE49-F238E27FC236}">
                <a16:creationId xmlns:a16="http://schemas.microsoft.com/office/drawing/2014/main" id="{3CB74271-3EC5-7740-A19C-341F21C2ECC1}"/>
              </a:ext>
            </a:extLst>
          </p:cNvPr>
          <p:cNvGrpSpPr/>
          <p:nvPr/>
        </p:nvGrpSpPr>
        <p:grpSpPr>
          <a:xfrm>
            <a:off x="4647852" y="2761096"/>
            <a:ext cx="805547" cy="676340"/>
            <a:chOff x="5350629" y="2469192"/>
            <a:chExt cx="805547" cy="676340"/>
          </a:xfrm>
        </p:grpSpPr>
        <p:cxnSp>
          <p:nvCxnSpPr>
            <p:cNvPr id="66" name="直线箭头连接符 65">
              <a:extLst>
                <a:ext uri="{FF2B5EF4-FFF2-40B4-BE49-F238E27FC236}">
                  <a16:creationId xmlns:a16="http://schemas.microsoft.com/office/drawing/2014/main" id="{5AA93FE2-0096-D047-88DB-B5B7D0348AA7}"/>
                </a:ext>
              </a:extLst>
            </p:cNvPr>
            <p:cNvCxnSpPr>
              <a:cxnSpLocks/>
            </p:cNvCxnSpPr>
            <p:nvPr/>
          </p:nvCxnSpPr>
          <p:spPr>
            <a:xfrm>
              <a:off x="5364088" y="2469192"/>
              <a:ext cx="0" cy="666672"/>
            </a:xfrm>
            <a:prstGeom prst="straightConnector1">
              <a:avLst/>
            </a:prstGeom>
            <a:ln w="38100">
              <a:solidFill>
                <a:srgbClr val="0070C0"/>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67" name="直线连接符 66">
              <a:extLst>
                <a:ext uri="{FF2B5EF4-FFF2-40B4-BE49-F238E27FC236}">
                  <a16:creationId xmlns:a16="http://schemas.microsoft.com/office/drawing/2014/main" id="{0188E2B7-B536-EA4A-8033-D43303025EC3}"/>
                </a:ext>
              </a:extLst>
            </p:cNvPr>
            <p:cNvCxnSpPr>
              <a:cxnSpLocks/>
            </p:cNvCxnSpPr>
            <p:nvPr/>
          </p:nvCxnSpPr>
          <p:spPr>
            <a:xfrm>
              <a:off x="5350629" y="3129352"/>
              <a:ext cx="805547" cy="0"/>
            </a:xfrm>
            <a:prstGeom prst="line">
              <a:avLst/>
            </a:prstGeom>
            <a:ln w="38100">
              <a:solidFill>
                <a:srgbClr val="0070C0"/>
              </a:solidFill>
            </a:ln>
          </p:spPr>
          <p:style>
            <a:lnRef idx="1">
              <a:schemeClr val="dk1"/>
            </a:lnRef>
            <a:fillRef idx="0">
              <a:schemeClr val="dk1"/>
            </a:fillRef>
            <a:effectRef idx="0">
              <a:schemeClr val="dk1"/>
            </a:effectRef>
            <a:fontRef idx="minor">
              <a:schemeClr val="tx1"/>
            </a:fontRef>
          </p:style>
        </p:cxnSp>
        <p:cxnSp>
          <p:nvCxnSpPr>
            <p:cNvPr id="68" name="直线箭头连接符 67">
              <a:extLst>
                <a:ext uri="{FF2B5EF4-FFF2-40B4-BE49-F238E27FC236}">
                  <a16:creationId xmlns:a16="http://schemas.microsoft.com/office/drawing/2014/main" id="{2EB61017-52C2-3745-A48F-69F5917DE24F}"/>
                </a:ext>
              </a:extLst>
            </p:cNvPr>
            <p:cNvCxnSpPr>
              <a:cxnSpLocks/>
            </p:cNvCxnSpPr>
            <p:nvPr/>
          </p:nvCxnSpPr>
          <p:spPr>
            <a:xfrm>
              <a:off x="6156176" y="2537185"/>
              <a:ext cx="0" cy="608347"/>
            </a:xfrm>
            <a:prstGeom prst="straightConnector1">
              <a:avLst/>
            </a:prstGeom>
            <a:ln w="38100">
              <a:solidFill>
                <a:srgbClr val="0070C0"/>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9" name="组合 68">
            <a:extLst>
              <a:ext uri="{FF2B5EF4-FFF2-40B4-BE49-F238E27FC236}">
                <a16:creationId xmlns:a16="http://schemas.microsoft.com/office/drawing/2014/main" id="{110E3A98-C0BD-8545-A750-6561AFED4104}"/>
              </a:ext>
            </a:extLst>
          </p:cNvPr>
          <p:cNvGrpSpPr/>
          <p:nvPr/>
        </p:nvGrpSpPr>
        <p:grpSpPr>
          <a:xfrm>
            <a:off x="6448052" y="2829089"/>
            <a:ext cx="805547" cy="615394"/>
            <a:chOff x="7150829" y="2537185"/>
            <a:chExt cx="805547" cy="615394"/>
          </a:xfrm>
        </p:grpSpPr>
        <p:cxnSp>
          <p:nvCxnSpPr>
            <p:cNvPr id="70" name="直线箭头连接符 69">
              <a:extLst>
                <a:ext uri="{FF2B5EF4-FFF2-40B4-BE49-F238E27FC236}">
                  <a16:creationId xmlns:a16="http://schemas.microsoft.com/office/drawing/2014/main" id="{8BD65877-0E11-2844-A949-4179D69047F3}"/>
                </a:ext>
              </a:extLst>
            </p:cNvPr>
            <p:cNvCxnSpPr>
              <a:cxnSpLocks/>
            </p:cNvCxnSpPr>
            <p:nvPr/>
          </p:nvCxnSpPr>
          <p:spPr>
            <a:xfrm>
              <a:off x="7164288" y="2537185"/>
              <a:ext cx="0" cy="605726"/>
            </a:xfrm>
            <a:prstGeom prst="straightConnector1">
              <a:avLst/>
            </a:prstGeom>
            <a:ln w="38100">
              <a:solidFill>
                <a:srgbClr val="0070C0"/>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1" name="直线连接符 70">
              <a:extLst>
                <a:ext uri="{FF2B5EF4-FFF2-40B4-BE49-F238E27FC236}">
                  <a16:creationId xmlns:a16="http://schemas.microsoft.com/office/drawing/2014/main" id="{B0427133-CD86-8C4E-9BA8-8525E5253362}"/>
                </a:ext>
              </a:extLst>
            </p:cNvPr>
            <p:cNvCxnSpPr>
              <a:cxnSpLocks/>
            </p:cNvCxnSpPr>
            <p:nvPr/>
          </p:nvCxnSpPr>
          <p:spPr>
            <a:xfrm>
              <a:off x="7150829" y="3136399"/>
              <a:ext cx="805547" cy="0"/>
            </a:xfrm>
            <a:prstGeom prst="line">
              <a:avLst/>
            </a:prstGeom>
            <a:ln w="38100">
              <a:solidFill>
                <a:srgbClr val="0070C0"/>
              </a:solidFill>
            </a:ln>
          </p:spPr>
          <p:style>
            <a:lnRef idx="1">
              <a:schemeClr val="dk1"/>
            </a:lnRef>
            <a:fillRef idx="0">
              <a:schemeClr val="dk1"/>
            </a:fillRef>
            <a:effectRef idx="0">
              <a:schemeClr val="dk1"/>
            </a:effectRef>
            <a:fontRef idx="minor">
              <a:schemeClr val="tx1"/>
            </a:fontRef>
          </p:style>
        </p:cxnSp>
        <p:cxnSp>
          <p:nvCxnSpPr>
            <p:cNvPr id="72" name="直线箭头连接符 71">
              <a:extLst>
                <a:ext uri="{FF2B5EF4-FFF2-40B4-BE49-F238E27FC236}">
                  <a16:creationId xmlns:a16="http://schemas.microsoft.com/office/drawing/2014/main" id="{5BD48986-5628-FC47-8C70-C6D811C85F5C}"/>
                </a:ext>
              </a:extLst>
            </p:cNvPr>
            <p:cNvCxnSpPr>
              <a:cxnSpLocks/>
            </p:cNvCxnSpPr>
            <p:nvPr/>
          </p:nvCxnSpPr>
          <p:spPr>
            <a:xfrm>
              <a:off x="7956376" y="2544232"/>
              <a:ext cx="0" cy="608347"/>
            </a:xfrm>
            <a:prstGeom prst="straightConnector1">
              <a:avLst/>
            </a:prstGeom>
            <a:ln w="38100">
              <a:solidFill>
                <a:srgbClr val="0070C0"/>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053149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C7D507-088D-074C-8092-C8A15312C5FD}"/>
              </a:ext>
            </a:extLst>
          </p:cNvPr>
          <p:cNvSpPr>
            <a:spLocks noGrp="1"/>
          </p:cNvSpPr>
          <p:nvPr>
            <p:ph type="title"/>
          </p:nvPr>
        </p:nvSpPr>
        <p:spPr/>
        <p:txBody>
          <a:bodyPr/>
          <a:lstStyle/>
          <a:p>
            <a:r>
              <a:rPr kumimoji="1" lang="zh-CN" altLang="en-US" dirty="0"/>
              <a:t>微内核的优缺点分析</a:t>
            </a:r>
          </a:p>
        </p:txBody>
      </p:sp>
      <p:sp>
        <p:nvSpPr>
          <p:cNvPr id="3" name="内容占位符 2">
            <a:extLst>
              <a:ext uri="{FF2B5EF4-FFF2-40B4-BE49-F238E27FC236}">
                <a16:creationId xmlns:a16="http://schemas.microsoft.com/office/drawing/2014/main" id="{927F5600-7BCF-5C46-9762-CE435E8E2650}"/>
              </a:ext>
            </a:extLst>
          </p:cNvPr>
          <p:cNvSpPr>
            <a:spLocks noGrp="1"/>
          </p:cNvSpPr>
          <p:nvPr>
            <p:ph idx="1"/>
          </p:nvPr>
        </p:nvSpPr>
        <p:spPr/>
        <p:txBody>
          <a:bodyPr>
            <a:normAutofit/>
          </a:bodyPr>
          <a:lstStyle/>
          <a:p>
            <a:r>
              <a:rPr kumimoji="1" lang="zh-CN" altLang="en-US" sz="2400" dirty="0"/>
              <a:t>优点</a:t>
            </a:r>
            <a:endParaRPr kumimoji="1" lang="en-US" altLang="zh-CN" sz="2400" dirty="0"/>
          </a:p>
          <a:p>
            <a:pPr lvl="1"/>
            <a:r>
              <a:rPr kumimoji="1" lang="zh-CN" altLang="en-US" sz="2000" dirty="0"/>
              <a:t>易于扩展：直接添加一个用户进程即可为操作系统增加服务</a:t>
            </a:r>
            <a:endParaRPr kumimoji="1" lang="en-US" altLang="zh-CN" sz="2000" dirty="0"/>
          </a:p>
          <a:p>
            <a:pPr lvl="1"/>
            <a:r>
              <a:rPr kumimoji="1" lang="zh-CN" altLang="en-US" sz="2000" dirty="0"/>
              <a:t>易于移植：大部分模块与底层硬件无关</a:t>
            </a:r>
            <a:endParaRPr kumimoji="1" lang="en-US" altLang="zh-CN" sz="2000" dirty="0"/>
          </a:p>
          <a:p>
            <a:pPr lvl="1"/>
            <a:r>
              <a:rPr kumimoji="1" lang="zh-CN" altLang="en-US" sz="2000" dirty="0"/>
              <a:t>更加可靠：在内核模式运行的代码量大大减少</a:t>
            </a:r>
            <a:endParaRPr kumimoji="1" lang="en-US" altLang="zh-CN" sz="2000" dirty="0"/>
          </a:p>
          <a:p>
            <a:pPr lvl="1"/>
            <a:r>
              <a:rPr kumimoji="1" lang="zh-CN" altLang="en-US" sz="2000" dirty="0"/>
              <a:t>更加安全：即使存在漏洞，服务与服务之间存在进程粒度隔离</a:t>
            </a:r>
            <a:endParaRPr kumimoji="1" lang="en-US" altLang="zh-CN" sz="2000" dirty="0"/>
          </a:p>
          <a:p>
            <a:pPr lvl="1"/>
            <a:r>
              <a:rPr kumimoji="1" lang="zh-CN" altLang="en-US" sz="2000" dirty="0"/>
              <a:t>更加健壮：单个模块出现问题不会影响到系统整体</a:t>
            </a:r>
            <a:endParaRPr kumimoji="1" lang="en-US" altLang="zh-CN" sz="2000" dirty="0"/>
          </a:p>
          <a:p>
            <a:pPr lvl="1"/>
            <a:endParaRPr kumimoji="1" lang="en-US" altLang="zh-CN" sz="2000" dirty="0"/>
          </a:p>
          <a:p>
            <a:r>
              <a:rPr kumimoji="1" lang="zh-CN" altLang="en-US" sz="2200" dirty="0"/>
              <a:t>上世纪</a:t>
            </a:r>
            <a:r>
              <a:rPr kumimoji="1" lang="en-US" altLang="zh-CN" sz="2200" dirty="0"/>
              <a:t>80/90</a:t>
            </a:r>
            <a:r>
              <a:rPr kumimoji="1" lang="zh-CN" altLang="en-US" sz="2200" dirty="0"/>
              <a:t>年代，</a:t>
            </a:r>
            <a:r>
              <a:rPr kumimoji="1" lang="en-US" altLang="zh-CN" sz="2200" dirty="0"/>
              <a:t>"</a:t>
            </a:r>
            <a:r>
              <a:rPr kumimoji="1" lang="zh-CN" altLang="en-US" sz="2200" dirty="0"/>
              <a:t>微内核</a:t>
            </a:r>
            <a:r>
              <a:rPr kumimoji="1" lang="en-US" altLang="zh-CN" sz="2200" dirty="0"/>
              <a:t>"</a:t>
            </a:r>
            <a:r>
              <a:rPr kumimoji="1" lang="zh-CN" altLang="en-US" sz="2200" dirty="0"/>
              <a:t>一度成为下一代操作系统的代名词</a:t>
            </a:r>
            <a:endParaRPr kumimoji="1" lang="en-US" altLang="zh-CN" sz="2200" dirty="0"/>
          </a:p>
        </p:txBody>
      </p:sp>
      <p:sp>
        <p:nvSpPr>
          <p:cNvPr id="4" name="灯片编号占位符 3">
            <a:extLst>
              <a:ext uri="{FF2B5EF4-FFF2-40B4-BE49-F238E27FC236}">
                <a16:creationId xmlns:a16="http://schemas.microsoft.com/office/drawing/2014/main" id="{796B2BE5-BD51-A04C-BD1B-AD727AE40D98}"/>
              </a:ext>
            </a:extLst>
          </p:cNvPr>
          <p:cNvSpPr>
            <a:spLocks noGrp="1"/>
          </p:cNvSpPr>
          <p:nvPr>
            <p:ph type="sldNum" sz="quarter" idx="12"/>
          </p:nvPr>
        </p:nvSpPr>
        <p:spPr/>
        <p:txBody>
          <a:bodyPr/>
          <a:lstStyle/>
          <a:p>
            <a:fld id="{ADE361C3-C043-4A6E-BDCE-8DA1E7D90A3B}" type="slidenum">
              <a:rPr lang="zh-CN" altLang="en-US" smtClean="0"/>
              <a:t>52</a:t>
            </a:fld>
            <a:endParaRPr lang="zh-CN" altLang="en-US"/>
          </a:p>
        </p:txBody>
      </p:sp>
    </p:spTree>
    <p:extLst>
      <p:ext uri="{BB962C8B-B14F-4D97-AF65-F5344CB8AC3E}">
        <p14:creationId xmlns:p14="http://schemas.microsoft.com/office/powerpoint/2010/main" val="39736215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0BD09A-EDBD-B945-B81C-C1CA71873383}"/>
              </a:ext>
            </a:extLst>
          </p:cNvPr>
          <p:cNvSpPr>
            <a:spLocks noGrp="1"/>
          </p:cNvSpPr>
          <p:nvPr>
            <p:ph type="title"/>
          </p:nvPr>
        </p:nvSpPr>
        <p:spPr/>
        <p:txBody>
          <a:bodyPr/>
          <a:lstStyle/>
          <a:p>
            <a:r>
              <a:rPr kumimoji="1" lang="zh-CN" altLang="en-US" dirty="0"/>
              <a:t>微内核的优缺点分析</a:t>
            </a:r>
          </a:p>
        </p:txBody>
      </p:sp>
      <p:sp>
        <p:nvSpPr>
          <p:cNvPr id="3" name="内容占位符 2">
            <a:extLst>
              <a:ext uri="{FF2B5EF4-FFF2-40B4-BE49-F238E27FC236}">
                <a16:creationId xmlns:a16="http://schemas.microsoft.com/office/drawing/2014/main" id="{0FCCDE1B-7449-9041-BD70-188F891503DE}"/>
              </a:ext>
            </a:extLst>
          </p:cNvPr>
          <p:cNvSpPr>
            <a:spLocks noGrp="1"/>
          </p:cNvSpPr>
          <p:nvPr>
            <p:ph idx="1"/>
          </p:nvPr>
        </p:nvSpPr>
        <p:spPr/>
        <p:txBody>
          <a:bodyPr>
            <a:normAutofit/>
          </a:bodyPr>
          <a:lstStyle/>
          <a:p>
            <a:r>
              <a:rPr kumimoji="1" lang="zh-CN" altLang="en-US" sz="2400" dirty="0"/>
              <a:t>缺点</a:t>
            </a:r>
            <a:endParaRPr kumimoji="1" lang="en-US" altLang="zh-CN" sz="2400" dirty="0"/>
          </a:p>
          <a:p>
            <a:pPr lvl="1"/>
            <a:r>
              <a:rPr kumimoji="1" lang="zh-CN" altLang="en-US" sz="2000" dirty="0"/>
              <a:t>性能较差：内核中的模块交互由函数调用变成了进程间通信</a:t>
            </a:r>
            <a:endParaRPr kumimoji="1" lang="en-US" altLang="zh-CN" sz="2000" dirty="0"/>
          </a:p>
          <a:p>
            <a:pPr lvl="1"/>
            <a:r>
              <a:rPr kumimoji="1" lang="zh-CN" altLang="en-US" sz="2000" dirty="0"/>
              <a:t>生态欠缺：尚未形成像</a:t>
            </a:r>
            <a:r>
              <a:rPr kumimoji="1" lang="en-US" altLang="zh-CN" sz="2000" dirty="0"/>
              <a:t>Linux</a:t>
            </a:r>
            <a:r>
              <a:rPr kumimoji="1" lang="zh-CN" altLang="en-US" sz="2000" dirty="0"/>
              <a:t>一样具有广泛开发者的社区</a:t>
            </a:r>
            <a:endParaRPr kumimoji="1" lang="en-US" altLang="zh-CN" sz="2000" dirty="0"/>
          </a:p>
          <a:p>
            <a:pPr lvl="1"/>
            <a:r>
              <a:rPr kumimoji="1" lang="zh-CN" altLang="en-US" sz="2000" dirty="0"/>
              <a:t>重用问题：重用宏内核操作系统提供兼容性，带来新问题</a:t>
            </a:r>
          </a:p>
          <a:p>
            <a:endParaRPr kumimoji="1" lang="zh-CN" altLang="en-US" sz="3200" dirty="0"/>
          </a:p>
        </p:txBody>
      </p:sp>
      <p:sp>
        <p:nvSpPr>
          <p:cNvPr id="4" name="灯片编号占位符 3">
            <a:extLst>
              <a:ext uri="{FF2B5EF4-FFF2-40B4-BE49-F238E27FC236}">
                <a16:creationId xmlns:a16="http://schemas.microsoft.com/office/drawing/2014/main" id="{A53D6CD9-9115-BA43-95A3-AD4AED522404}"/>
              </a:ext>
            </a:extLst>
          </p:cNvPr>
          <p:cNvSpPr>
            <a:spLocks noGrp="1"/>
          </p:cNvSpPr>
          <p:nvPr>
            <p:ph type="sldNum" sz="quarter" idx="12"/>
          </p:nvPr>
        </p:nvSpPr>
        <p:spPr/>
        <p:txBody>
          <a:bodyPr/>
          <a:lstStyle/>
          <a:p>
            <a:fld id="{ADE361C3-C043-4A6E-BDCE-8DA1E7D90A3B}" type="slidenum">
              <a:rPr lang="zh-CN" altLang="en-US" smtClean="0"/>
              <a:t>53</a:t>
            </a:fld>
            <a:endParaRPr lang="zh-CN" altLang="en-US"/>
          </a:p>
        </p:txBody>
      </p:sp>
      <p:sp>
        <p:nvSpPr>
          <p:cNvPr id="5" name="矩形 4">
            <a:extLst>
              <a:ext uri="{FF2B5EF4-FFF2-40B4-BE49-F238E27FC236}">
                <a16:creationId xmlns:a16="http://schemas.microsoft.com/office/drawing/2014/main" id="{CD133DC1-2B9C-8C44-8AAA-75AE0236C551}"/>
              </a:ext>
            </a:extLst>
          </p:cNvPr>
          <p:cNvSpPr/>
          <p:nvPr/>
        </p:nvSpPr>
        <p:spPr>
          <a:xfrm>
            <a:off x="4974750" y="3989882"/>
            <a:ext cx="809738" cy="467343"/>
          </a:xfrm>
          <a:prstGeom prst="rect">
            <a:avLst/>
          </a:prstGeom>
          <a:solidFill>
            <a:schemeClr val="accent6">
              <a:lumMod val="20000"/>
              <a:lumOff val="80000"/>
            </a:schemeClr>
          </a:solidFill>
          <a:effectLst/>
        </p:spPr>
        <p:style>
          <a:lnRef idx="1">
            <a:schemeClr val="accent6"/>
          </a:lnRef>
          <a:fillRef idx="2">
            <a:schemeClr val="accent6"/>
          </a:fillRef>
          <a:effectRef idx="1">
            <a:schemeClr val="accent6"/>
          </a:effectRef>
          <a:fontRef idx="minor">
            <a:schemeClr val="dk1"/>
          </a:fontRef>
        </p:style>
        <p:txBody>
          <a:bodyPr rtlCol="0" anchor="t" anchorCtr="0"/>
          <a:lstStyle/>
          <a:p>
            <a:pPr algn="ctr"/>
            <a:r>
              <a:rPr kumimoji="1" lang="zh-CN" altLang="en-US" sz="1200" dirty="0">
                <a:solidFill>
                  <a:srgbClr val="000000">
                    <a:lumMod val="75000"/>
                    <a:lumOff val="25000"/>
                  </a:srgbClr>
                </a:solidFill>
              </a:rPr>
              <a:t>服务</a:t>
            </a:r>
            <a:r>
              <a:rPr kumimoji="1" lang="en-US" altLang="zh-CN" sz="1200" dirty="0">
                <a:solidFill>
                  <a:srgbClr val="000000">
                    <a:lumMod val="75000"/>
                    <a:lumOff val="25000"/>
                  </a:srgbClr>
                </a:solidFill>
              </a:rPr>
              <a:t>-B</a:t>
            </a:r>
            <a:endParaRPr kumimoji="1" lang="zh-CN" altLang="en-US" sz="1200" dirty="0">
              <a:solidFill>
                <a:srgbClr val="000000">
                  <a:lumMod val="75000"/>
                  <a:lumOff val="25000"/>
                </a:srgbClr>
              </a:solidFill>
            </a:endParaRPr>
          </a:p>
        </p:txBody>
      </p:sp>
      <p:sp>
        <p:nvSpPr>
          <p:cNvPr id="6" name="矩形 5">
            <a:extLst>
              <a:ext uri="{FF2B5EF4-FFF2-40B4-BE49-F238E27FC236}">
                <a16:creationId xmlns:a16="http://schemas.microsoft.com/office/drawing/2014/main" id="{C35E1A0C-07FD-7545-ADEF-A4EB59142D25}"/>
              </a:ext>
            </a:extLst>
          </p:cNvPr>
          <p:cNvSpPr/>
          <p:nvPr/>
        </p:nvSpPr>
        <p:spPr>
          <a:xfrm>
            <a:off x="879863" y="3991850"/>
            <a:ext cx="1835845" cy="927635"/>
          </a:xfrm>
          <a:prstGeom prst="rect">
            <a:avLst/>
          </a:prstGeom>
          <a:solidFill>
            <a:schemeClr val="accent6">
              <a:lumMod val="20000"/>
              <a:lumOff val="80000"/>
            </a:schemeClr>
          </a:solidFill>
          <a:effectLst/>
        </p:spPr>
        <p:style>
          <a:lnRef idx="1">
            <a:schemeClr val="accent6"/>
          </a:lnRef>
          <a:fillRef idx="2">
            <a:schemeClr val="accent6"/>
          </a:fillRef>
          <a:effectRef idx="1">
            <a:schemeClr val="accent6"/>
          </a:effectRef>
          <a:fontRef idx="minor">
            <a:schemeClr val="dk1"/>
          </a:fontRef>
        </p:style>
        <p:txBody>
          <a:bodyPr rtlCol="0" anchor="t" anchorCtr="0"/>
          <a:lstStyle/>
          <a:p>
            <a:pPr algn="ctr"/>
            <a:endParaRPr kumimoji="1" lang="zh-CN" altLang="en-US" sz="1400" dirty="0">
              <a:solidFill>
                <a:srgbClr val="000000">
                  <a:lumMod val="75000"/>
                  <a:lumOff val="25000"/>
                </a:srgbClr>
              </a:solidFill>
            </a:endParaRPr>
          </a:p>
        </p:txBody>
      </p:sp>
      <p:sp>
        <p:nvSpPr>
          <p:cNvPr id="7" name="矩形 6">
            <a:extLst>
              <a:ext uri="{FF2B5EF4-FFF2-40B4-BE49-F238E27FC236}">
                <a16:creationId xmlns:a16="http://schemas.microsoft.com/office/drawing/2014/main" id="{232D0ADB-23B6-5841-94DA-882C78AD37B9}"/>
              </a:ext>
            </a:extLst>
          </p:cNvPr>
          <p:cNvSpPr/>
          <p:nvPr/>
        </p:nvSpPr>
        <p:spPr>
          <a:xfrm>
            <a:off x="879863" y="3653297"/>
            <a:ext cx="1835845" cy="307777"/>
          </a:xfrm>
          <a:prstGeom prst="rect">
            <a:avLst/>
          </a:prstGeom>
        </p:spPr>
        <p:txBody>
          <a:bodyPr wrap="square">
            <a:spAutoFit/>
          </a:bodyPr>
          <a:lstStyle/>
          <a:p>
            <a:pPr algn="ctr"/>
            <a:r>
              <a:rPr lang="zh-CN" altLang="en-US" sz="1400" b="1" dirty="0">
                <a:solidFill>
                  <a:schemeClr val="accent1"/>
                </a:solidFill>
              </a:rPr>
              <a:t>函数调用</a:t>
            </a:r>
            <a:endParaRPr lang="en-US" altLang="zh-CN" sz="1400" b="1" dirty="0">
              <a:solidFill>
                <a:schemeClr val="accent1"/>
              </a:solidFill>
            </a:endParaRPr>
          </a:p>
        </p:txBody>
      </p:sp>
      <p:sp>
        <p:nvSpPr>
          <p:cNvPr id="8" name="椭圆 7">
            <a:extLst>
              <a:ext uri="{FF2B5EF4-FFF2-40B4-BE49-F238E27FC236}">
                <a16:creationId xmlns:a16="http://schemas.microsoft.com/office/drawing/2014/main" id="{25FF2914-CCD6-1F42-851E-43D2CCB72A24}"/>
              </a:ext>
            </a:extLst>
          </p:cNvPr>
          <p:cNvSpPr/>
          <p:nvPr/>
        </p:nvSpPr>
        <p:spPr>
          <a:xfrm>
            <a:off x="1081212" y="427988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FFFF"/>
              </a:solidFill>
            </a:endParaRPr>
          </a:p>
        </p:txBody>
      </p:sp>
      <p:sp>
        <p:nvSpPr>
          <p:cNvPr id="9" name="椭圆 8">
            <a:extLst>
              <a:ext uri="{FF2B5EF4-FFF2-40B4-BE49-F238E27FC236}">
                <a16:creationId xmlns:a16="http://schemas.microsoft.com/office/drawing/2014/main" id="{3DFC513C-4C01-7349-AE92-272202D85968}"/>
              </a:ext>
            </a:extLst>
          </p:cNvPr>
          <p:cNvSpPr/>
          <p:nvPr/>
        </p:nvSpPr>
        <p:spPr>
          <a:xfrm>
            <a:off x="2392031" y="427988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FFFF"/>
              </a:solidFill>
            </a:endParaRPr>
          </a:p>
        </p:txBody>
      </p:sp>
      <p:sp>
        <p:nvSpPr>
          <p:cNvPr id="10" name="矩形 9">
            <a:extLst>
              <a:ext uri="{FF2B5EF4-FFF2-40B4-BE49-F238E27FC236}">
                <a16:creationId xmlns:a16="http://schemas.microsoft.com/office/drawing/2014/main" id="{4E0D7907-D580-8549-9122-8719E01BD6ED}"/>
              </a:ext>
            </a:extLst>
          </p:cNvPr>
          <p:cNvSpPr/>
          <p:nvPr/>
        </p:nvSpPr>
        <p:spPr>
          <a:xfrm>
            <a:off x="3333173" y="3991849"/>
            <a:ext cx="809737" cy="451100"/>
          </a:xfrm>
          <a:prstGeom prst="rect">
            <a:avLst/>
          </a:prstGeom>
          <a:solidFill>
            <a:schemeClr val="accent6">
              <a:lumMod val="20000"/>
              <a:lumOff val="80000"/>
            </a:schemeClr>
          </a:solidFill>
          <a:effectLst/>
        </p:spPr>
        <p:style>
          <a:lnRef idx="1">
            <a:schemeClr val="accent6"/>
          </a:lnRef>
          <a:fillRef idx="2">
            <a:schemeClr val="accent6"/>
          </a:fillRef>
          <a:effectRef idx="1">
            <a:schemeClr val="accent6"/>
          </a:effectRef>
          <a:fontRef idx="minor">
            <a:schemeClr val="dk1"/>
          </a:fontRef>
        </p:style>
        <p:txBody>
          <a:bodyPr rtlCol="0" anchor="t" anchorCtr="0"/>
          <a:lstStyle/>
          <a:p>
            <a:pPr algn="ctr"/>
            <a:r>
              <a:rPr kumimoji="1" lang="zh-CN" altLang="en-US" sz="1200" dirty="0">
                <a:solidFill>
                  <a:srgbClr val="000000">
                    <a:lumMod val="75000"/>
                    <a:lumOff val="25000"/>
                  </a:srgbClr>
                </a:solidFill>
              </a:rPr>
              <a:t>服务</a:t>
            </a:r>
            <a:r>
              <a:rPr kumimoji="1" lang="en-US" altLang="zh-CN" sz="1200" dirty="0">
                <a:solidFill>
                  <a:srgbClr val="000000">
                    <a:lumMod val="75000"/>
                    <a:lumOff val="25000"/>
                  </a:srgbClr>
                </a:solidFill>
              </a:rPr>
              <a:t>-A</a:t>
            </a:r>
            <a:endParaRPr kumimoji="1" lang="zh-CN" altLang="en-US" sz="1200" dirty="0">
              <a:solidFill>
                <a:srgbClr val="000000">
                  <a:lumMod val="75000"/>
                  <a:lumOff val="25000"/>
                </a:srgbClr>
              </a:solidFill>
            </a:endParaRPr>
          </a:p>
        </p:txBody>
      </p:sp>
      <p:cxnSp>
        <p:nvCxnSpPr>
          <p:cNvPr id="11" name="曲线连接符 10">
            <a:extLst>
              <a:ext uri="{FF2B5EF4-FFF2-40B4-BE49-F238E27FC236}">
                <a16:creationId xmlns:a16="http://schemas.microsoft.com/office/drawing/2014/main" id="{948011AB-EAEC-1E47-9F7F-165945A05AF3}"/>
              </a:ext>
            </a:extLst>
          </p:cNvPr>
          <p:cNvCxnSpPr>
            <a:stCxn id="8" idx="4"/>
            <a:endCxn id="9" idx="4"/>
          </p:cNvCxnSpPr>
          <p:nvPr/>
        </p:nvCxnSpPr>
        <p:spPr>
          <a:xfrm rot="16200000" flipH="1">
            <a:off x="1808629" y="3768488"/>
            <a:ext cx="12700" cy="1310819"/>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椭圆 11">
            <a:extLst>
              <a:ext uri="{FF2B5EF4-FFF2-40B4-BE49-F238E27FC236}">
                <a16:creationId xmlns:a16="http://schemas.microsoft.com/office/drawing/2014/main" id="{9BFEBCA0-94E4-C54F-A3C6-75E0CDD09283}"/>
              </a:ext>
            </a:extLst>
          </p:cNvPr>
          <p:cNvSpPr/>
          <p:nvPr/>
        </p:nvSpPr>
        <p:spPr>
          <a:xfrm>
            <a:off x="3840203" y="4292583"/>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FFFF"/>
              </a:solidFill>
            </a:endParaRPr>
          </a:p>
        </p:txBody>
      </p:sp>
      <p:sp>
        <p:nvSpPr>
          <p:cNvPr id="13" name="椭圆 12">
            <a:extLst>
              <a:ext uri="{FF2B5EF4-FFF2-40B4-BE49-F238E27FC236}">
                <a16:creationId xmlns:a16="http://schemas.microsoft.com/office/drawing/2014/main" id="{5FF3C640-5854-424F-9564-490E273F0C73}"/>
              </a:ext>
            </a:extLst>
          </p:cNvPr>
          <p:cNvSpPr/>
          <p:nvPr/>
        </p:nvSpPr>
        <p:spPr>
          <a:xfrm>
            <a:off x="5151022" y="4292583"/>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FFFF"/>
              </a:solidFill>
            </a:endParaRPr>
          </a:p>
        </p:txBody>
      </p:sp>
      <p:sp>
        <p:nvSpPr>
          <p:cNvPr id="14" name="矩形 13">
            <a:extLst>
              <a:ext uri="{FF2B5EF4-FFF2-40B4-BE49-F238E27FC236}">
                <a16:creationId xmlns:a16="http://schemas.microsoft.com/office/drawing/2014/main" id="{939CA583-DFAA-DC46-9BA5-C3CD4110EC0C}"/>
              </a:ext>
            </a:extLst>
          </p:cNvPr>
          <p:cNvSpPr/>
          <p:nvPr/>
        </p:nvSpPr>
        <p:spPr>
          <a:xfrm>
            <a:off x="3333174" y="3649588"/>
            <a:ext cx="2451314" cy="307777"/>
          </a:xfrm>
          <a:prstGeom prst="rect">
            <a:avLst/>
          </a:prstGeom>
        </p:spPr>
        <p:txBody>
          <a:bodyPr wrap="square">
            <a:spAutoFit/>
          </a:bodyPr>
          <a:lstStyle/>
          <a:p>
            <a:pPr algn="ctr"/>
            <a:r>
              <a:rPr lang="zh-CN" altLang="en-US" sz="1400" b="1" dirty="0">
                <a:solidFill>
                  <a:schemeClr val="accent1"/>
                </a:solidFill>
              </a:rPr>
              <a:t>同步进程间调用</a:t>
            </a:r>
            <a:endParaRPr lang="en-US" altLang="zh-CN" sz="1400" b="1" dirty="0">
              <a:solidFill>
                <a:schemeClr val="accent1"/>
              </a:solidFill>
            </a:endParaRPr>
          </a:p>
        </p:txBody>
      </p:sp>
      <p:sp>
        <p:nvSpPr>
          <p:cNvPr id="15" name="矩形 14">
            <a:extLst>
              <a:ext uri="{FF2B5EF4-FFF2-40B4-BE49-F238E27FC236}">
                <a16:creationId xmlns:a16="http://schemas.microsoft.com/office/drawing/2014/main" id="{E934DE84-17BD-D540-AC59-54477FCCEE9C}"/>
              </a:ext>
            </a:extLst>
          </p:cNvPr>
          <p:cNvSpPr/>
          <p:nvPr/>
        </p:nvSpPr>
        <p:spPr>
          <a:xfrm>
            <a:off x="3336781" y="4499970"/>
            <a:ext cx="2447707" cy="400291"/>
          </a:xfrm>
          <a:prstGeom prst="rect">
            <a:avLst/>
          </a:prstGeom>
          <a:solidFill>
            <a:schemeClr val="accent6">
              <a:lumMod val="20000"/>
              <a:lumOff val="80000"/>
            </a:schemeClr>
          </a:solidFill>
          <a:effectLst/>
        </p:spPr>
        <p:style>
          <a:lnRef idx="1">
            <a:schemeClr val="accent6"/>
          </a:lnRef>
          <a:fillRef idx="2">
            <a:schemeClr val="accent6"/>
          </a:fillRef>
          <a:effectRef idx="1">
            <a:schemeClr val="accent6"/>
          </a:effectRef>
          <a:fontRef idx="minor">
            <a:schemeClr val="dk1"/>
          </a:fontRef>
        </p:style>
        <p:txBody>
          <a:bodyPr rtlCol="0" anchor="t" anchorCtr="0"/>
          <a:lstStyle/>
          <a:p>
            <a:pPr algn="ctr"/>
            <a:endParaRPr kumimoji="1" lang="zh-CN" altLang="en-US" sz="1400" dirty="0">
              <a:solidFill>
                <a:srgbClr val="000000">
                  <a:lumMod val="75000"/>
                  <a:lumOff val="25000"/>
                </a:srgbClr>
              </a:solidFill>
            </a:endParaRPr>
          </a:p>
        </p:txBody>
      </p:sp>
      <p:cxnSp>
        <p:nvCxnSpPr>
          <p:cNvPr id="16" name="曲线连接符 15">
            <a:extLst>
              <a:ext uri="{FF2B5EF4-FFF2-40B4-BE49-F238E27FC236}">
                <a16:creationId xmlns:a16="http://schemas.microsoft.com/office/drawing/2014/main" id="{B2EE8041-196F-E446-83CE-573F8C946F53}"/>
              </a:ext>
            </a:extLst>
          </p:cNvPr>
          <p:cNvCxnSpPr>
            <a:cxnSpLocks/>
          </p:cNvCxnSpPr>
          <p:nvPr/>
        </p:nvCxnSpPr>
        <p:spPr>
          <a:xfrm rot="16200000" flipH="1">
            <a:off x="4567620" y="3781189"/>
            <a:ext cx="12700" cy="1310819"/>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6CA3F5CF-51AC-D543-B6FB-5DD283759AFB}"/>
              </a:ext>
            </a:extLst>
          </p:cNvPr>
          <p:cNvSpPr/>
          <p:nvPr/>
        </p:nvSpPr>
        <p:spPr>
          <a:xfrm>
            <a:off x="897056" y="4257445"/>
            <a:ext cx="1835845" cy="276999"/>
          </a:xfrm>
          <a:prstGeom prst="rect">
            <a:avLst/>
          </a:prstGeom>
        </p:spPr>
        <p:txBody>
          <a:bodyPr wrap="square">
            <a:spAutoFit/>
          </a:bodyPr>
          <a:lstStyle/>
          <a:p>
            <a:pPr algn="ctr"/>
            <a:r>
              <a:rPr lang="en-US" altLang="zh-CN" sz="1200" b="1" dirty="0">
                <a:solidFill>
                  <a:schemeClr val="accent1"/>
                </a:solidFill>
              </a:rPr>
              <a:t>~30</a:t>
            </a:r>
            <a:r>
              <a:rPr lang="zh-CN" altLang="en-US" sz="1200" b="1" dirty="0">
                <a:solidFill>
                  <a:schemeClr val="accent1"/>
                </a:solidFill>
              </a:rPr>
              <a:t> </a:t>
            </a:r>
            <a:r>
              <a:rPr lang="en-US" altLang="zh-CN" sz="1200" b="1" dirty="0">
                <a:solidFill>
                  <a:schemeClr val="accent1"/>
                </a:solidFill>
              </a:rPr>
              <a:t>cycles</a:t>
            </a:r>
          </a:p>
        </p:txBody>
      </p:sp>
      <p:sp>
        <p:nvSpPr>
          <p:cNvPr id="18" name="矩形 17">
            <a:extLst>
              <a:ext uri="{FF2B5EF4-FFF2-40B4-BE49-F238E27FC236}">
                <a16:creationId xmlns:a16="http://schemas.microsoft.com/office/drawing/2014/main" id="{7FF5F0DB-DC19-8A4D-8952-B410982C938A}"/>
              </a:ext>
            </a:extLst>
          </p:cNvPr>
          <p:cNvSpPr/>
          <p:nvPr/>
        </p:nvSpPr>
        <p:spPr>
          <a:xfrm>
            <a:off x="3638928" y="3996461"/>
            <a:ext cx="1835845" cy="461665"/>
          </a:xfrm>
          <a:prstGeom prst="rect">
            <a:avLst/>
          </a:prstGeom>
        </p:spPr>
        <p:txBody>
          <a:bodyPr wrap="square">
            <a:spAutoFit/>
          </a:bodyPr>
          <a:lstStyle/>
          <a:p>
            <a:pPr algn="ctr"/>
            <a:r>
              <a:rPr lang="en-US" altLang="zh-CN" sz="1200" b="1" dirty="0">
                <a:solidFill>
                  <a:schemeClr val="accent1"/>
                </a:solidFill>
              </a:rPr>
              <a:t>~4500</a:t>
            </a:r>
            <a:br>
              <a:rPr lang="en-US" altLang="zh-CN" sz="1200" b="1" dirty="0">
                <a:solidFill>
                  <a:schemeClr val="accent1"/>
                </a:solidFill>
              </a:rPr>
            </a:br>
            <a:r>
              <a:rPr lang="zh-CN" altLang="en-US" sz="1200" b="1" dirty="0">
                <a:solidFill>
                  <a:schemeClr val="accent1"/>
                </a:solidFill>
              </a:rPr>
              <a:t> </a:t>
            </a:r>
            <a:r>
              <a:rPr lang="en-US" altLang="zh-CN" sz="1200" b="1" dirty="0">
                <a:solidFill>
                  <a:schemeClr val="accent1"/>
                </a:solidFill>
              </a:rPr>
              <a:t>cycles</a:t>
            </a:r>
          </a:p>
        </p:txBody>
      </p:sp>
      <p:sp>
        <p:nvSpPr>
          <p:cNvPr id="19" name="矩形 18">
            <a:extLst>
              <a:ext uri="{FF2B5EF4-FFF2-40B4-BE49-F238E27FC236}">
                <a16:creationId xmlns:a16="http://schemas.microsoft.com/office/drawing/2014/main" id="{7831D00B-1F52-7447-8CCB-6F92D08C6D97}"/>
              </a:ext>
            </a:extLst>
          </p:cNvPr>
          <p:cNvSpPr/>
          <p:nvPr/>
        </p:nvSpPr>
        <p:spPr>
          <a:xfrm>
            <a:off x="4250804" y="4649521"/>
            <a:ext cx="646331" cy="276999"/>
          </a:xfrm>
          <a:prstGeom prst="rect">
            <a:avLst/>
          </a:prstGeom>
        </p:spPr>
        <p:txBody>
          <a:bodyPr wrap="none">
            <a:spAutoFit/>
          </a:bodyPr>
          <a:lstStyle/>
          <a:p>
            <a:pPr lvl="0" algn="ctr"/>
            <a:r>
              <a:rPr kumimoji="1" lang="zh-CN" altLang="en-US" sz="1200" dirty="0">
                <a:solidFill>
                  <a:srgbClr val="000000">
                    <a:lumMod val="75000"/>
                    <a:lumOff val="25000"/>
                  </a:srgbClr>
                </a:solidFill>
              </a:rPr>
              <a:t>微内核</a:t>
            </a:r>
          </a:p>
        </p:txBody>
      </p:sp>
      <p:sp>
        <p:nvSpPr>
          <p:cNvPr id="20" name="矩形 19">
            <a:extLst>
              <a:ext uri="{FF2B5EF4-FFF2-40B4-BE49-F238E27FC236}">
                <a16:creationId xmlns:a16="http://schemas.microsoft.com/office/drawing/2014/main" id="{D9F99A5C-0331-FA42-AFB8-F529C7FAB772}"/>
              </a:ext>
            </a:extLst>
          </p:cNvPr>
          <p:cNvSpPr/>
          <p:nvPr/>
        </p:nvSpPr>
        <p:spPr>
          <a:xfrm>
            <a:off x="1474621" y="4646149"/>
            <a:ext cx="646331" cy="276999"/>
          </a:xfrm>
          <a:prstGeom prst="rect">
            <a:avLst/>
          </a:prstGeom>
        </p:spPr>
        <p:txBody>
          <a:bodyPr wrap="none">
            <a:spAutoFit/>
          </a:bodyPr>
          <a:lstStyle/>
          <a:p>
            <a:pPr lvl="0" algn="ctr"/>
            <a:r>
              <a:rPr kumimoji="1" lang="zh-CN" altLang="en-US" sz="1200" dirty="0">
                <a:solidFill>
                  <a:srgbClr val="000000">
                    <a:lumMod val="75000"/>
                    <a:lumOff val="25000"/>
                  </a:srgbClr>
                </a:solidFill>
              </a:rPr>
              <a:t>宏内核</a:t>
            </a:r>
          </a:p>
        </p:txBody>
      </p:sp>
      <p:grpSp>
        <p:nvGrpSpPr>
          <p:cNvPr id="24" name="组合 23">
            <a:extLst>
              <a:ext uri="{FF2B5EF4-FFF2-40B4-BE49-F238E27FC236}">
                <a16:creationId xmlns:a16="http://schemas.microsoft.com/office/drawing/2014/main" id="{B44C2E39-A74D-E749-9502-C4C7BD05B8B1}"/>
              </a:ext>
            </a:extLst>
          </p:cNvPr>
          <p:cNvGrpSpPr/>
          <p:nvPr/>
        </p:nvGrpSpPr>
        <p:grpSpPr>
          <a:xfrm>
            <a:off x="5985763" y="3737004"/>
            <a:ext cx="2791360" cy="1361086"/>
            <a:chOff x="3203848" y="4081636"/>
            <a:chExt cx="2791360" cy="1361086"/>
          </a:xfrm>
        </p:grpSpPr>
        <p:graphicFrame>
          <p:nvGraphicFramePr>
            <p:cNvPr id="21" name="图表 20">
              <a:extLst>
                <a:ext uri="{FF2B5EF4-FFF2-40B4-BE49-F238E27FC236}">
                  <a16:creationId xmlns:a16="http://schemas.microsoft.com/office/drawing/2014/main" id="{FB0B400E-6AEF-8C48-BA20-1887BC64EC2D}"/>
                </a:ext>
              </a:extLst>
            </p:cNvPr>
            <p:cNvGraphicFramePr/>
            <p:nvPr/>
          </p:nvGraphicFramePr>
          <p:xfrm>
            <a:off x="3203848" y="4081636"/>
            <a:ext cx="2447707" cy="1361086"/>
          </p:xfrm>
          <a:graphic>
            <a:graphicData uri="http://schemas.openxmlformats.org/drawingml/2006/chart">
              <c:chart xmlns:c="http://schemas.openxmlformats.org/drawingml/2006/chart" xmlns:r="http://schemas.openxmlformats.org/officeDocument/2006/relationships" r:id="rId3"/>
            </a:graphicData>
          </a:graphic>
        </p:graphicFrame>
        <p:sp>
          <p:nvSpPr>
            <p:cNvPr id="22" name="矩形 21">
              <a:extLst>
                <a:ext uri="{FF2B5EF4-FFF2-40B4-BE49-F238E27FC236}">
                  <a16:creationId xmlns:a16="http://schemas.microsoft.com/office/drawing/2014/main" id="{37BD29CB-0DDB-714F-B2AD-9D09BB246214}"/>
                </a:ext>
              </a:extLst>
            </p:cNvPr>
            <p:cNvSpPr/>
            <p:nvPr/>
          </p:nvSpPr>
          <p:spPr>
            <a:xfrm>
              <a:off x="4466581" y="4444971"/>
              <a:ext cx="466794" cy="261610"/>
            </a:xfrm>
            <a:prstGeom prst="rect">
              <a:avLst/>
            </a:prstGeom>
          </p:spPr>
          <p:txBody>
            <a:bodyPr wrap="none">
              <a:spAutoFit/>
            </a:bodyPr>
            <a:lstStyle/>
            <a:p>
              <a:pPr lvl="0" algn="ctr"/>
              <a:r>
                <a:rPr kumimoji="1" lang="en-US" altLang="zh-CN" sz="1100" b="1" dirty="0">
                  <a:solidFill>
                    <a:schemeClr val="bg1"/>
                  </a:solidFill>
                </a:rPr>
                <a:t>30%</a:t>
              </a:r>
              <a:endParaRPr kumimoji="1" lang="zh-CN" altLang="en-US" sz="1100" b="1" dirty="0">
                <a:solidFill>
                  <a:schemeClr val="bg1"/>
                </a:solidFill>
              </a:endParaRPr>
            </a:p>
          </p:txBody>
        </p:sp>
        <p:sp>
          <p:nvSpPr>
            <p:cNvPr id="23" name="矩形 22">
              <a:extLst>
                <a:ext uri="{FF2B5EF4-FFF2-40B4-BE49-F238E27FC236}">
                  <a16:creationId xmlns:a16="http://schemas.microsoft.com/office/drawing/2014/main" id="{D501ABB3-3BED-BC4A-A3EF-B1EC79F2FB20}"/>
                </a:ext>
              </a:extLst>
            </p:cNvPr>
            <p:cNvSpPr/>
            <p:nvPr/>
          </p:nvSpPr>
          <p:spPr>
            <a:xfrm>
              <a:off x="4874387" y="4137194"/>
              <a:ext cx="1120821" cy="624786"/>
            </a:xfrm>
            <a:prstGeom prst="rect">
              <a:avLst/>
            </a:prstGeom>
          </p:spPr>
          <p:txBody>
            <a:bodyPr wrap="none">
              <a:spAutoFit/>
            </a:bodyPr>
            <a:lstStyle/>
            <a:p>
              <a:pPr lvl="0" algn="ctr">
                <a:lnSpc>
                  <a:spcPct val="130000"/>
                </a:lnSpc>
              </a:pPr>
              <a:r>
                <a:rPr kumimoji="1" lang="en-US" altLang="zh-CN" sz="1400" b="1" dirty="0">
                  <a:solidFill>
                    <a:schemeClr val="accent1"/>
                  </a:solidFill>
                </a:rPr>
                <a:t>SQLite</a:t>
              </a:r>
              <a:r>
                <a:rPr kumimoji="1" lang="zh-CN" altLang="en-US" sz="1400" b="1" dirty="0">
                  <a:solidFill>
                    <a:schemeClr val="accent1"/>
                  </a:solidFill>
                </a:rPr>
                <a:t>中的</a:t>
              </a:r>
              <a:br>
                <a:rPr kumimoji="1" lang="en-US" altLang="zh-CN" sz="1400" b="1" dirty="0">
                  <a:solidFill>
                    <a:schemeClr val="accent1"/>
                  </a:solidFill>
                </a:rPr>
              </a:br>
              <a:r>
                <a:rPr kumimoji="1" lang="zh-CN" altLang="en-US" sz="1400" b="1" dirty="0">
                  <a:solidFill>
                    <a:schemeClr val="accent1"/>
                  </a:solidFill>
                </a:rPr>
                <a:t>通信开销</a:t>
              </a:r>
            </a:p>
          </p:txBody>
        </p:sp>
      </p:grpSp>
    </p:spTree>
    <p:extLst>
      <p:ext uri="{BB962C8B-B14F-4D97-AF65-F5344CB8AC3E}">
        <p14:creationId xmlns:p14="http://schemas.microsoft.com/office/powerpoint/2010/main" val="39870832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567867-42DF-814E-8EF3-2364094408F0}"/>
              </a:ext>
            </a:extLst>
          </p:cNvPr>
          <p:cNvSpPr>
            <a:spLocks noGrp="1"/>
          </p:cNvSpPr>
          <p:nvPr>
            <p:ph type="title"/>
          </p:nvPr>
        </p:nvSpPr>
        <p:spPr/>
        <p:txBody>
          <a:bodyPr/>
          <a:lstStyle/>
          <a:p>
            <a:r>
              <a:rPr kumimoji="1" lang="en-US" altLang="zh-CN" dirty="0"/>
              <a:t>seL4</a:t>
            </a:r>
            <a:r>
              <a:rPr kumimoji="1" lang="zh-CN" altLang="en-US" dirty="0"/>
              <a:t>：被形式化证明的微内核</a:t>
            </a:r>
          </a:p>
        </p:txBody>
      </p:sp>
      <p:sp>
        <p:nvSpPr>
          <p:cNvPr id="4" name="灯片编号占位符 3">
            <a:extLst>
              <a:ext uri="{FF2B5EF4-FFF2-40B4-BE49-F238E27FC236}">
                <a16:creationId xmlns:a16="http://schemas.microsoft.com/office/drawing/2014/main" id="{AE506BD7-03C9-F147-A7AB-3187D4FA0D35}"/>
              </a:ext>
            </a:extLst>
          </p:cNvPr>
          <p:cNvSpPr>
            <a:spLocks noGrp="1"/>
          </p:cNvSpPr>
          <p:nvPr>
            <p:ph type="sldNum" sz="quarter" idx="12"/>
          </p:nvPr>
        </p:nvSpPr>
        <p:spPr/>
        <p:txBody>
          <a:bodyPr/>
          <a:lstStyle/>
          <a:p>
            <a:fld id="{ADE361C3-C043-4A6E-BDCE-8DA1E7D90A3B}" type="slidenum">
              <a:rPr lang="zh-CN" altLang="en-US" smtClean="0"/>
              <a:t>54</a:t>
            </a:fld>
            <a:endParaRPr lang="zh-CN" altLang="en-US"/>
          </a:p>
        </p:txBody>
      </p:sp>
      <p:pic>
        <p:nvPicPr>
          <p:cNvPr id="5" name="图片 4">
            <a:extLst>
              <a:ext uri="{FF2B5EF4-FFF2-40B4-BE49-F238E27FC236}">
                <a16:creationId xmlns:a16="http://schemas.microsoft.com/office/drawing/2014/main" id="{2EE565D2-8E6C-D64E-9A00-5A24D7C8F36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760625" y="1617124"/>
            <a:ext cx="5203863" cy="3076317"/>
          </a:xfrm>
          <a:prstGeom prst="rect">
            <a:avLst/>
          </a:prstGeom>
        </p:spPr>
      </p:pic>
      <p:sp>
        <p:nvSpPr>
          <p:cNvPr id="6" name="矩形 5">
            <a:extLst>
              <a:ext uri="{FF2B5EF4-FFF2-40B4-BE49-F238E27FC236}">
                <a16:creationId xmlns:a16="http://schemas.microsoft.com/office/drawing/2014/main" id="{222F2B94-FE94-1047-B96E-C3AFAEDC7D1C}"/>
              </a:ext>
            </a:extLst>
          </p:cNvPr>
          <p:cNvSpPr/>
          <p:nvPr/>
        </p:nvSpPr>
        <p:spPr>
          <a:xfrm>
            <a:off x="3951827" y="5296962"/>
            <a:ext cx="4572000" cy="276999"/>
          </a:xfrm>
          <a:prstGeom prst="rect">
            <a:avLst/>
          </a:prstGeom>
        </p:spPr>
        <p:txBody>
          <a:bodyPr>
            <a:spAutoFit/>
          </a:bodyPr>
          <a:lstStyle/>
          <a:p>
            <a:pPr algn="ctr"/>
            <a:r>
              <a:rPr lang="en" altLang="zh-CN" sz="1200" dirty="0">
                <a:solidFill>
                  <a:schemeClr val="tx1">
                    <a:lumMod val="50000"/>
                    <a:lumOff val="50000"/>
                  </a:schemeClr>
                </a:solidFill>
                <a:hlinkClick r:id="rId3">
                  <a:extLst>
                    <a:ext uri="{A12FA001-AC4F-418D-AE19-62706E023703}">
                      <ahyp:hlinkClr xmlns:ahyp="http://schemas.microsoft.com/office/drawing/2018/hyperlinkcolor" val="tx"/>
                    </a:ext>
                  </a:extLst>
                </a:hlinkClick>
              </a:rPr>
              <a:t>Comprehensive Formal Verification of an OS Microkernel</a:t>
            </a:r>
            <a:r>
              <a:rPr lang="en-US" altLang="zh-CN" sz="1200" dirty="0">
                <a:solidFill>
                  <a:schemeClr val="tx1">
                    <a:lumMod val="50000"/>
                    <a:lumOff val="50000"/>
                  </a:schemeClr>
                </a:solidFill>
              </a:rPr>
              <a:t>,</a:t>
            </a:r>
            <a:r>
              <a:rPr lang="zh-CN" altLang="en-US" sz="1200" dirty="0">
                <a:solidFill>
                  <a:schemeClr val="tx1">
                    <a:lumMod val="50000"/>
                    <a:lumOff val="50000"/>
                  </a:schemeClr>
                </a:solidFill>
              </a:rPr>
              <a:t> </a:t>
            </a:r>
            <a:r>
              <a:rPr lang="en-US" altLang="zh-CN" sz="1200" dirty="0">
                <a:solidFill>
                  <a:schemeClr val="tx1">
                    <a:lumMod val="50000"/>
                    <a:lumOff val="50000"/>
                  </a:schemeClr>
                </a:solidFill>
              </a:rPr>
              <a:t>2004</a:t>
            </a:r>
            <a:endParaRPr lang="zh-CN" altLang="en-US" sz="1200" dirty="0">
              <a:solidFill>
                <a:schemeClr val="tx1">
                  <a:lumMod val="50000"/>
                  <a:lumOff val="50000"/>
                </a:schemeClr>
              </a:solidFill>
            </a:endParaRPr>
          </a:p>
        </p:txBody>
      </p:sp>
      <p:sp>
        <p:nvSpPr>
          <p:cNvPr id="7" name="内容占位符 2">
            <a:extLst>
              <a:ext uri="{FF2B5EF4-FFF2-40B4-BE49-F238E27FC236}">
                <a16:creationId xmlns:a16="http://schemas.microsoft.com/office/drawing/2014/main" id="{8821BFFD-D59F-1248-8C9C-260EAEC831F9}"/>
              </a:ext>
            </a:extLst>
          </p:cNvPr>
          <p:cNvSpPr>
            <a:spLocks noGrp="1"/>
          </p:cNvSpPr>
          <p:nvPr>
            <p:ph idx="1"/>
          </p:nvPr>
        </p:nvSpPr>
        <p:spPr>
          <a:xfrm>
            <a:off x="457200" y="1333501"/>
            <a:ext cx="8229600" cy="3771636"/>
          </a:xfrm>
        </p:spPr>
        <p:txBody>
          <a:bodyPr>
            <a:normAutofit/>
          </a:bodyPr>
          <a:lstStyle/>
          <a:p>
            <a:r>
              <a:rPr kumimoji="1" lang="zh-CN" altLang="en-US" sz="2400" dirty="0"/>
              <a:t>对</a:t>
            </a:r>
            <a:r>
              <a:rPr kumimoji="1" lang="en-US" altLang="zh-CN" sz="2400" dirty="0"/>
              <a:t>C</a:t>
            </a:r>
            <a:r>
              <a:rPr kumimoji="1" lang="zh-CN" altLang="en-US" sz="2400" dirty="0"/>
              <a:t>的限制，以方便验证</a:t>
            </a:r>
            <a:endParaRPr kumimoji="1" lang="en-US" altLang="zh-CN" sz="2400" dirty="0"/>
          </a:p>
          <a:p>
            <a:pPr lvl="1"/>
            <a:r>
              <a:rPr kumimoji="1" lang="zh-CN" altLang="en-US" sz="2000" dirty="0"/>
              <a:t>栈变量不得取引用</a:t>
            </a:r>
            <a:br>
              <a:rPr kumimoji="1" lang="en-US" altLang="zh-CN" sz="2000" dirty="0"/>
            </a:br>
            <a:r>
              <a:rPr kumimoji="1" lang="zh-CN" altLang="en-US" sz="2000" dirty="0"/>
              <a:t>必要时用全局变量</a:t>
            </a:r>
            <a:endParaRPr kumimoji="1" lang="en-US" altLang="zh-CN" sz="2000" dirty="0"/>
          </a:p>
          <a:p>
            <a:pPr lvl="1"/>
            <a:r>
              <a:rPr kumimoji="1" lang="zh-CN" altLang="en-US" sz="2000" dirty="0"/>
              <a:t>不使用函数指针</a:t>
            </a:r>
            <a:endParaRPr kumimoji="1" lang="en-US" altLang="zh-CN" sz="2000" dirty="0"/>
          </a:p>
          <a:p>
            <a:pPr lvl="1"/>
            <a:r>
              <a:rPr kumimoji="1" lang="zh-CN" altLang="en-US" sz="2000" dirty="0"/>
              <a:t>不使用</a:t>
            </a:r>
            <a:r>
              <a:rPr kumimoji="1" lang="en-US" altLang="zh-CN" sz="2000" dirty="0"/>
              <a:t>union</a:t>
            </a:r>
          </a:p>
          <a:p>
            <a:r>
              <a:rPr kumimoji="1" lang="zh-CN" altLang="en-US" sz="2200" dirty="0"/>
              <a:t>用</a:t>
            </a:r>
            <a:r>
              <a:rPr kumimoji="1" lang="en-US" altLang="zh-CN" sz="2200" dirty="0"/>
              <a:t>Haskell</a:t>
            </a:r>
            <a:r>
              <a:rPr kumimoji="1" lang="zh-CN" altLang="en-US" sz="2200" dirty="0"/>
              <a:t>构造原型</a:t>
            </a:r>
            <a:endParaRPr kumimoji="1" lang="en-US" altLang="zh-CN" sz="2200" dirty="0"/>
          </a:p>
          <a:p>
            <a:pPr lvl="1"/>
            <a:r>
              <a:rPr kumimoji="1" lang="zh-CN" altLang="en-US" sz="2000" dirty="0"/>
              <a:t>用于验证</a:t>
            </a:r>
            <a:endParaRPr kumimoji="1" lang="en-US" altLang="zh-CN" sz="2000" dirty="0"/>
          </a:p>
          <a:p>
            <a:pPr lvl="1"/>
            <a:r>
              <a:rPr kumimoji="1" lang="zh-CN" altLang="en-US" sz="2000" dirty="0"/>
              <a:t>再手动转换为</a:t>
            </a:r>
            <a:r>
              <a:rPr kumimoji="1" lang="en-US" altLang="zh-CN" sz="2000" dirty="0"/>
              <a:t>C</a:t>
            </a:r>
          </a:p>
        </p:txBody>
      </p:sp>
    </p:spTree>
    <p:extLst>
      <p:ext uri="{BB962C8B-B14F-4D97-AF65-F5344CB8AC3E}">
        <p14:creationId xmlns:p14="http://schemas.microsoft.com/office/powerpoint/2010/main" val="39399077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473970-C605-904F-B20B-CCA669687E68}"/>
              </a:ext>
            </a:extLst>
          </p:cNvPr>
          <p:cNvSpPr>
            <a:spLocks noGrp="1"/>
          </p:cNvSpPr>
          <p:nvPr>
            <p:ph type="title"/>
          </p:nvPr>
        </p:nvSpPr>
        <p:spPr/>
        <p:txBody>
          <a:bodyPr/>
          <a:lstStyle/>
          <a:p>
            <a:r>
              <a:rPr kumimoji="1" lang="en-US" altLang="zh-CN" dirty="0"/>
              <a:t>Google</a:t>
            </a:r>
            <a:r>
              <a:rPr kumimoji="1" lang="zh-CN" altLang="en-US" dirty="0"/>
              <a:t> </a:t>
            </a:r>
            <a:r>
              <a:rPr kumimoji="1" lang="en-US" altLang="zh-CN" dirty="0"/>
              <a:t>Fuchsia</a:t>
            </a:r>
            <a:endParaRPr kumimoji="1" lang="zh-CN" altLang="en-US" dirty="0"/>
          </a:p>
        </p:txBody>
      </p:sp>
      <p:sp>
        <p:nvSpPr>
          <p:cNvPr id="3" name="内容占位符 2">
            <a:extLst>
              <a:ext uri="{FF2B5EF4-FFF2-40B4-BE49-F238E27FC236}">
                <a16:creationId xmlns:a16="http://schemas.microsoft.com/office/drawing/2014/main" id="{F46CC603-B2A4-F146-B0C7-E32C3D303794}"/>
              </a:ext>
            </a:extLst>
          </p:cNvPr>
          <p:cNvSpPr>
            <a:spLocks noGrp="1"/>
          </p:cNvSpPr>
          <p:nvPr>
            <p:ph idx="1"/>
          </p:nvPr>
        </p:nvSpPr>
        <p:spPr/>
        <p:txBody>
          <a:bodyPr>
            <a:normAutofit/>
          </a:bodyPr>
          <a:lstStyle/>
          <a:p>
            <a:r>
              <a:rPr kumimoji="1" lang="en-US" altLang="zh-CN" sz="2400" dirty="0"/>
              <a:t>Google</a:t>
            </a:r>
            <a:r>
              <a:rPr kumimoji="1" lang="zh-CN" altLang="en-US" sz="2400" dirty="0"/>
              <a:t>开发的全新</a:t>
            </a:r>
            <a:r>
              <a:rPr kumimoji="1" lang="en-US" altLang="zh-CN" sz="2400" dirty="0"/>
              <a:t>OS</a:t>
            </a:r>
          </a:p>
          <a:p>
            <a:pPr lvl="1"/>
            <a:r>
              <a:rPr kumimoji="1" lang="zh-CN" altLang="en-US" sz="2000" dirty="0"/>
              <a:t>试图覆盖多个领域，</a:t>
            </a:r>
            <a:br>
              <a:rPr kumimoji="1" lang="en-US" altLang="zh-CN" sz="2000" dirty="0"/>
            </a:br>
            <a:r>
              <a:rPr kumimoji="1" lang="zh-CN" altLang="en-US" sz="2000" dirty="0"/>
              <a:t>用途尚未完全宣布</a:t>
            </a:r>
            <a:endParaRPr kumimoji="1" lang="en-US" altLang="zh-CN" sz="2000" dirty="0"/>
          </a:p>
          <a:p>
            <a:r>
              <a:rPr kumimoji="1" lang="zh-CN" altLang="en-US" sz="2400" dirty="0"/>
              <a:t>使用</a:t>
            </a:r>
            <a:r>
              <a:rPr kumimoji="1" lang="en-US" altLang="zh-CN" sz="2400" dirty="0"/>
              <a:t>Zircon</a:t>
            </a:r>
            <a:r>
              <a:rPr kumimoji="1" lang="zh-CN" altLang="en-US" sz="2400" dirty="0"/>
              <a:t>微内核</a:t>
            </a:r>
            <a:endParaRPr kumimoji="1" lang="en-US" altLang="zh-CN" sz="2400" dirty="0"/>
          </a:p>
          <a:p>
            <a:pPr lvl="1"/>
            <a:r>
              <a:rPr kumimoji="1" lang="zh-CN" altLang="en-US" sz="2000" dirty="0"/>
              <a:t>仅提供</a:t>
            </a:r>
            <a:r>
              <a:rPr kumimoji="1" lang="en-US" altLang="zh-CN" sz="2000" dirty="0"/>
              <a:t>IPC</a:t>
            </a:r>
            <a:r>
              <a:rPr kumimoji="1" lang="zh-CN" altLang="en-US" sz="2000" dirty="0"/>
              <a:t>、进程管理、</a:t>
            </a:r>
            <a:br>
              <a:rPr kumimoji="1" lang="en-US" altLang="zh-CN" sz="2000" dirty="0"/>
            </a:br>
            <a:r>
              <a:rPr kumimoji="1" lang="zh-CN" altLang="en-US" sz="2000" dirty="0"/>
              <a:t>地址空间管理等功能</a:t>
            </a:r>
            <a:endParaRPr kumimoji="1" lang="en-US" altLang="zh-CN" sz="2000" dirty="0"/>
          </a:p>
          <a:p>
            <a:pPr lvl="1"/>
            <a:endParaRPr kumimoji="1" lang="zh-CN" altLang="en-US" sz="2000" dirty="0"/>
          </a:p>
        </p:txBody>
      </p:sp>
      <p:sp>
        <p:nvSpPr>
          <p:cNvPr id="4" name="灯片编号占位符 3">
            <a:extLst>
              <a:ext uri="{FF2B5EF4-FFF2-40B4-BE49-F238E27FC236}">
                <a16:creationId xmlns:a16="http://schemas.microsoft.com/office/drawing/2014/main" id="{2E3869EF-3F4B-5141-8A34-29581190D5E5}"/>
              </a:ext>
            </a:extLst>
          </p:cNvPr>
          <p:cNvSpPr>
            <a:spLocks noGrp="1"/>
          </p:cNvSpPr>
          <p:nvPr>
            <p:ph type="sldNum" sz="quarter" idx="12"/>
          </p:nvPr>
        </p:nvSpPr>
        <p:spPr/>
        <p:txBody>
          <a:bodyPr/>
          <a:lstStyle/>
          <a:p>
            <a:fld id="{ADE361C3-C043-4A6E-BDCE-8DA1E7D90A3B}" type="slidenum">
              <a:rPr lang="zh-CN" altLang="en-US" smtClean="0"/>
              <a:t>55</a:t>
            </a:fld>
            <a:endParaRPr lang="zh-CN" altLang="en-US"/>
          </a:p>
        </p:txBody>
      </p:sp>
      <p:pic>
        <p:nvPicPr>
          <p:cNvPr id="2050" name="Picture 2" descr="Google Fuchsia OS - Everything We Know So Far | VT Netzwelt">
            <a:extLst>
              <a:ext uri="{FF2B5EF4-FFF2-40B4-BE49-F238E27FC236}">
                <a16:creationId xmlns:a16="http://schemas.microsoft.com/office/drawing/2014/main" id="{2AE1FD0B-D7EB-344E-92AC-F18B00E24B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000" r="11413" b="12895"/>
          <a:stretch/>
        </p:blipFill>
        <p:spPr bwMode="auto">
          <a:xfrm>
            <a:off x="4256348" y="1444864"/>
            <a:ext cx="4593704" cy="2486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52944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3E49A-9369-B348-A3D5-58CDC6908344}"/>
              </a:ext>
            </a:extLst>
          </p:cNvPr>
          <p:cNvSpPr>
            <a:spLocks noGrp="1"/>
          </p:cNvSpPr>
          <p:nvPr>
            <p:ph type="title"/>
          </p:nvPr>
        </p:nvSpPr>
        <p:spPr/>
        <p:txBody>
          <a:bodyPr/>
          <a:lstStyle/>
          <a:p>
            <a:r>
              <a:rPr kumimoji="1" lang="en-US" altLang="zh-CN" dirty="0"/>
              <a:t>MINIX</a:t>
            </a:r>
            <a:endParaRPr kumimoji="1" lang="zh-CN" altLang="en-US" dirty="0"/>
          </a:p>
        </p:txBody>
      </p:sp>
      <p:sp>
        <p:nvSpPr>
          <p:cNvPr id="3" name="内容占位符 2">
            <a:extLst>
              <a:ext uri="{FF2B5EF4-FFF2-40B4-BE49-F238E27FC236}">
                <a16:creationId xmlns:a16="http://schemas.microsoft.com/office/drawing/2014/main" id="{B4396D4A-D258-9A43-A689-7C65E968E7C9}"/>
              </a:ext>
            </a:extLst>
          </p:cNvPr>
          <p:cNvSpPr>
            <a:spLocks noGrp="1"/>
          </p:cNvSpPr>
          <p:nvPr>
            <p:ph idx="1"/>
          </p:nvPr>
        </p:nvSpPr>
        <p:spPr/>
        <p:txBody>
          <a:bodyPr>
            <a:normAutofit/>
          </a:bodyPr>
          <a:lstStyle/>
          <a:p>
            <a:r>
              <a:rPr kumimoji="1" lang="zh-CN" altLang="en-US" sz="2400" dirty="0"/>
              <a:t>教学用的微内核</a:t>
            </a:r>
            <a:endParaRPr kumimoji="1" lang="en-US" altLang="zh-CN" sz="2400" dirty="0"/>
          </a:p>
          <a:p>
            <a:pPr lvl="1"/>
            <a:r>
              <a:rPr kumimoji="1" lang="zh-CN" altLang="en-US" sz="2000" dirty="0"/>
              <a:t>阿姆斯特丹自由大学，</a:t>
            </a:r>
            <a:r>
              <a:rPr kumimoji="1" lang="en-US" altLang="zh-CN" sz="2000" dirty="0"/>
              <a:t>Andrew</a:t>
            </a:r>
            <a:r>
              <a:rPr kumimoji="1" lang="zh-CN" altLang="en-US" sz="2000" dirty="0"/>
              <a:t> </a:t>
            </a:r>
            <a:r>
              <a:rPr kumimoji="1" lang="en-US" altLang="zh-CN" sz="2000" dirty="0"/>
              <a:t>Tanenbaum</a:t>
            </a:r>
            <a:r>
              <a:rPr kumimoji="1" lang="zh-CN" altLang="en-US" sz="2000" dirty="0"/>
              <a:t>教授</a:t>
            </a:r>
            <a:endParaRPr kumimoji="1" lang="en-US" altLang="zh-CN" sz="2000" dirty="0"/>
          </a:p>
          <a:p>
            <a:r>
              <a:rPr kumimoji="1" lang="zh-CN" altLang="en-US" sz="2400" dirty="0"/>
              <a:t>被用于</a:t>
            </a:r>
            <a:r>
              <a:rPr kumimoji="1" lang="en-US" altLang="zh-CN" sz="2400" dirty="0"/>
              <a:t>Intel</a:t>
            </a:r>
            <a:r>
              <a:rPr kumimoji="1" lang="zh-CN" altLang="en-US" sz="2400" dirty="0"/>
              <a:t>的</a:t>
            </a:r>
            <a:r>
              <a:rPr kumimoji="1" lang="en-US" altLang="zh-CN" sz="2400" dirty="0"/>
              <a:t>ME</a:t>
            </a:r>
            <a:r>
              <a:rPr kumimoji="1" lang="zh-CN" altLang="en-US" sz="2400" dirty="0"/>
              <a:t>（管理引擎）模块</a:t>
            </a:r>
            <a:endParaRPr kumimoji="1" lang="en-US" altLang="zh-CN" sz="2400" dirty="0"/>
          </a:p>
          <a:p>
            <a:pPr lvl="1"/>
            <a:r>
              <a:rPr kumimoji="1" lang="zh-CN" altLang="en-US" sz="2000" dirty="0"/>
              <a:t>也许是世界上用的最多的操作系统</a:t>
            </a:r>
            <a:r>
              <a:rPr kumimoji="1" lang="en-US" altLang="zh-CN" sz="2000" dirty="0"/>
              <a:t>...</a:t>
            </a:r>
            <a:endParaRPr kumimoji="1" lang="zh-CN" altLang="en-US" sz="2000" dirty="0"/>
          </a:p>
        </p:txBody>
      </p:sp>
      <p:sp>
        <p:nvSpPr>
          <p:cNvPr id="4" name="灯片编号占位符 3">
            <a:extLst>
              <a:ext uri="{FF2B5EF4-FFF2-40B4-BE49-F238E27FC236}">
                <a16:creationId xmlns:a16="http://schemas.microsoft.com/office/drawing/2014/main" id="{74E40803-EE7D-0945-88AA-7839F0A9301F}"/>
              </a:ext>
            </a:extLst>
          </p:cNvPr>
          <p:cNvSpPr>
            <a:spLocks noGrp="1"/>
          </p:cNvSpPr>
          <p:nvPr>
            <p:ph type="sldNum" sz="quarter" idx="12"/>
          </p:nvPr>
        </p:nvSpPr>
        <p:spPr/>
        <p:txBody>
          <a:bodyPr/>
          <a:lstStyle/>
          <a:p>
            <a:fld id="{ADE361C3-C043-4A6E-BDCE-8DA1E7D90A3B}" type="slidenum">
              <a:rPr lang="zh-CN" altLang="en-US" smtClean="0"/>
              <a:t>56</a:t>
            </a:fld>
            <a:endParaRPr lang="zh-CN" altLang="en-US"/>
          </a:p>
        </p:txBody>
      </p:sp>
      <p:pic>
        <p:nvPicPr>
          <p:cNvPr id="5" name="图片 4">
            <a:extLst>
              <a:ext uri="{FF2B5EF4-FFF2-40B4-BE49-F238E27FC236}">
                <a16:creationId xmlns:a16="http://schemas.microsoft.com/office/drawing/2014/main" id="{A4FD23F8-90F4-A44A-9CEA-999F6D6CE54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795170" y="677838"/>
            <a:ext cx="1623021" cy="1623021"/>
          </a:xfrm>
          <a:prstGeom prst="ellipse">
            <a:avLst/>
          </a:prstGeom>
        </p:spPr>
      </p:pic>
      <p:sp>
        <p:nvSpPr>
          <p:cNvPr id="6" name="矩形 5">
            <a:extLst>
              <a:ext uri="{FF2B5EF4-FFF2-40B4-BE49-F238E27FC236}">
                <a16:creationId xmlns:a16="http://schemas.microsoft.com/office/drawing/2014/main" id="{188D5153-9A74-854B-B709-E07695C2C3FF}"/>
              </a:ext>
            </a:extLst>
          </p:cNvPr>
          <p:cNvSpPr/>
          <p:nvPr/>
        </p:nvSpPr>
        <p:spPr>
          <a:xfrm>
            <a:off x="6420041" y="2416160"/>
            <a:ext cx="2373278" cy="369332"/>
          </a:xfrm>
          <a:prstGeom prst="rect">
            <a:avLst/>
          </a:prstGeom>
        </p:spPr>
        <p:txBody>
          <a:bodyPr wrap="none">
            <a:spAutoFit/>
          </a:bodyPr>
          <a:lstStyle/>
          <a:p>
            <a:pPr algn="ctr"/>
            <a:r>
              <a:rPr kumimoji="1" lang="en-US" altLang="zh-CN" b="1" dirty="0"/>
              <a:t>Andrew</a:t>
            </a:r>
            <a:r>
              <a:rPr kumimoji="1" lang="zh-CN" altLang="en-US" b="1" dirty="0"/>
              <a:t> </a:t>
            </a:r>
            <a:r>
              <a:rPr kumimoji="1" lang="en-US" altLang="zh-CN" b="1" dirty="0"/>
              <a:t>Tanenbaum</a:t>
            </a:r>
            <a:endParaRPr lang="zh-CN" altLang="en-US" b="1" dirty="0"/>
          </a:p>
        </p:txBody>
      </p:sp>
      <p:pic>
        <p:nvPicPr>
          <p:cNvPr id="7" name="图片 6">
            <a:extLst>
              <a:ext uri="{FF2B5EF4-FFF2-40B4-BE49-F238E27FC236}">
                <a16:creationId xmlns:a16="http://schemas.microsoft.com/office/drawing/2014/main" id="{D4D0DAA0-ECAA-2340-8F5E-91CDD4702C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1286" y="3491127"/>
            <a:ext cx="7281428" cy="1678910"/>
          </a:xfrm>
          <a:prstGeom prst="rect">
            <a:avLst/>
          </a:prstGeom>
        </p:spPr>
      </p:pic>
      <p:sp>
        <p:nvSpPr>
          <p:cNvPr id="8" name="矩形 7">
            <a:extLst>
              <a:ext uri="{FF2B5EF4-FFF2-40B4-BE49-F238E27FC236}">
                <a16:creationId xmlns:a16="http://schemas.microsoft.com/office/drawing/2014/main" id="{3DE95891-02B1-F04C-BB6F-EAA5B472E8E7}"/>
              </a:ext>
            </a:extLst>
          </p:cNvPr>
          <p:cNvSpPr/>
          <p:nvPr/>
        </p:nvSpPr>
        <p:spPr>
          <a:xfrm>
            <a:off x="1025629" y="5305772"/>
            <a:ext cx="6606480" cy="307777"/>
          </a:xfrm>
          <a:prstGeom prst="rect">
            <a:avLst/>
          </a:prstGeom>
        </p:spPr>
        <p:txBody>
          <a:bodyPr wrap="square">
            <a:spAutoFit/>
          </a:bodyPr>
          <a:lstStyle/>
          <a:p>
            <a:pPr algn="ctr"/>
            <a:r>
              <a:rPr lang="en" altLang="zh-CN" sz="1400" dirty="0">
                <a:solidFill>
                  <a:schemeClr val="tx1">
                    <a:lumMod val="50000"/>
                    <a:lumOff val="50000"/>
                  </a:schemeClr>
                </a:solidFill>
                <a:hlinkClick r:id="rId4">
                  <a:extLst>
                    <a:ext uri="{A12FA001-AC4F-418D-AE19-62706E023703}">
                      <ahyp:hlinkClr xmlns:ahyp="http://schemas.microsoft.com/office/drawing/2018/hyperlinkcolor" val="tx"/>
                    </a:ext>
                  </a:extLst>
                </a:hlinkClick>
              </a:rPr>
              <a:t>https://www.zdnet.com/article/minix-intels-hidden-in-chip-operating-system/</a:t>
            </a:r>
            <a:endParaRPr lang="zh-CN" altLang="en-US" sz="1400" dirty="0">
              <a:solidFill>
                <a:schemeClr val="tx1">
                  <a:lumMod val="50000"/>
                  <a:lumOff val="50000"/>
                </a:schemeClr>
              </a:solidFill>
            </a:endParaRPr>
          </a:p>
        </p:txBody>
      </p:sp>
    </p:spTree>
    <p:extLst>
      <p:ext uri="{BB962C8B-B14F-4D97-AF65-F5344CB8AC3E}">
        <p14:creationId xmlns:p14="http://schemas.microsoft.com/office/powerpoint/2010/main" val="21038594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3D341D3-3922-3943-BCD5-323959782706}"/>
              </a:ext>
            </a:extLst>
          </p:cNvPr>
          <p:cNvSpPr>
            <a:spLocks noGrp="1"/>
          </p:cNvSpPr>
          <p:nvPr>
            <p:ph type="sldNum" sz="quarter" idx="10"/>
          </p:nvPr>
        </p:nvSpPr>
        <p:spPr/>
        <p:txBody>
          <a:bodyPr/>
          <a:lstStyle/>
          <a:p>
            <a:fld id="{6C53781C-E1F6-4315-A39D-61273F2E0596}" type="slidenum">
              <a:rPr lang="zh-CN" altLang="en-US" smtClean="0"/>
              <a:pPr/>
              <a:t>57</a:t>
            </a:fld>
            <a:endParaRPr lang="zh-CN" altLang="en-US" dirty="0"/>
          </a:p>
        </p:txBody>
      </p:sp>
      <p:sp>
        <p:nvSpPr>
          <p:cNvPr id="3" name="文本占位符 2">
            <a:extLst>
              <a:ext uri="{FF2B5EF4-FFF2-40B4-BE49-F238E27FC236}">
                <a16:creationId xmlns:a16="http://schemas.microsoft.com/office/drawing/2014/main" id="{0521B999-A9F8-1A44-B709-C8D2CFF0F247}"/>
              </a:ext>
            </a:extLst>
          </p:cNvPr>
          <p:cNvSpPr>
            <a:spLocks noGrp="1"/>
          </p:cNvSpPr>
          <p:nvPr>
            <p:ph type="body" sz="quarter" idx="11"/>
          </p:nvPr>
        </p:nvSpPr>
        <p:spPr>
          <a:xfrm>
            <a:off x="806513" y="49188"/>
            <a:ext cx="6607541" cy="448866"/>
          </a:xfrm>
        </p:spPr>
        <p:txBody>
          <a:bodyPr>
            <a:normAutofit lnSpcReduction="10000"/>
          </a:bodyPr>
          <a:lstStyle/>
          <a:p>
            <a:r>
              <a:rPr kumimoji="1" lang="zh-CN" altLang="en-US" dirty="0"/>
              <a:t>微内核操作系统</a:t>
            </a:r>
            <a:r>
              <a:rPr kumimoji="1" lang="en-US" altLang="zh-CN" dirty="0" err="1"/>
              <a:t>ChCore</a:t>
            </a:r>
            <a:r>
              <a:rPr kumimoji="1" lang="zh-CN" altLang="en-US" dirty="0"/>
              <a:t>（课程实验裁剪于此）</a:t>
            </a:r>
          </a:p>
        </p:txBody>
      </p:sp>
      <p:grpSp>
        <p:nvGrpSpPr>
          <p:cNvPr id="6" name="组合 5">
            <a:extLst>
              <a:ext uri="{FF2B5EF4-FFF2-40B4-BE49-F238E27FC236}">
                <a16:creationId xmlns:a16="http://schemas.microsoft.com/office/drawing/2014/main" id="{1C7804CE-291B-BD42-BBD1-5F4853CC1CB5}"/>
              </a:ext>
            </a:extLst>
          </p:cNvPr>
          <p:cNvGrpSpPr/>
          <p:nvPr/>
        </p:nvGrpSpPr>
        <p:grpSpPr>
          <a:xfrm>
            <a:off x="3966814" y="1040641"/>
            <a:ext cx="5091800" cy="4355867"/>
            <a:chOff x="4789054" y="936279"/>
            <a:chExt cx="6789066" cy="5807822"/>
          </a:xfrm>
        </p:grpSpPr>
        <p:grpSp>
          <p:nvGrpSpPr>
            <p:cNvPr id="17" name="组合 16">
              <a:extLst>
                <a:ext uri="{FF2B5EF4-FFF2-40B4-BE49-F238E27FC236}">
                  <a16:creationId xmlns:a16="http://schemas.microsoft.com/office/drawing/2014/main" id="{F1790030-CF1B-5447-873C-0A712873D84E}"/>
                </a:ext>
              </a:extLst>
            </p:cNvPr>
            <p:cNvGrpSpPr/>
            <p:nvPr/>
          </p:nvGrpSpPr>
          <p:grpSpPr>
            <a:xfrm>
              <a:off x="4789054" y="936279"/>
              <a:ext cx="6579531" cy="5807822"/>
              <a:chOff x="4623460" y="878729"/>
              <a:chExt cx="6579531" cy="5807822"/>
            </a:xfrm>
          </p:grpSpPr>
          <p:grpSp>
            <p:nvGrpSpPr>
              <p:cNvPr id="5" name="组合 4">
                <a:extLst>
                  <a:ext uri="{FF2B5EF4-FFF2-40B4-BE49-F238E27FC236}">
                    <a16:creationId xmlns:a16="http://schemas.microsoft.com/office/drawing/2014/main" id="{A8E5FA80-4483-9D42-AAFE-FCDB5DDC0AAB}"/>
                  </a:ext>
                </a:extLst>
              </p:cNvPr>
              <p:cNvGrpSpPr/>
              <p:nvPr/>
            </p:nvGrpSpPr>
            <p:grpSpPr>
              <a:xfrm>
                <a:off x="4623460" y="878729"/>
                <a:ext cx="6579531" cy="5807822"/>
                <a:chOff x="2806234" y="965760"/>
                <a:chExt cx="6579531" cy="5807822"/>
              </a:xfrm>
            </p:grpSpPr>
            <p:grpSp>
              <p:nvGrpSpPr>
                <p:cNvPr id="149" name="组合 148">
                  <a:extLst>
                    <a:ext uri="{FF2B5EF4-FFF2-40B4-BE49-F238E27FC236}">
                      <a16:creationId xmlns:a16="http://schemas.microsoft.com/office/drawing/2014/main" id="{4CA508A0-4818-A549-9036-D8736A1FB48D}"/>
                    </a:ext>
                  </a:extLst>
                </p:cNvPr>
                <p:cNvGrpSpPr/>
                <p:nvPr/>
              </p:nvGrpSpPr>
              <p:grpSpPr>
                <a:xfrm>
                  <a:off x="2806234" y="965760"/>
                  <a:ext cx="6579531" cy="5807822"/>
                  <a:chOff x="2701525" y="1007289"/>
                  <a:chExt cx="6579531" cy="5807822"/>
                </a:xfrm>
              </p:grpSpPr>
              <p:cxnSp>
                <p:nvCxnSpPr>
                  <p:cNvPr id="34" name="直线连接符 33">
                    <a:extLst>
                      <a:ext uri="{FF2B5EF4-FFF2-40B4-BE49-F238E27FC236}">
                        <a16:creationId xmlns:a16="http://schemas.microsoft.com/office/drawing/2014/main" id="{2B138D2E-34F9-4A41-8E6D-741FA63621B8}"/>
                      </a:ext>
                    </a:extLst>
                  </p:cNvPr>
                  <p:cNvCxnSpPr>
                    <a:cxnSpLocks/>
                    <a:stCxn id="24" idx="2"/>
                    <a:endCxn id="31" idx="5"/>
                  </p:cNvCxnSpPr>
                  <p:nvPr/>
                </p:nvCxnSpPr>
                <p:spPr>
                  <a:xfrm>
                    <a:off x="6058232" y="6140166"/>
                    <a:ext cx="1231120" cy="504651"/>
                  </a:xfrm>
                  <a:prstGeom prst="line">
                    <a:avLst/>
                  </a:prstGeom>
                </p:spPr>
                <p:style>
                  <a:lnRef idx="1">
                    <a:schemeClr val="dk1"/>
                  </a:lnRef>
                  <a:fillRef idx="0">
                    <a:schemeClr val="dk1"/>
                  </a:fillRef>
                  <a:effectRef idx="0">
                    <a:schemeClr val="dk1"/>
                  </a:effectRef>
                  <a:fontRef idx="minor">
                    <a:schemeClr val="tx1"/>
                  </a:fontRef>
                </p:style>
              </p:cxnSp>
              <p:sp>
                <p:nvSpPr>
                  <p:cNvPr id="22" name="平行四边形 21">
                    <a:extLst>
                      <a:ext uri="{FF2B5EF4-FFF2-40B4-BE49-F238E27FC236}">
                        <a16:creationId xmlns:a16="http://schemas.microsoft.com/office/drawing/2014/main" id="{6B744E09-79B1-4849-991D-43862913768C}"/>
                      </a:ext>
                    </a:extLst>
                  </p:cNvPr>
                  <p:cNvSpPr/>
                  <p:nvPr/>
                </p:nvSpPr>
                <p:spPr>
                  <a:xfrm>
                    <a:off x="3270452" y="4319588"/>
                    <a:ext cx="5334783" cy="765056"/>
                  </a:xfrm>
                  <a:prstGeom prst="parallelogram">
                    <a:avLst>
                      <a:gd name="adj" fmla="val 160714"/>
                    </a:avLst>
                  </a:prstGeom>
                  <a:noFill/>
                  <a:ln w="28575">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677" dirty="0"/>
                  </a:p>
                </p:txBody>
              </p:sp>
              <p:sp>
                <p:nvSpPr>
                  <p:cNvPr id="23" name="平行四边形 22">
                    <a:extLst>
                      <a:ext uri="{FF2B5EF4-FFF2-40B4-BE49-F238E27FC236}">
                        <a16:creationId xmlns:a16="http://schemas.microsoft.com/office/drawing/2014/main" id="{2BF93283-AB9B-334D-B8D3-C23587161152}"/>
                      </a:ext>
                    </a:extLst>
                  </p:cNvPr>
                  <p:cNvSpPr/>
                  <p:nvPr/>
                </p:nvSpPr>
                <p:spPr>
                  <a:xfrm>
                    <a:off x="3609307" y="6011619"/>
                    <a:ext cx="1326078" cy="269895"/>
                  </a:xfrm>
                  <a:prstGeom prst="parallelogram">
                    <a:avLst>
                      <a:gd name="adj" fmla="val 160714"/>
                    </a:avLst>
                  </a:prstGeom>
                  <a:solidFill>
                    <a:schemeClr val="bg1">
                      <a:lumMod val="85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900" dirty="0">
                        <a:latin typeface="Arial" panose="020B0604020202020204" pitchFamily="34" charset="0"/>
                        <a:cs typeface="Arial" panose="020B0604020202020204" pitchFamily="34" charset="0"/>
                      </a:rPr>
                      <a:t>XPU</a:t>
                    </a:r>
                    <a:endParaRPr kumimoji="1" lang="zh-CN" altLang="en-US" sz="900" dirty="0">
                      <a:latin typeface="Arial" panose="020B0604020202020204" pitchFamily="34" charset="0"/>
                      <a:cs typeface="Arial" panose="020B0604020202020204" pitchFamily="34" charset="0"/>
                    </a:endParaRPr>
                  </a:p>
                </p:txBody>
              </p:sp>
              <p:sp>
                <p:nvSpPr>
                  <p:cNvPr id="24" name="平行四边形 23">
                    <a:extLst>
                      <a:ext uri="{FF2B5EF4-FFF2-40B4-BE49-F238E27FC236}">
                        <a16:creationId xmlns:a16="http://schemas.microsoft.com/office/drawing/2014/main" id="{9D829FB1-76FD-D041-A7E3-0B5961311F53}"/>
                      </a:ext>
                    </a:extLst>
                  </p:cNvPr>
                  <p:cNvSpPr/>
                  <p:nvPr/>
                </p:nvSpPr>
                <p:spPr>
                  <a:xfrm>
                    <a:off x="4949033" y="6005218"/>
                    <a:ext cx="1326078" cy="269895"/>
                  </a:xfrm>
                  <a:prstGeom prst="parallelogram">
                    <a:avLst>
                      <a:gd name="adj" fmla="val 160714"/>
                    </a:avLst>
                  </a:prstGeom>
                  <a:solidFill>
                    <a:schemeClr val="bg1">
                      <a:lumMod val="95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900" dirty="0">
                        <a:latin typeface="Arial" panose="020B0604020202020204" pitchFamily="34" charset="0"/>
                        <a:cs typeface="Arial" panose="020B0604020202020204" pitchFamily="34" charset="0"/>
                      </a:rPr>
                      <a:t>CPU</a:t>
                    </a:r>
                    <a:endParaRPr kumimoji="1" lang="zh-CN" altLang="en-US" sz="900" dirty="0">
                      <a:latin typeface="Arial" panose="020B0604020202020204" pitchFamily="34" charset="0"/>
                      <a:cs typeface="Arial" panose="020B0604020202020204" pitchFamily="34" charset="0"/>
                    </a:endParaRPr>
                  </a:p>
                </p:txBody>
              </p:sp>
              <p:sp>
                <p:nvSpPr>
                  <p:cNvPr id="25" name="平行四边形 24">
                    <a:extLst>
                      <a:ext uri="{FF2B5EF4-FFF2-40B4-BE49-F238E27FC236}">
                        <a16:creationId xmlns:a16="http://schemas.microsoft.com/office/drawing/2014/main" id="{C5D87D0E-D2D9-8649-B9C3-0C5072F36804}"/>
                      </a:ext>
                    </a:extLst>
                  </p:cNvPr>
                  <p:cNvSpPr/>
                  <p:nvPr/>
                </p:nvSpPr>
                <p:spPr>
                  <a:xfrm>
                    <a:off x="4512977" y="6545216"/>
                    <a:ext cx="1326078" cy="269895"/>
                  </a:xfrm>
                  <a:prstGeom prst="parallelogram">
                    <a:avLst>
                      <a:gd name="adj" fmla="val 160714"/>
                    </a:avLst>
                  </a:prstGeom>
                  <a:solidFill>
                    <a:schemeClr val="bg1">
                      <a:lumMod val="85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900" dirty="0">
                        <a:latin typeface="Arial" panose="020B0604020202020204" pitchFamily="34" charset="0"/>
                        <a:cs typeface="Arial" panose="020B0604020202020204" pitchFamily="34" charset="0"/>
                      </a:rPr>
                      <a:t>FPGA</a:t>
                    </a:r>
                    <a:endParaRPr kumimoji="1" lang="zh-CN" altLang="en-US" sz="900" dirty="0">
                      <a:latin typeface="Arial" panose="020B0604020202020204" pitchFamily="34" charset="0"/>
                      <a:cs typeface="Arial" panose="020B0604020202020204" pitchFamily="34" charset="0"/>
                    </a:endParaRPr>
                  </a:p>
                </p:txBody>
              </p:sp>
              <p:sp>
                <p:nvSpPr>
                  <p:cNvPr id="26" name="平行四边形 25">
                    <a:extLst>
                      <a:ext uri="{FF2B5EF4-FFF2-40B4-BE49-F238E27FC236}">
                        <a16:creationId xmlns:a16="http://schemas.microsoft.com/office/drawing/2014/main" id="{9A85FAE8-82A5-0E4F-8C05-5DFB9A2BCD74}"/>
                      </a:ext>
                    </a:extLst>
                  </p:cNvPr>
                  <p:cNvSpPr/>
                  <p:nvPr/>
                </p:nvSpPr>
                <p:spPr>
                  <a:xfrm>
                    <a:off x="3171132" y="6545216"/>
                    <a:ext cx="1326078" cy="269895"/>
                  </a:xfrm>
                  <a:prstGeom prst="parallelogram">
                    <a:avLst>
                      <a:gd name="adj" fmla="val 160714"/>
                    </a:avLst>
                  </a:prstGeom>
                  <a:solidFill>
                    <a:schemeClr val="bg1">
                      <a:lumMod val="85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900" dirty="0">
                        <a:latin typeface="Arial" panose="020B0604020202020204" pitchFamily="34" charset="0"/>
                        <a:cs typeface="Arial" panose="020B0604020202020204" pitchFamily="34" charset="0"/>
                      </a:rPr>
                      <a:t>DSP</a:t>
                    </a:r>
                    <a:endParaRPr kumimoji="1" lang="zh-CN" altLang="en-US" sz="900" dirty="0">
                      <a:latin typeface="Arial" panose="020B0604020202020204" pitchFamily="34" charset="0"/>
                      <a:cs typeface="Arial" panose="020B0604020202020204" pitchFamily="34" charset="0"/>
                    </a:endParaRPr>
                  </a:p>
                </p:txBody>
              </p:sp>
              <p:cxnSp>
                <p:nvCxnSpPr>
                  <p:cNvPr id="27" name="直线连接符 26">
                    <a:extLst>
                      <a:ext uri="{FF2B5EF4-FFF2-40B4-BE49-F238E27FC236}">
                        <a16:creationId xmlns:a16="http://schemas.microsoft.com/office/drawing/2014/main" id="{66BEFC93-23A6-A545-B66F-42C246A2B845}"/>
                      </a:ext>
                    </a:extLst>
                  </p:cNvPr>
                  <p:cNvCxnSpPr>
                    <a:cxnSpLocks/>
                  </p:cNvCxnSpPr>
                  <p:nvPr/>
                </p:nvCxnSpPr>
                <p:spPr>
                  <a:xfrm>
                    <a:off x="4759137" y="6117537"/>
                    <a:ext cx="430527" cy="955"/>
                  </a:xfrm>
                  <a:prstGeom prst="line">
                    <a:avLst/>
                  </a:prstGeom>
                  <a:ln w="28575">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28" name="直线连接符 27">
                    <a:extLst>
                      <a:ext uri="{FF2B5EF4-FFF2-40B4-BE49-F238E27FC236}">
                        <a16:creationId xmlns:a16="http://schemas.microsoft.com/office/drawing/2014/main" id="{A812474C-A483-484A-A0CA-EF75B88A87A2}"/>
                      </a:ext>
                    </a:extLst>
                  </p:cNvPr>
                  <p:cNvCxnSpPr>
                    <a:cxnSpLocks/>
                  </p:cNvCxnSpPr>
                  <p:nvPr/>
                </p:nvCxnSpPr>
                <p:spPr>
                  <a:xfrm>
                    <a:off x="4304537" y="6667318"/>
                    <a:ext cx="430527" cy="955"/>
                  </a:xfrm>
                  <a:prstGeom prst="line">
                    <a:avLst/>
                  </a:prstGeom>
                  <a:ln w="28575">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29" name="直线连接符 28">
                    <a:extLst>
                      <a:ext uri="{FF2B5EF4-FFF2-40B4-BE49-F238E27FC236}">
                        <a16:creationId xmlns:a16="http://schemas.microsoft.com/office/drawing/2014/main" id="{7C8FAED8-A6E7-A14D-9A4F-9714B224195B}"/>
                      </a:ext>
                    </a:extLst>
                  </p:cNvPr>
                  <p:cNvCxnSpPr>
                    <a:cxnSpLocks/>
                  </p:cNvCxnSpPr>
                  <p:nvPr/>
                </p:nvCxnSpPr>
                <p:spPr>
                  <a:xfrm flipH="1">
                    <a:off x="3834171" y="6271090"/>
                    <a:ext cx="367882" cy="269895"/>
                  </a:xfrm>
                  <a:prstGeom prst="line">
                    <a:avLst/>
                  </a:prstGeom>
                  <a:ln w="28575">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30" name="直线连接符 29">
                    <a:extLst>
                      <a:ext uri="{FF2B5EF4-FFF2-40B4-BE49-F238E27FC236}">
                        <a16:creationId xmlns:a16="http://schemas.microsoft.com/office/drawing/2014/main" id="{3D59B484-B055-684D-ACAB-079DAF080EC2}"/>
                      </a:ext>
                    </a:extLst>
                  </p:cNvPr>
                  <p:cNvCxnSpPr>
                    <a:cxnSpLocks/>
                  </p:cNvCxnSpPr>
                  <p:nvPr/>
                </p:nvCxnSpPr>
                <p:spPr>
                  <a:xfrm flipH="1">
                    <a:off x="5189664" y="6278418"/>
                    <a:ext cx="367882" cy="269895"/>
                  </a:xfrm>
                  <a:prstGeom prst="line">
                    <a:avLst/>
                  </a:prstGeom>
                  <a:ln w="28575">
                    <a:solidFill>
                      <a:schemeClr val="bg2">
                        <a:lumMod val="50000"/>
                      </a:schemeClr>
                    </a:solidFill>
                  </a:ln>
                </p:spPr>
                <p:style>
                  <a:lnRef idx="1">
                    <a:schemeClr val="dk1"/>
                  </a:lnRef>
                  <a:fillRef idx="0">
                    <a:schemeClr val="dk1"/>
                  </a:fillRef>
                  <a:effectRef idx="0">
                    <a:schemeClr val="dk1"/>
                  </a:effectRef>
                  <a:fontRef idx="minor">
                    <a:schemeClr val="tx1"/>
                  </a:fontRef>
                </p:style>
              </p:cxnSp>
              <p:sp>
                <p:nvSpPr>
                  <p:cNvPr id="31" name="平行四边形 30">
                    <a:extLst>
                      <a:ext uri="{FF2B5EF4-FFF2-40B4-BE49-F238E27FC236}">
                        <a16:creationId xmlns:a16="http://schemas.microsoft.com/office/drawing/2014/main" id="{FCCC1849-4215-9E47-B408-3D3F8A1726BC}"/>
                      </a:ext>
                    </a:extLst>
                  </p:cNvPr>
                  <p:cNvSpPr/>
                  <p:nvPr/>
                </p:nvSpPr>
                <p:spPr>
                  <a:xfrm>
                    <a:off x="7071704" y="6509390"/>
                    <a:ext cx="1485410" cy="270852"/>
                  </a:xfrm>
                  <a:prstGeom prst="parallelogram">
                    <a:avLst>
                      <a:gd name="adj" fmla="val 160714"/>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900" dirty="0">
                        <a:latin typeface="Arial" panose="020B0604020202020204" pitchFamily="34" charset="0"/>
                        <a:cs typeface="Arial" panose="020B0604020202020204" pitchFamily="34" charset="0"/>
                      </a:rPr>
                      <a:t>SPARC</a:t>
                    </a:r>
                    <a:endParaRPr kumimoji="1" lang="zh-CN" altLang="en-US" sz="900" dirty="0">
                      <a:latin typeface="Arial" panose="020B0604020202020204" pitchFamily="34" charset="0"/>
                      <a:cs typeface="Arial" panose="020B0604020202020204" pitchFamily="34" charset="0"/>
                    </a:endParaRPr>
                  </a:p>
                </p:txBody>
              </p:sp>
              <p:sp>
                <p:nvSpPr>
                  <p:cNvPr id="32" name="平行四边形 31">
                    <a:extLst>
                      <a:ext uri="{FF2B5EF4-FFF2-40B4-BE49-F238E27FC236}">
                        <a16:creationId xmlns:a16="http://schemas.microsoft.com/office/drawing/2014/main" id="{71826599-03E4-8746-B236-60196B6D7982}"/>
                      </a:ext>
                    </a:extLst>
                  </p:cNvPr>
                  <p:cNvSpPr/>
                  <p:nvPr/>
                </p:nvSpPr>
                <p:spPr>
                  <a:xfrm>
                    <a:off x="5853498" y="6520513"/>
                    <a:ext cx="1326078" cy="270852"/>
                  </a:xfrm>
                  <a:prstGeom prst="parallelogram">
                    <a:avLst>
                      <a:gd name="adj" fmla="val 160714"/>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900" dirty="0">
                        <a:latin typeface="Arial" panose="020B0604020202020204" pitchFamily="34" charset="0"/>
                        <a:cs typeface="Arial" panose="020B0604020202020204" pitchFamily="34" charset="0"/>
                      </a:rPr>
                      <a:t>ARM</a:t>
                    </a:r>
                    <a:endParaRPr kumimoji="1" lang="zh-CN" altLang="en-US" sz="900" dirty="0">
                      <a:latin typeface="Arial" panose="020B0604020202020204" pitchFamily="34" charset="0"/>
                      <a:cs typeface="Arial" panose="020B0604020202020204" pitchFamily="34" charset="0"/>
                    </a:endParaRPr>
                  </a:p>
                </p:txBody>
              </p:sp>
              <p:sp>
                <p:nvSpPr>
                  <p:cNvPr id="33" name="平行四边形 32">
                    <a:extLst>
                      <a:ext uri="{FF2B5EF4-FFF2-40B4-BE49-F238E27FC236}">
                        <a16:creationId xmlns:a16="http://schemas.microsoft.com/office/drawing/2014/main" id="{81B58F6B-3202-494E-B27E-E31BD5DCF0AA}"/>
                      </a:ext>
                    </a:extLst>
                  </p:cNvPr>
                  <p:cNvSpPr/>
                  <p:nvPr/>
                </p:nvSpPr>
                <p:spPr>
                  <a:xfrm>
                    <a:off x="6984152" y="6045652"/>
                    <a:ext cx="1393014" cy="270852"/>
                  </a:xfrm>
                  <a:prstGeom prst="parallelogram">
                    <a:avLst>
                      <a:gd name="adj" fmla="val 160714"/>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900" dirty="0">
                        <a:latin typeface="Arial" panose="020B0604020202020204" pitchFamily="34" charset="0"/>
                        <a:cs typeface="Arial" panose="020B0604020202020204" pitchFamily="34" charset="0"/>
                      </a:rPr>
                      <a:t>RISC-V</a:t>
                    </a:r>
                    <a:endParaRPr kumimoji="1" lang="zh-CN" altLang="en-US" sz="900" dirty="0">
                      <a:latin typeface="Arial" panose="020B0604020202020204" pitchFamily="34" charset="0"/>
                      <a:cs typeface="Arial" panose="020B0604020202020204" pitchFamily="34" charset="0"/>
                    </a:endParaRPr>
                  </a:p>
                </p:txBody>
              </p:sp>
              <p:cxnSp>
                <p:nvCxnSpPr>
                  <p:cNvPr id="35" name="直线连接符 34">
                    <a:extLst>
                      <a:ext uri="{FF2B5EF4-FFF2-40B4-BE49-F238E27FC236}">
                        <a16:creationId xmlns:a16="http://schemas.microsoft.com/office/drawing/2014/main" id="{8FADDF62-0687-814F-BCC8-2A3879E77A2E}"/>
                      </a:ext>
                    </a:extLst>
                  </p:cNvPr>
                  <p:cNvCxnSpPr>
                    <a:cxnSpLocks/>
                  </p:cNvCxnSpPr>
                  <p:nvPr/>
                </p:nvCxnSpPr>
                <p:spPr>
                  <a:xfrm>
                    <a:off x="6079689" y="6139644"/>
                    <a:ext cx="1044625" cy="71152"/>
                  </a:xfrm>
                  <a:prstGeom prst="line">
                    <a:avLst/>
                  </a:prstGeom>
                </p:spPr>
                <p:style>
                  <a:lnRef idx="1">
                    <a:schemeClr val="dk1"/>
                  </a:lnRef>
                  <a:fillRef idx="0">
                    <a:schemeClr val="dk1"/>
                  </a:fillRef>
                  <a:effectRef idx="0">
                    <a:schemeClr val="dk1"/>
                  </a:effectRef>
                  <a:fontRef idx="minor">
                    <a:schemeClr val="tx1"/>
                  </a:fontRef>
                </p:style>
              </p:cxnSp>
              <p:cxnSp>
                <p:nvCxnSpPr>
                  <p:cNvPr id="36" name="直线连接符 35">
                    <a:extLst>
                      <a:ext uri="{FF2B5EF4-FFF2-40B4-BE49-F238E27FC236}">
                        <a16:creationId xmlns:a16="http://schemas.microsoft.com/office/drawing/2014/main" id="{0D978C1C-D405-9444-82B8-47D117728A7B}"/>
                      </a:ext>
                    </a:extLst>
                  </p:cNvPr>
                  <p:cNvCxnSpPr>
                    <a:cxnSpLocks/>
                    <a:endCxn id="32" idx="0"/>
                  </p:cNvCxnSpPr>
                  <p:nvPr/>
                </p:nvCxnSpPr>
                <p:spPr>
                  <a:xfrm>
                    <a:off x="6079689" y="6139644"/>
                    <a:ext cx="436848" cy="380869"/>
                  </a:xfrm>
                  <a:prstGeom prst="line">
                    <a:avLst/>
                  </a:prstGeom>
                </p:spPr>
                <p:style>
                  <a:lnRef idx="1">
                    <a:schemeClr val="dk1"/>
                  </a:lnRef>
                  <a:fillRef idx="0">
                    <a:schemeClr val="dk1"/>
                  </a:fillRef>
                  <a:effectRef idx="0">
                    <a:schemeClr val="dk1"/>
                  </a:effectRef>
                  <a:fontRef idx="minor">
                    <a:schemeClr val="tx1"/>
                  </a:fontRef>
                </p:style>
              </p:cxnSp>
              <p:cxnSp>
                <p:nvCxnSpPr>
                  <p:cNvPr id="38" name="直线箭头连接符 37">
                    <a:extLst>
                      <a:ext uri="{FF2B5EF4-FFF2-40B4-BE49-F238E27FC236}">
                        <a16:creationId xmlns:a16="http://schemas.microsoft.com/office/drawing/2014/main" id="{57DCD8A0-D9CC-B644-B3AF-345EB9BC4AB9}"/>
                      </a:ext>
                    </a:extLst>
                  </p:cNvPr>
                  <p:cNvCxnSpPr>
                    <a:cxnSpLocks/>
                  </p:cNvCxnSpPr>
                  <p:nvPr/>
                </p:nvCxnSpPr>
                <p:spPr>
                  <a:xfrm flipH="1">
                    <a:off x="4519800" y="5068507"/>
                    <a:ext cx="515119" cy="812219"/>
                  </a:xfrm>
                  <a:prstGeom prst="straightConnector1">
                    <a:avLst/>
                  </a:prstGeom>
                  <a:ln>
                    <a:solidFill>
                      <a:schemeClr val="bg2">
                        <a:lumMod val="50000"/>
                      </a:schemeClr>
                    </a:solidFill>
                    <a:headEnd w="med" len="lg"/>
                    <a:tailEnd type="triangle" w="med" len="lg"/>
                  </a:ln>
                </p:spPr>
                <p:style>
                  <a:lnRef idx="1">
                    <a:schemeClr val="dk1"/>
                  </a:lnRef>
                  <a:fillRef idx="0">
                    <a:schemeClr val="dk1"/>
                  </a:fillRef>
                  <a:effectRef idx="0">
                    <a:schemeClr val="dk1"/>
                  </a:effectRef>
                  <a:fontRef idx="minor">
                    <a:schemeClr val="tx1"/>
                  </a:fontRef>
                </p:style>
              </p:cxnSp>
              <p:cxnSp>
                <p:nvCxnSpPr>
                  <p:cNvPr id="39" name="直线箭头连接符 38">
                    <a:extLst>
                      <a:ext uri="{FF2B5EF4-FFF2-40B4-BE49-F238E27FC236}">
                        <a16:creationId xmlns:a16="http://schemas.microsoft.com/office/drawing/2014/main" id="{4E30CEDE-9D20-DF43-9EE0-3213493D5645}"/>
                      </a:ext>
                    </a:extLst>
                  </p:cNvPr>
                  <p:cNvCxnSpPr>
                    <a:cxnSpLocks/>
                  </p:cNvCxnSpPr>
                  <p:nvPr/>
                </p:nvCxnSpPr>
                <p:spPr>
                  <a:xfrm flipH="1">
                    <a:off x="3985016" y="5068504"/>
                    <a:ext cx="1049908" cy="915482"/>
                  </a:xfrm>
                  <a:prstGeom prst="straightConnector1">
                    <a:avLst/>
                  </a:prstGeom>
                  <a:ln>
                    <a:solidFill>
                      <a:schemeClr val="bg2">
                        <a:lumMod val="50000"/>
                      </a:schemeClr>
                    </a:solidFill>
                    <a:headEnd w="med" len="lg"/>
                    <a:tailEnd type="triangle" w="med" len="lg"/>
                  </a:ln>
                </p:spPr>
                <p:style>
                  <a:lnRef idx="1">
                    <a:schemeClr val="dk1"/>
                  </a:lnRef>
                  <a:fillRef idx="0">
                    <a:schemeClr val="dk1"/>
                  </a:fillRef>
                  <a:effectRef idx="0">
                    <a:schemeClr val="dk1"/>
                  </a:effectRef>
                  <a:fontRef idx="minor">
                    <a:schemeClr val="tx1"/>
                  </a:fontRef>
                </p:style>
              </p:cxnSp>
              <p:cxnSp>
                <p:nvCxnSpPr>
                  <p:cNvPr id="40" name="直线箭头连接符 39">
                    <a:extLst>
                      <a:ext uri="{FF2B5EF4-FFF2-40B4-BE49-F238E27FC236}">
                        <a16:creationId xmlns:a16="http://schemas.microsoft.com/office/drawing/2014/main" id="{82180879-6929-EE45-9A4B-F2945B256247}"/>
                      </a:ext>
                    </a:extLst>
                  </p:cNvPr>
                  <p:cNvCxnSpPr>
                    <a:cxnSpLocks/>
                  </p:cNvCxnSpPr>
                  <p:nvPr/>
                </p:nvCxnSpPr>
                <p:spPr>
                  <a:xfrm>
                    <a:off x="5025208" y="5060554"/>
                    <a:ext cx="763421" cy="883039"/>
                  </a:xfrm>
                  <a:prstGeom prst="straightConnector1">
                    <a:avLst/>
                  </a:prstGeom>
                  <a:ln>
                    <a:solidFill>
                      <a:schemeClr val="bg2">
                        <a:lumMod val="50000"/>
                      </a:schemeClr>
                    </a:solidFill>
                    <a:headEnd w="med" len="lg"/>
                    <a:tailEnd type="triangle" w="med" len="lg"/>
                  </a:ln>
                </p:spPr>
                <p:style>
                  <a:lnRef idx="1">
                    <a:schemeClr val="dk1"/>
                  </a:lnRef>
                  <a:fillRef idx="0">
                    <a:schemeClr val="dk1"/>
                  </a:fillRef>
                  <a:effectRef idx="0">
                    <a:schemeClr val="dk1"/>
                  </a:effectRef>
                  <a:fontRef idx="minor">
                    <a:schemeClr val="tx1"/>
                  </a:fontRef>
                </p:style>
              </p:cxnSp>
              <p:cxnSp>
                <p:nvCxnSpPr>
                  <p:cNvPr id="41" name="直线箭头连接符 40">
                    <a:extLst>
                      <a:ext uri="{FF2B5EF4-FFF2-40B4-BE49-F238E27FC236}">
                        <a16:creationId xmlns:a16="http://schemas.microsoft.com/office/drawing/2014/main" id="{69834511-9C4B-BA4E-B421-E31E2458785A}"/>
                      </a:ext>
                    </a:extLst>
                  </p:cNvPr>
                  <p:cNvCxnSpPr>
                    <a:cxnSpLocks/>
                  </p:cNvCxnSpPr>
                  <p:nvPr/>
                </p:nvCxnSpPr>
                <p:spPr>
                  <a:xfrm>
                    <a:off x="5007317" y="5060554"/>
                    <a:ext cx="161926" cy="774128"/>
                  </a:xfrm>
                  <a:prstGeom prst="straightConnector1">
                    <a:avLst/>
                  </a:prstGeom>
                  <a:ln>
                    <a:solidFill>
                      <a:schemeClr val="bg2">
                        <a:lumMod val="50000"/>
                      </a:schemeClr>
                    </a:solidFill>
                    <a:headEnd w="med" len="lg"/>
                    <a:tailEnd type="triangle" w="med" len="lg"/>
                  </a:ln>
                </p:spPr>
                <p:style>
                  <a:lnRef idx="1">
                    <a:schemeClr val="dk1"/>
                  </a:lnRef>
                  <a:fillRef idx="0">
                    <a:schemeClr val="dk1"/>
                  </a:fillRef>
                  <a:effectRef idx="0">
                    <a:schemeClr val="dk1"/>
                  </a:effectRef>
                  <a:fontRef idx="minor">
                    <a:schemeClr val="tx1"/>
                  </a:fontRef>
                </p:style>
              </p:cxnSp>
              <p:sp>
                <p:nvSpPr>
                  <p:cNvPr id="42" name="文本框 41">
                    <a:extLst>
                      <a:ext uri="{FF2B5EF4-FFF2-40B4-BE49-F238E27FC236}">
                        <a16:creationId xmlns:a16="http://schemas.microsoft.com/office/drawing/2014/main" id="{00CA1D4E-1081-ED41-A78F-CA0AF9169195}"/>
                      </a:ext>
                    </a:extLst>
                  </p:cNvPr>
                  <p:cNvSpPr txBox="1"/>
                  <p:nvPr/>
                </p:nvSpPr>
                <p:spPr>
                  <a:xfrm>
                    <a:off x="4087838" y="5398356"/>
                    <a:ext cx="1815054" cy="323165"/>
                  </a:xfrm>
                  <a:prstGeom prst="rect">
                    <a:avLst/>
                  </a:prstGeom>
                  <a:solidFill>
                    <a:schemeClr val="bg1"/>
                  </a:solidFill>
                </p:spPr>
                <p:txBody>
                  <a:bodyPr wrap="square" rtlCol="0">
                    <a:spAutoFit/>
                  </a:bodyPr>
                  <a:lstStyle/>
                  <a:p>
                    <a:pPr algn="ctr"/>
                    <a:r>
                      <a:rPr kumimoji="1" lang="zh-CN" altLang="en-US" sz="975" dirty="0">
                        <a:latin typeface="Microsoft YaHei" panose="020B0503020204020204" pitchFamily="34" charset="-122"/>
                        <a:ea typeface="Microsoft YaHei" panose="020B0503020204020204" pitchFamily="34" charset="-122"/>
                      </a:rPr>
                      <a:t>异构硬件抽象与管控</a:t>
                    </a:r>
                  </a:p>
                </p:txBody>
              </p:sp>
              <p:cxnSp>
                <p:nvCxnSpPr>
                  <p:cNvPr id="49" name="直线箭头连接符 48">
                    <a:extLst>
                      <a:ext uri="{FF2B5EF4-FFF2-40B4-BE49-F238E27FC236}">
                        <a16:creationId xmlns:a16="http://schemas.microsoft.com/office/drawing/2014/main" id="{1A5E2DB4-7A14-4048-8DFF-BEC1770961FC}"/>
                      </a:ext>
                    </a:extLst>
                  </p:cNvPr>
                  <p:cNvCxnSpPr>
                    <a:cxnSpLocks/>
                  </p:cNvCxnSpPr>
                  <p:nvPr/>
                </p:nvCxnSpPr>
                <p:spPr>
                  <a:xfrm flipV="1">
                    <a:off x="6796019" y="5179159"/>
                    <a:ext cx="0" cy="1330231"/>
                  </a:xfrm>
                  <a:prstGeom prst="straightConnector1">
                    <a:avLst/>
                  </a:prstGeom>
                  <a:ln>
                    <a:solidFill>
                      <a:schemeClr val="bg2">
                        <a:lumMod val="50000"/>
                      </a:schemeClr>
                    </a:solidFill>
                    <a:headEnd w="med" len="lg"/>
                    <a:tailEnd type="triangle" w="med" len="lg"/>
                  </a:ln>
                </p:spPr>
                <p:style>
                  <a:lnRef idx="1">
                    <a:schemeClr val="dk1"/>
                  </a:lnRef>
                  <a:fillRef idx="0">
                    <a:schemeClr val="dk1"/>
                  </a:fillRef>
                  <a:effectRef idx="0">
                    <a:schemeClr val="dk1"/>
                  </a:effectRef>
                  <a:fontRef idx="minor">
                    <a:schemeClr val="tx1"/>
                  </a:fontRef>
                </p:style>
              </p:cxnSp>
              <p:cxnSp>
                <p:nvCxnSpPr>
                  <p:cNvPr id="50" name="直线箭头连接符 49">
                    <a:extLst>
                      <a:ext uri="{FF2B5EF4-FFF2-40B4-BE49-F238E27FC236}">
                        <a16:creationId xmlns:a16="http://schemas.microsoft.com/office/drawing/2014/main" id="{A32E2AAB-23E7-404B-B1D7-B568100C67E0}"/>
                      </a:ext>
                    </a:extLst>
                  </p:cNvPr>
                  <p:cNvCxnSpPr>
                    <a:cxnSpLocks/>
                  </p:cNvCxnSpPr>
                  <p:nvPr/>
                </p:nvCxnSpPr>
                <p:spPr>
                  <a:xfrm flipV="1">
                    <a:off x="7968607" y="4835388"/>
                    <a:ext cx="0" cy="1210264"/>
                  </a:xfrm>
                  <a:prstGeom prst="straightConnector1">
                    <a:avLst/>
                  </a:prstGeom>
                  <a:ln>
                    <a:solidFill>
                      <a:schemeClr val="bg2">
                        <a:lumMod val="50000"/>
                      </a:schemeClr>
                    </a:solidFill>
                    <a:headEnd w="med" len="lg"/>
                    <a:tailEnd type="triangle" w="med" len="lg"/>
                  </a:ln>
                </p:spPr>
                <p:style>
                  <a:lnRef idx="1">
                    <a:schemeClr val="dk1"/>
                  </a:lnRef>
                  <a:fillRef idx="0">
                    <a:schemeClr val="dk1"/>
                  </a:fillRef>
                  <a:effectRef idx="0">
                    <a:schemeClr val="dk1"/>
                  </a:effectRef>
                  <a:fontRef idx="minor">
                    <a:schemeClr val="tx1"/>
                  </a:fontRef>
                </p:style>
              </p:cxnSp>
              <p:cxnSp>
                <p:nvCxnSpPr>
                  <p:cNvPr id="51" name="直线箭头连接符 50">
                    <a:extLst>
                      <a:ext uri="{FF2B5EF4-FFF2-40B4-BE49-F238E27FC236}">
                        <a16:creationId xmlns:a16="http://schemas.microsoft.com/office/drawing/2014/main" id="{B23CF713-95F6-FD40-A4FA-D832A7258028}"/>
                      </a:ext>
                    </a:extLst>
                  </p:cNvPr>
                  <p:cNvCxnSpPr>
                    <a:cxnSpLocks/>
                  </p:cNvCxnSpPr>
                  <p:nvPr/>
                </p:nvCxnSpPr>
                <p:spPr>
                  <a:xfrm flipV="1">
                    <a:off x="7529669" y="5084645"/>
                    <a:ext cx="0" cy="1424745"/>
                  </a:xfrm>
                  <a:prstGeom prst="straightConnector1">
                    <a:avLst/>
                  </a:prstGeom>
                  <a:ln>
                    <a:solidFill>
                      <a:schemeClr val="bg2">
                        <a:lumMod val="50000"/>
                      </a:schemeClr>
                    </a:solidFill>
                    <a:headEnd w="med" len="lg"/>
                    <a:tailEnd type="triangle" w="med" len="lg"/>
                  </a:ln>
                </p:spPr>
                <p:style>
                  <a:lnRef idx="1">
                    <a:schemeClr val="dk1"/>
                  </a:lnRef>
                  <a:fillRef idx="0">
                    <a:schemeClr val="dk1"/>
                  </a:fillRef>
                  <a:effectRef idx="0">
                    <a:schemeClr val="dk1"/>
                  </a:effectRef>
                  <a:fontRef idx="minor">
                    <a:schemeClr val="tx1"/>
                  </a:fontRef>
                </p:style>
              </p:cxnSp>
              <p:sp>
                <p:nvSpPr>
                  <p:cNvPr id="52" name="文本框 51">
                    <a:extLst>
                      <a:ext uri="{FF2B5EF4-FFF2-40B4-BE49-F238E27FC236}">
                        <a16:creationId xmlns:a16="http://schemas.microsoft.com/office/drawing/2014/main" id="{25839A79-2700-BF42-A757-4D349684907F}"/>
                      </a:ext>
                    </a:extLst>
                  </p:cNvPr>
                  <p:cNvSpPr txBox="1"/>
                  <p:nvPr/>
                </p:nvSpPr>
                <p:spPr>
                  <a:xfrm>
                    <a:off x="6275111" y="5384372"/>
                    <a:ext cx="2179978" cy="323165"/>
                  </a:xfrm>
                  <a:prstGeom prst="rect">
                    <a:avLst/>
                  </a:prstGeom>
                  <a:solidFill>
                    <a:schemeClr val="bg1"/>
                  </a:solidFill>
                </p:spPr>
                <p:txBody>
                  <a:bodyPr wrap="square" rtlCol="0">
                    <a:spAutoFit/>
                  </a:bodyPr>
                  <a:lstStyle/>
                  <a:p>
                    <a:pPr algn="ctr"/>
                    <a:r>
                      <a:rPr kumimoji="1" lang="zh-CN" altLang="en-US" sz="975" dirty="0">
                        <a:latin typeface="Microsoft YaHei" panose="020B0503020204020204" pitchFamily="34" charset="-122"/>
                        <a:ea typeface="Microsoft YaHei" panose="020B0503020204020204" pitchFamily="34" charset="-122"/>
                      </a:rPr>
                      <a:t>充分发挥硬件低时延能力</a:t>
                    </a:r>
                  </a:p>
                </p:txBody>
              </p:sp>
              <p:sp>
                <p:nvSpPr>
                  <p:cNvPr id="58" name="平行四边形 57">
                    <a:extLst>
                      <a:ext uri="{FF2B5EF4-FFF2-40B4-BE49-F238E27FC236}">
                        <a16:creationId xmlns:a16="http://schemas.microsoft.com/office/drawing/2014/main" id="{A9678732-DB78-244B-A07B-45FF6D5842BB}"/>
                      </a:ext>
                    </a:extLst>
                  </p:cNvPr>
                  <p:cNvSpPr/>
                  <p:nvPr/>
                </p:nvSpPr>
                <p:spPr>
                  <a:xfrm>
                    <a:off x="3739337" y="4438911"/>
                    <a:ext cx="2251566" cy="512058"/>
                  </a:xfrm>
                  <a:prstGeom prst="parallelogram">
                    <a:avLst>
                      <a:gd name="adj" fmla="val 160714"/>
                    </a:avLst>
                  </a:prstGeom>
                  <a:solidFill>
                    <a:schemeClr val="bg1">
                      <a:lumMod val="95000"/>
                    </a:schemeClr>
                  </a:solidFill>
                  <a:ln w="31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050" dirty="0">
                      <a:latin typeface="Arial" panose="020B0604020202020204" pitchFamily="34" charset="0"/>
                      <a:cs typeface="Arial" panose="020B0604020202020204" pitchFamily="34" charset="0"/>
                    </a:endParaRPr>
                  </a:p>
                </p:txBody>
              </p:sp>
              <p:sp>
                <p:nvSpPr>
                  <p:cNvPr id="59" name="矩形 58">
                    <a:extLst>
                      <a:ext uri="{FF2B5EF4-FFF2-40B4-BE49-F238E27FC236}">
                        <a16:creationId xmlns:a16="http://schemas.microsoft.com/office/drawing/2014/main" id="{DB03DE04-261D-DD43-986C-0672F3415BD6}"/>
                      </a:ext>
                    </a:extLst>
                  </p:cNvPr>
                  <p:cNvSpPr/>
                  <p:nvPr/>
                </p:nvSpPr>
                <p:spPr>
                  <a:xfrm>
                    <a:off x="4258538" y="4527610"/>
                    <a:ext cx="1323438" cy="338555"/>
                  </a:xfrm>
                  <a:prstGeom prst="rect">
                    <a:avLst/>
                  </a:prstGeom>
                </p:spPr>
                <p:txBody>
                  <a:bodyPr wrap="none">
                    <a:spAutoFit/>
                  </a:bodyPr>
                  <a:lstStyle/>
                  <a:p>
                    <a:r>
                      <a:rPr kumimoji="1" lang="zh-CN" altLang="en-US" sz="1050" dirty="0">
                        <a:solidFill>
                          <a:prstClr val="black"/>
                        </a:solidFill>
                        <a:latin typeface="Microsoft YaHei" panose="020B0503020204020204" pitchFamily="34" charset="-122"/>
                        <a:ea typeface="Microsoft YaHei" panose="020B0503020204020204" pitchFamily="34" charset="-122"/>
                      </a:rPr>
                      <a:t>轻量化微内核</a:t>
                    </a:r>
                    <a:endParaRPr lang="zh-CN" altLang="en-US" sz="1350" dirty="0"/>
                  </a:p>
                </p:txBody>
              </p:sp>
              <p:sp>
                <p:nvSpPr>
                  <p:cNvPr id="60" name="平行四边形 59">
                    <a:extLst>
                      <a:ext uri="{FF2B5EF4-FFF2-40B4-BE49-F238E27FC236}">
                        <a16:creationId xmlns:a16="http://schemas.microsoft.com/office/drawing/2014/main" id="{68D39077-FCBB-2C4C-9589-150AF44BC86B}"/>
                      </a:ext>
                    </a:extLst>
                  </p:cNvPr>
                  <p:cNvSpPr/>
                  <p:nvPr/>
                </p:nvSpPr>
                <p:spPr>
                  <a:xfrm>
                    <a:off x="5877557" y="4460324"/>
                    <a:ext cx="743732" cy="144431"/>
                  </a:xfrm>
                  <a:prstGeom prst="parallelogram">
                    <a:avLst>
                      <a:gd name="adj" fmla="val 160714"/>
                    </a:avLst>
                  </a:prstGeom>
                  <a:solidFill>
                    <a:schemeClr val="tx1">
                      <a:lumMod val="50000"/>
                      <a:lumOff val="50000"/>
                    </a:schemeClr>
                  </a:solidFill>
                  <a:ln w="31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050" dirty="0">
                      <a:latin typeface="Arial" panose="020B0604020202020204" pitchFamily="34" charset="0"/>
                      <a:cs typeface="Arial" panose="020B0604020202020204" pitchFamily="34" charset="0"/>
                    </a:endParaRPr>
                  </a:p>
                </p:txBody>
              </p:sp>
              <p:pic>
                <p:nvPicPr>
                  <p:cNvPr id="63" name="Picture 2">
                    <a:extLst>
                      <a:ext uri="{FF2B5EF4-FFF2-40B4-BE49-F238E27FC236}">
                        <a16:creationId xmlns:a16="http://schemas.microsoft.com/office/drawing/2014/main" id="{2B97E6A6-F7FF-E24E-9E26-14326153C5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5095" y="4368269"/>
                    <a:ext cx="272076" cy="272076"/>
                  </a:xfrm>
                  <a:prstGeom prst="rect">
                    <a:avLst/>
                  </a:prstGeom>
                  <a:noFill/>
                  <a:extLst>
                    <a:ext uri="{909E8E84-426E-40DD-AFC4-6F175D3DCCD1}">
                      <a14:hiddenFill xmlns:a14="http://schemas.microsoft.com/office/drawing/2010/main">
                        <a:solidFill>
                          <a:srgbClr val="FFFFFF"/>
                        </a:solidFill>
                      </a14:hiddenFill>
                    </a:ext>
                  </a:extLst>
                </p:spPr>
              </p:pic>
              <p:sp>
                <p:nvSpPr>
                  <p:cNvPr id="64" name="矩形 63">
                    <a:extLst>
                      <a:ext uri="{FF2B5EF4-FFF2-40B4-BE49-F238E27FC236}">
                        <a16:creationId xmlns:a16="http://schemas.microsoft.com/office/drawing/2014/main" id="{E075E5BC-084C-9C44-8A2B-657346FAD63E}"/>
                      </a:ext>
                    </a:extLst>
                  </p:cNvPr>
                  <p:cNvSpPr/>
                  <p:nvPr/>
                </p:nvSpPr>
                <p:spPr>
                  <a:xfrm>
                    <a:off x="6970228" y="4375181"/>
                    <a:ext cx="861775" cy="307776"/>
                  </a:xfrm>
                  <a:prstGeom prst="rect">
                    <a:avLst/>
                  </a:prstGeom>
                </p:spPr>
                <p:txBody>
                  <a:bodyPr wrap="none">
                    <a:spAutoFit/>
                  </a:bodyPr>
                  <a:lstStyle/>
                  <a:p>
                    <a:r>
                      <a:rPr kumimoji="1" lang="zh-CN" altLang="en-US" sz="900" dirty="0">
                        <a:solidFill>
                          <a:prstClr val="black"/>
                        </a:solidFill>
                        <a:latin typeface="Microsoft YaHei" panose="020B0503020204020204" pitchFamily="34" charset="-122"/>
                        <a:ea typeface="Microsoft YaHei" panose="020B0503020204020204" pitchFamily="34" charset="-122"/>
                      </a:rPr>
                      <a:t>确定时延</a:t>
                    </a:r>
                    <a:endParaRPr lang="zh-CN" altLang="en-US" sz="1200" dirty="0"/>
                  </a:p>
                </p:txBody>
              </p:sp>
              <p:sp>
                <p:nvSpPr>
                  <p:cNvPr id="65" name="文本框 64">
                    <a:extLst>
                      <a:ext uri="{FF2B5EF4-FFF2-40B4-BE49-F238E27FC236}">
                        <a16:creationId xmlns:a16="http://schemas.microsoft.com/office/drawing/2014/main" id="{F3D7C506-764A-C244-A971-7DDEBD2951DB}"/>
                      </a:ext>
                    </a:extLst>
                  </p:cNvPr>
                  <p:cNvSpPr txBox="1"/>
                  <p:nvPr/>
                </p:nvSpPr>
                <p:spPr>
                  <a:xfrm rot="19660355">
                    <a:off x="3047206" y="4390350"/>
                    <a:ext cx="1377538" cy="338555"/>
                  </a:xfrm>
                  <a:prstGeom prst="rect">
                    <a:avLst/>
                  </a:prstGeom>
                  <a:noFill/>
                </p:spPr>
                <p:txBody>
                  <a:bodyPr wrap="square" rtlCol="0">
                    <a:spAutoFit/>
                  </a:bodyPr>
                  <a:lstStyle/>
                  <a:p>
                    <a:pPr algn="ctr"/>
                    <a:r>
                      <a:rPr kumimoji="1" lang="zh-CN" altLang="en-US" sz="1050" b="1" dirty="0">
                        <a:solidFill>
                          <a:srgbClr val="C00000"/>
                        </a:solidFill>
                        <a:latin typeface="Microsoft YaHei" panose="020B0503020204020204" pitchFamily="34" charset="-122"/>
                        <a:ea typeface="Microsoft YaHei" panose="020B0503020204020204" pitchFamily="34" charset="-122"/>
                      </a:rPr>
                      <a:t>微内核</a:t>
                    </a:r>
                  </a:p>
                </p:txBody>
              </p:sp>
              <p:sp>
                <p:nvSpPr>
                  <p:cNvPr id="66" name="文本框 65">
                    <a:extLst>
                      <a:ext uri="{FF2B5EF4-FFF2-40B4-BE49-F238E27FC236}">
                        <a16:creationId xmlns:a16="http://schemas.microsoft.com/office/drawing/2014/main" id="{C61FFF03-9EA1-044F-8886-161621158EAA}"/>
                      </a:ext>
                    </a:extLst>
                  </p:cNvPr>
                  <p:cNvSpPr txBox="1"/>
                  <p:nvPr/>
                </p:nvSpPr>
                <p:spPr>
                  <a:xfrm rot="19449697">
                    <a:off x="2701525" y="6067592"/>
                    <a:ext cx="1377538" cy="338555"/>
                  </a:xfrm>
                  <a:prstGeom prst="rect">
                    <a:avLst/>
                  </a:prstGeom>
                  <a:noFill/>
                </p:spPr>
                <p:txBody>
                  <a:bodyPr wrap="square" rtlCol="0">
                    <a:spAutoFit/>
                  </a:bodyPr>
                  <a:lstStyle/>
                  <a:p>
                    <a:pPr algn="ctr"/>
                    <a:r>
                      <a:rPr kumimoji="1" lang="zh-CN" altLang="en-US" sz="1050" b="1" dirty="0">
                        <a:latin typeface="Microsoft YaHei" panose="020B0503020204020204" pitchFamily="34" charset="-122"/>
                        <a:ea typeface="Microsoft YaHei" panose="020B0503020204020204" pitchFamily="34" charset="-122"/>
                      </a:rPr>
                      <a:t>硬件平台</a:t>
                    </a:r>
                  </a:p>
                </p:txBody>
              </p:sp>
              <p:sp>
                <p:nvSpPr>
                  <p:cNvPr id="67" name="文本框 66">
                    <a:extLst>
                      <a:ext uri="{FF2B5EF4-FFF2-40B4-BE49-F238E27FC236}">
                        <a16:creationId xmlns:a16="http://schemas.microsoft.com/office/drawing/2014/main" id="{87BA755B-4C6D-184C-AF09-F376BC3AEFD9}"/>
                      </a:ext>
                    </a:extLst>
                  </p:cNvPr>
                  <p:cNvSpPr txBox="1"/>
                  <p:nvPr/>
                </p:nvSpPr>
                <p:spPr>
                  <a:xfrm>
                    <a:off x="6084046" y="4656205"/>
                    <a:ext cx="861776" cy="492443"/>
                  </a:xfrm>
                  <a:prstGeom prst="rect">
                    <a:avLst/>
                  </a:prstGeom>
                  <a:noFill/>
                </p:spPr>
                <p:txBody>
                  <a:bodyPr wrap="none" rtlCol="0">
                    <a:spAutoFit/>
                  </a:bodyPr>
                  <a:lstStyle/>
                  <a:p>
                    <a:pPr algn="ctr"/>
                    <a:r>
                      <a:rPr kumimoji="1" lang="zh-CN" altLang="en-US" sz="900" dirty="0"/>
                      <a:t>可配置</a:t>
                    </a:r>
                    <a:endParaRPr kumimoji="1" lang="en-US" altLang="zh-CN" sz="900" dirty="0"/>
                  </a:p>
                  <a:p>
                    <a:pPr algn="ctr"/>
                    <a:r>
                      <a:rPr kumimoji="1" lang="zh-CN" altLang="en-US" sz="900" dirty="0"/>
                      <a:t>系统服务</a:t>
                    </a:r>
                  </a:p>
                </p:txBody>
              </p:sp>
              <p:sp>
                <p:nvSpPr>
                  <p:cNvPr id="70" name="文本框 69">
                    <a:extLst>
                      <a:ext uri="{FF2B5EF4-FFF2-40B4-BE49-F238E27FC236}">
                        <a16:creationId xmlns:a16="http://schemas.microsoft.com/office/drawing/2014/main" id="{CACCFF7C-16DC-FA44-94F8-52B9C0EC9A10}"/>
                      </a:ext>
                    </a:extLst>
                  </p:cNvPr>
                  <p:cNvSpPr txBox="1"/>
                  <p:nvPr/>
                </p:nvSpPr>
                <p:spPr>
                  <a:xfrm rot="19637923">
                    <a:off x="2945985" y="2745102"/>
                    <a:ext cx="1997452" cy="338555"/>
                  </a:xfrm>
                  <a:prstGeom prst="rect">
                    <a:avLst/>
                  </a:prstGeom>
                  <a:noFill/>
                </p:spPr>
                <p:txBody>
                  <a:bodyPr wrap="square" rtlCol="0">
                    <a:spAutoFit/>
                  </a:bodyPr>
                  <a:lstStyle/>
                  <a:p>
                    <a:pPr algn="ctr"/>
                    <a:r>
                      <a:rPr kumimoji="1" lang="zh-CN" altLang="en-US" sz="1050" b="1" dirty="0">
                        <a:solidFill>
                          <a:srgbClr val="C00000"/>
                        </a:solidFill>
                        <a:latin typeface="Microsoft YaHei" panose="020B0503020204020204" pitchFamily="34" charset="-122"/>
                        <a:ea typeface="Microsoft YaHei" panose="020B0503020204020204" pitchFamily="34" charset="-122"/>
                      </a:rPr>
                      <a:t>微内核操作系统服务</a:t>
                    </a:r>
                  </a:p>
                </p:txBody>
              </p:sp>
              <p:sp>
                <p:nvSpPr>
                  <p:cNvPr id="74" name="平行四边形 73">
                    <a:extLst>
                      <a:ext uri="{FF2B5EF4-FFF2-40B4-BE49-F238E27FC236}">
                        <a16:creationId xmlns:a16="http://schemas.microsoft.com/office/drawing/2014/main" id="{47E6851F-C533-C949-ABAA-125B679D9DCC}"/>
                      </a:ext>
                    </a:extLst>
                  </p:cNvPr>
                  <p:cNvSpPr/>
                  <p:nvPr/>
                </p:nvSpPr>
                <p:spPr>
                  <a:xfrm>
                    <a:off x="5593967" y="4653103"/>
                    <a:ext cx="743732" cy="144431"/>
                  </a:xfrm>
                  <a:prstGeom prst="parallelogram">
                    <a:avLst>
                      <a:gd name="adj" fmla="val 160714"/>
                    </a:avLst>
                  </a:prstGeom>
                  <a:solidFill>
                    <a:schemeClr val="tx1">
                      <a:lumMod val="50000"/>
                      <a:lumOff val="50000"/>
                    </a:schemeClr>
                  </a:solidFill>
                  <a:ln w="31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050" dirty="0">
                      <a:latin typeface="Arial" panose="020B0604020202020204" pitchFamily="34" charset="0"/>
                      <a:cs typeface="Arial" panose="020B0604020202020204" pitchFamily="34" charset="0"/>
                    </a:endParaRPr>
                  </a:p>
                </p:txBody>
              </p:sp>
              <p:sp>
                <p:nvSpPr>
                  <p:cNvPr id="75" name="平行四边形 74">
                    <a:extLst>
                      <a:ext uri="{FF2B5EF4-FFF2-40B4-BE49-F238E27FC236}">
                        <a16:creationId xmlns:a16="http://schemas.microsoft.com/office/drawing/2014/main" id="{418ABDA7-EDCB-8740-9B53-C621EBA56EEA}"/>
                      </a:ext>
                    </a:extLst>
                  </p:cNvPr>
                  <p:cNvSpPr/>
                  <p:nvPr/>
                </p:nvSpPr>
                <p:spPr>
                  <a:xfrm>
                    <a:off x="5299667" y="4857112"/>
                    <a:ext cx="743732" cy="144431"/>
                  </a:xfrm>
                  <a:prstGeom prst="parallelogram">
                    <a:avLst>
                      <a:gd name="adj" fmla="val 160714"/>
                    </a:avLst>
                  </a:prstGeom>
                  <a:solidFill>
                    <a:schemeClr val="tx1">
                      <a:lumMod val="50000"/>
                      <a:lumOff val="50000"/>
                    </a:schemeClr>
                  </a:solidFill>
                  <a:ln w="31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050" dirty="0">
                      <a:latin typeface="Arial" panose="020B0604020202020204" pitchFamily="34" charset="0"/>
                      <a:cs typeface="Arial" panose="020B0604020202020204" pitchFamily="34" charset="0"/>
                    </a:endParaRPr>
                  </a:p>
                </p:txBody>
              </p:sp>
              <p:pic>
                <p:nvPicPr>
                  <p:cNvPr id="76" name="Picture 4" descr="Gear icon - Free download on Iconfinder">
                    <a:extLst>
                      <a:ext uri="{FF2B5EF4-FFF2-40B4-BE49-F238E27FC236}">
                        <a16:creationId xmlns:a16="http://schemas.microsoft.com/office/drawing/2014/main" id="{8954862B-06A0-D64A-9613-A7CBF64AAF82}"/>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13764" y="4593751"/>
                    <a:ext cx="272076" cy="272076"/>
                  </a:xfrm>
                  <a:prstGeom prst="rect">
                    <a:avLst/>
                  </a:prstGeom>
                  <a:noFill/>
                  <a:extLst>
                    <a:ext uri="{909E8E84-426E-40DD-AFC4-6F175D3DCCD1}">
                      <a14:hiddenFill xmlns:a14="http://schemas.microsoft.com/office/drawing/2010/main">
                        <a:solidFill>
                          <a:srgbClr val="FFFFFF"/>
                        </a:solidFill>
                      </a14:hiddenFill>
                    </a:ext>
                  </a:extLst>
                </p:spPr>
              </p:pic>
              <p:sp>
                <p:nvSpPr>
                  <p:cNvPr id="77" name="矩形 76">
                    <a:extLst>
                      <a:ext uri="{FF2B5EF4-FFF2-40B4-BE49-F238E27FC236}">
                        <a16:creationId xmlns:a16="http://schemas.microsoft.com/office/drawing/2014/main" id="{892F9ED9-B7BC-054C-A4C0-EF79AE02DBA7}"/>
                      </a:ext>
                    </a:extLst>
                  </p:cNvPr>
                  <p:cNvSpPr/>
                  <p:nvPr/>
                </p:nvSpPr>
                <p:spPr>
                  <a:xfrm>
                    <a:off x="6824056" y="4588110"/>
                    <a:ext cx="861775" cy="307776"/>
                  </a:xfrm>
                  <a:prstGeom prst="rect">
                    <a:avLst/>
                  </a:prstGeom>
                </p:spPr>
                <p:txBody>
                  <a:bodyPr wrap="none">
                    <a:spAutoFit/>
                  </a:bodyPr>
                  <a:lstStyle/>
                  <a:p>
                    <a:r>
                      <a:rPr kumimoji="1" lang="zh-CN" altLang="en-US" sz="900" dirty="0">
                        <a:solidFill>
                          <a:prstClr val="black"/>
                        </a:solidFill>
                        <a:latin typeface="Microsoft YaHei" panose="020B0503020204020204" pitchFamily="34" charset="-122"/>
                        <a:ea typeface="Microsoft YaHei" panose="020B0503020204020204" pitchFamily="34" charset="-122"/>
                      </a:rPr>
                      <a:t>隔离可靠</a:t>
                    </a:r>
                    <a:endParaRPr lang="zh-CN" altLang="en-US" sz="1200" dirty="0"/>
                  </a:p>
                </p:txBody>
              </p:sp>
              <p:sp>
                <p:nvSpPr>
                  <p:cNvPr id="78" name="平行四边形 77">
                    <a:extLst>
                      <a:ext uri="{FF2B5EF4-FFF2-40B4-BE49-F238E27FC236}">
                        <a16:creationId xmlns:a16="http://schemas.microsoft.com/office/drawing/2014/main" id="{9F0596DD-BD01-5944-8687-BEA6B5E39761}"/>
                      </a:ext>
                    </a:extLst>
                  </p:cNvPr>
                  <p:cNvSpPr/>
                  <p:nvPr/>
                </p:nvSpPr>
                <p:spPr>
                  <a:xfrm>
                    <a:off x="3337680" y="2559715"/>
                    <a:ext cx="5702413" cy="979906"/>
                  </a:xfrm>
                  <a:prstGeom prst="parallelogram">
                    <a:avLst>
                      <a:gd name="adj" fmla="val 160714"/>
                    </a:avLst>
                  </a:prstGeom>
                  <a:noFill/>
                  <a:ln w="28575">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677" dirty="0"/>
                  </a:p>
                </p:txBody>
              </p:sp>
              <p:cxnSp>
                <p:nvCxnSpPr>
                  <p:cNvPr id="79" name="直线箭头连接符 78">
                    <a:extLst>
                      <a:ext uri="{FF2B5EF4-FFF2-40B4-BE49-F238E27FC236}">
                        <a16:creationId xmlns:a16="http://schemas.microsoft.com/office/drawing/2014/main" id="{DB2A9320-37FF-7445-85BD-517B32F3C886}"/>
                      </a:ext>
                    </a:extLst>
                  </p:cNvPr>
                  <p:cNvCxnSpPr>
                    <a:cxnSpLocks/>
                  </p:cNvCxnSpPr>
                  <p:nvPr/>
                </p:nvCxnSpPr>
                <p:spPr>
                  <a:xfrm flipV="1">
                    <a:off x="4984045" y="3558069"/>
                    <a:ext cx="0" cy="734707"/>
                  </a:xfrm>
                  <a:prstGeom prst="straightConnector1">
                    <a:avLst/>
                  </a:prstGeom>
                  <a:ln>
                    <a:solidFill>
                      <a:schemeClr val="bg2">
                        <a:lumMod val="50000"/>
                      </a:schemeClr>
                    </a:solidFill>
                    <a:headEnd w="med" len="lg"/>
                    <a:tailEnd type="triangle" w="med" len="lg"/>
                  </a:ln>
                </p:spPr>
                <p:style>
                  <a:lnRef idx="1">
                    <a:schemeClr val="dk1"/>
                  </a:lnRef>
                  <a:fillRef idx="0">
                    <a:schemeClr val="dk1"/>
                  </a:fillRef>
                  <a:effectRef idx="0">
                    <a:schemeClr val="dk1"/>
                  </a:effectRef>
                  <a:fontRef idx="minor">
                    <a:schemeClr val="tx1"/>
                  </a:fontRef>
                </p:style>
              </p:cxnSp>
              <p:cxnSp>
                <p:nvCxnSpPr>
                  <p:cNvPr id="80" name="直线箭头连接符 79">
                    <a:extLst>
                      <a:ext uri="{FF2B5EF4-FFF2-40B4-BE49-F238E27FC236}">
                        <a16:creationId xmlns:a16="http://schemas.microsoft.com/office/drawing/2014/main" id="{16CC3609-2545-FD4E-A86D-AA314BDB565B}"/>
                      </a:ext>
                    </a:extLst>
                  </p:cNvPr>
                  <p:cNvCxnSpPr>
                    <a:cxnSpLocks/>
                  </p:cNvCxnSpPr>
                  <p:nvPr/>
                </p:nvCxnSpPr>
                <p:spPr>
                  <a:xfrm flipV="1">
                    <a:off x="6922387" y="3558069"/>
                    <a:ext cx="0" cy="734705"/>
                  </a:xfrm>
                  <a:prstGeom prst="straightConnector1">
                    <a:avLst/>
                  </a:prstGeom>
                  <a:ln>
                    <a:solidFill>
                      <a:schemeClr val="bg2">
                        <a:lumMod val="50000"/>
                      </a:schemeClr>
                    </a:solidFill>
                    <a:headEnd w="med" len="lg"/>
                    <a:tailEnd type="triangle" w="med" len="lg"/>
                  </a:ln>
                </p:spPr>
                <p:style>
                  <a:lnRef idx="1">
                    <a:schemeClr val="dk1"/>
                  </a:lnRef>
                  <a:fillRef idx="0">
                    <a:schemeClr val="dk1"/>
                  </a:fillRef>
                  <a:effectRef idx="0">
                    <a:schemeClr val="dk1"/>
                  </a:effectRef>
                  <a:fontRef idx="minor">
                    <a:schemeClr val="tx1"/>
                  </a:fontRef>
                </p:style>
              </p:cxnSp>
              <p:cxnSp>
                <p:nvCxnSpPr>
                  <p:cNvPr id="81" name="直线箭头连接符 80">
                    <a:extLst>
                      <a:ext uri="{FF2B5EF4-FFF2-40B4-BE49-F238E27FC236}">
                        <a16:creationId xmlns:a16="http://schemas.microsoft.com/office/drawing/2014/main" id="{067B4FF0-32B4-C342-A754-E85076E49B9F}"/>
                      </a:ext>
                    </a:extLst>
                  </p:cNvPr>
                  <p:cNvCxnSpPr>
                    <a:cxnSpLocks/>
                  </p:cNvCxnSpPr>
                  <p:nvPr/>
                </p:nvCxnSpPr>
                <p:spPr>
                  <a:xfrm flipV="1">
                    <a:off x="5929626" y="3558069"/>
                    <a:ext cx="9218" cy="734705"/>
                  </a:xfrm>
                  <a:prstGeom prst="straightConnector1">
                    <a:avLst/>
                  </a:prstGeom>
                  <a:ln>
                    <a:solidFill>
                      <a:schemeClr val="bg2">
                        <a:lumMod val="50000"/>
                      </a:schemeClr>
                    </a:solidFill>
                    <a:headEnd w="med" len="lg"/>
                    <a:tailEnd type="triangle" w="med" len="lg"/>
                  </a:ln>
                </p:spPr>
                <p:style>
                  <a:lnRef idx="1">
                    <a:schemeClr val="dk1"/>
                  </a:lnRef>
                  <a:fillRef idx="0">
                    <a:schemeClr val="dk1"/>
                  </a:fillRef>
                  <a:effectRef idx="0">
                    <a:schemeClr val="dk1"/>
                  </a:effectRef>
                  <a:fontRef idx="minor">
                    <a:schemeClr val="tx1"/>
                  </a:fontRef>
                </p:style>
              </p:cxnSp>
              <p:sp>
                <p:nvSpPr>
                  <p:cNvPr id="87" name="文本框 86">
                    <a:extLst>
                      <a:ext uri="{FF2B5EF4-FFF2-40B4-BE49-F238E27FC236}">
                        <a16:creationId xmlns:a16="http://schemas.microsoft.com/office/drawing/2014/main" id="{CE20C955-3C39-E243-8C12-2F913C1ACE67}"/>
                      </a:ext>
                    </a:extLst>
                  </p:cNvPr>
                  <p:cNvSpPr txBox="1"/>
                  <p:nvPr/>
                </p:nvSpPr>
                <p:spPr>
                  <a:xfrm>
                    <a:off x="4248119" y="3805001"/>
                    <a:ext cx="3519693" cy="323165"/>
                  </a:xfrm>
                  <a:prstGeom prst="rect">
                    <a:avLst/>
                  </a:prstGeom>
                  <a:solidFill>
                    <a:schemeClr val="bg1"/>
                  </a:solidFill>
                </p:spPr>
                <p:txBody>
                  <a:bodyPr wrap="square" rtlCol="0">
                    <a:spAutoFit/>
                  </a:bodyPr>
                  <a:lstStyle/>
                  <a:p>
                    <a:pPr algn="ctr"/>
                    <a:r>
                      <a:rPr kumimoji="1" lang="zh-CN" altLang="en-US" sz="975" dirty="0">
                        <a:latin typeface="Microsoft YaHei" panose="020B0503020204020204" pitchFamily="34" charset="-122"/>
                        <a:ea typeface="Microsoft YaHei" panose="020B0503020204020204" pitchFamily="34" charset="-122"/>
                      </a:rPr>
                      <a:t>基于软硬件协同设计的系统抽象</a:t>
                    </a:r>
                  </a:p>
                </p:txBody>
              </p:sp>
              <p:sp>
                <p:nvSpPr>
                  <p:cNvPr id="88" name="平行四边形 87">
                    <a:extLst>
                      <a:ext uri="{FF2B5EF4-FFF2-40B4-BE49-F238E27FC236}">
                        <a16:creationId xmlns:a16="http://schemas.microsoft.com/office/drawing/2014/main" id="{F451F188-C4A3-0842-BB6D-3A8A353F1DB7}"/>
                      </a:ext>
                    </a:extLst>
                  </p:cNvPr>
                  <p:cNvSpPr/>
                  <p:nvPr/>
                </p:nvSpPr>
                <p:spPr>
                  <a:xfrm>
                    <a:off x="4428580" y="2649426"/>
                    <a:ext cx="1909119" cy="303794"/>
                  </a:xfrm>
                  <a:prstGeom prst="parallelogram">
                    <a:avLst>
                      <a:gd name="adj" fmla="val 160714"/>
                    </a:avLst>
                  </a:prstGeom>
                  <a:solidFill>
                    <a:schemeClr val="bg1">
                      <a:lumMod val="95000"/>
                    </a:schemeClr>
                  </a:solidFill>
                  <a:ln w="31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050" dirty="0">
                        <a:latin typeface="Arial" panose="020B0604020202020204" pitchFamily="34" charset="0"/>
                        <a:cs typeface="Arial" panose="020B0604020202020204" pitchFamily="34" charset="0"/>
                      </a:rPr>
                      <a:t>进程服务</a:t>
                    </a:r>
                  </a:p>
                </p:txBody>
              </p:sp>
              <p:sp>
                <p:nvSpPr>
                  <p:cNvPr id="89" name="平行四边形 88">
                    <a:extLst>
                      <a:ext uri="{FF2B5EF4-FFF2-40B4-BE49-F238E27FC236}">
                        <a16:creationId xmlns:a16="http://schemas.microsoft.com/office/drawing/2014/main" id="{F1282E1B-E769-3D48-B62F-9045EA66D565}"/>
                      </a:ext>
                    </a:extLst>
                  </p:cNvPr>
                  <p:cNvSpPr/>
                  <p:nvPr/>
                </p:nvSpPr>
                <p:spPr>
                  <a:xfrm>
                    <a:off x="3655239" y="3018034"/>
                    <a:ext cx="1900392" cy="418502"/>
                  </a:xfrm>
                  <a:prstGeom prst="parallelogram">
                    <a:avLst>
                      <a:gd name="adj" fmla="val 160714"/>
                    </a:avLst>
                  </a:prstGeom>
                  <a:solidFill>
                    <a:schemeClr val="bg1">
                      <a:lumMod val="95000"/>
                    </a:schemeClr>
                  </a:solidFill>
                  <a:ln w="31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050" dirty="0">
                        <a:latin typeface="Arial" panose="020B0604020202020204" pitchFamily="34" charset="0"/>
                        <a:cs typeface="Arial" panose="020B0604020202020204" pitchFamily="34" charset="0"/>
                      </a:rPr>
                      <a:t>驱动框架</a:t>
                    </a:r>
                  </a:p>
                </p:txBody>
              </p:sp>
              <p:sp>
                <p:nvSpPr>
                  <p:cNvPr id="91" name="平行四边形 90">
                    <a:extLst>
                      <a:ext uri="{FF2B5EF4-FFF2-40B4-BE49-F238E27FC236}">
                        <a16:creationId xmlns:a16="http://schemas.microsoft.com/office/drawing/2014/main" id="{CB2CC654-43BB-704E-AF3B-5FF9346991C7}"/>
                      </a:ext>
                    </a:extLst>
                  </p:cNvPr>
                  <p:cNvSpPr/>
                  <p:nvPr/>
                </p:nvSpPr>
                <p:spPr>
                  <a:xfrm>
                    <a:off x="4950746" y="3014728"/>
                    <a:ext cx="1900392" cy="428719"/>
                  </a:xfrm>
                  <a:prstGeom prst="parallelogram">
                    <a:avLst>
                      <a:gd name="adj" fmla="val 160714"/>
                    </a:avLst>
                  </a:prstGeom>
                  <a:solidFill>
                    <a:schemeClr val="bg1">
                      <a:lumMod val="95000"/>
                    </a:schemeClr>
                  </a:solidFill>
                  <a:ln w="31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050" dirty="0">
                        <a:latin typeface="Arial" panose="020B0604020202020204" pitchFamily="34" charset="0"/>
                        <a:cs typeface="Arial" panose="020B0604020202020204" pitchFamily="34" charset="0"/>
                      </a:rPr>
                      <a:t>文件系统</a:t>
                    </a:r>
                  </a:p>
                </p:txBody>
              </p:sp>
              <p:sp>
                <p:nvSpPr>
                  <p:cNvPr id="92" name="平行四边形 91">
                    <a:extLst>
                      <a:ext uri="{FF2B5EF4-FFF2-40B4-BE49-F238E27FC236}">
                        <a16:creationId xmlns:a16="http://schemas.microsoft.com/office/drawing/2014/main" id="{E21F14B0-07CB-FD48-AC77-322C1B4F46B0}"/>
                      </a:ext>
                    </a:extLst>
                  </p:cNvPr>
                  <p:cNvSpPr/>
                  <p:nvPr/>
                </p:nvSpPr>
                <p:spPr>
                  <a:xfrm>
                    <a:off x="6246252" y="3016426"/>
                    <a:ext cx="1900392" cy="427022"/>
                  </a:xfrm>
                  <a:prstGeom prst="parallelogram">
                    <a:avLst>
                      <a:gd name="adj" fmla="val 160714"/>
                    </a:avLst>
                  </a:prstGeom>
                  <a:solidFill>
                    <a:schemeClr val="bg1">
                      <a:lumMod val="95000"/>
                    </a:schemeClr>
                  </a:solidFill>
                  <a:ln w="31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050" dirty="0">
                        <a:latin typeface="Arial" panose="020B0604020202020204" pitchFamily="34" charset="0"/>
                        <a:cs typeface="Arial" panose="020B0604020202020204" pitchFamily="34" charset="0"/>
                      </a:rPr>
                      <a:t>网络服务</a:t>
                    </a:r>
                  </a:p>
                </p:txBody>
              </p:sp>
              <p:sp>
                <p:nvSpPr>
                  <p:cNvPr id="98" name="矩形 97">
                    <a:extLst>
                      <a:ext uri="{FF2B5EF4-FFF2-40B4-BE49-F238E27FC236}">
                        <a16:creationId xmlns:a16="http://schemas.microsoft.com/office/drawing/2014/main" id="{ECF37143-29CD-374D-84A0-BECD67C79F6D}"/>
                      </a:ext>
                    </a:extLst>
                  </p:cNvPr>
                  <p:cNvSpPr/>
                  <p:nvPr/>
                </p:nvSpPr>
                <p:spPr>
                  <a:xfrm>
                    <a:off x="7909403" y="2588159"/>
                    <a:ext cx="442856" cy="369332"/>
                  </a:xfrm>
                  <a:prstGeom prst="rect">
                    <a:avLst/>
                  </a:prstGeom>
                </p:spPr>
                <p:txBody>
                  <a:bodyPr wrap="none">
                    <a:spAutoFit/>
                  </a:bodyPr>
                  <a:lstStyle/>
                  <a:p>
                    <a:pPr lvl="0"/>
                    <a:r>
                      <a:rPr kumimoji="1" lang="en-US" altLang="zh-CN" sz="1200" b="1" dirty="0">
                        <a:solidFill>
                          <a:prstClr val="black"/>
                        </a:solidFill>
                        <a:latin typeface="Microsoft YaHei" panose="020B0503020204020204" pitchFamily="34" charset="-122"/>
                        <a:ea typeface="Microsoft YaHei" panose="020B0503020204020204" pitchFamily="34" charset="-122"/>
                      </a:rPr>
                      <a:t>…</a:t>
                    </a:r>
                    <a:endParaRPr lang="zh-CN" altLang="en-US" sz="1500" b="1" dirty="0">
                      <a:solidFill>
                        <a:prstClr val="black"/>
                      </a:solidFill>
                    </a:endParaRPr>
                  </a:p>
                </p:txBody>
              </p:sp>
              <p:sp>
                <p:nvSpPr>
                  <p:cNvPr id="101" name="平行四边形 100">
                    <a:extLst>
                      <a:ext uri="{FF2B5EF4-FFF2-40B4-BE49-F238E27FC236}">
                        <a16:creationId xmlns:a16="http://schemas.microsoft.com/office/drawing/2014/main" id="{DF5A2C7D-DF8B-DD4C-9809-8B370B7BDFF7}"/>
                      </a:ext>
                    </a:extLst>
                  </p:cNvPr>
                  <p:cNvSpPr/>
                  <p:nvPr/>
                </p:nvSpPr>
                <p:spPr>
                  <a:xfrm>
                    <a:off x="3800235" y="1007289"/>
                    <a:ext cx="5480821" cy="765056"/>
                  </a:xfrm>
                  <a:prstGeom prst="parallelogram">
                    <a:avLst>
                      <a:gd name="adj" fmla="val 160714"/>
                    </a:avLst>
                  </a:prstGeom>
                  <a:solidFill>
                    <a:schemeClr val="bg1"/>
                  </a:solidFill>
                  <a:ln w="28575">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677" dirty="0"/>
                  </a:p>
                </p:txBody>
              </p:sp>
              <p:sp>
                <p:nvSpPr>
                  <p:cNvPr id="102" name="文本框 101">
                    <a:extLst>
                      <a:ext uri="{FF2B5EF4-FFF2-40B4-BE49-F238E27FC236}">
                        <a16:creationId xmlns:a16="http://schemas.microsoft.com/office/drawing/2014/main" id="{9A36EE54-A1D5-614A-8265-32DC983BB8C9}"/>
                      </a:ext>
                    </a:extLst>
                  </p:cNvPr>
                  <p:cNvSpPr txBox="1"/>
                  <p:nvPr/>
                </p:nvSpPr>
                <p:spPr>
                  <a:xfrm rot="19637923">
                    <a:off x="3418226" y="1088410"/>
                    <a:ext cx="1734897" cy="338555"/>
                  </a:xfrm>
                  <a:prstGeom prst="rect">
                    <a:avLst/>
                  </a:prstGeom>
                  <a:noFill/>
                </p:spPr>
                <p:txBody>
                  <a:bodyPr wrap="square" rtlCol="0">
                    <a:spAutoFit/>
                  </a:bodyPr>
                  <a:lstStyle/>
                  <a:p>
                    <a:pPr algn="ctr"/>
                    <a:r>
                      <a:rPr kumimoji="1" lang="zh-CN" altLang="en-US" sz="1050" b="1" dirty="0">
                        <a:solidFill>
                          <a:srgbClr val="0070C0"/>
                        </a:solidFill>
                        <a:latin typeface="Microsoft YaHei" panose="020B0503020204020204" pitchFamily="34" charset="-122"/>
                        <a:ea typeface="Microsoft YaHei" panose="020B0503020204020204" pitchFamily="34" charset="-122"/>
                      </a:rPr>
                      <a:t>领域框架赋能应用</a:t>
                    </a:r>
                  </a:p>
                </p:txBody>
              </p:sp>
              <p:cxnSp>
                <p:nvCxnSpPr>
                  <p:cNvPr id="109" name="直线连接符 108">
                    <a:extLst>
                      <a:ext uri="{FF2B5EF4-FFF2-40B4-BE49-F238E27FC236}">
                        <a16:creationId xmlns:a16="http://schemas.microsoft.com/office/drawing/2014/main" id="{18169965-E2E4-8A45-86F1-09F016D26E76}"/>
                      </a:ext>
                    </a:extLst>
                  </p:cNvPr>
                  <p:cNvCxnSpPr>
                    <a:cxnSpLocks/>
                  </p:cNvCxnSpPr>
                  <p:nvPr/>
                </p:nvCxnSpPr>
                <p:spPr>
                  <a:xfrm flipV="1">
                    <a:off x="4787016" y="1212925"/>
                    <a:ext cx="361031" cy="260831"/>
                  </a:xfrm>
                  <a:prstGeom prst="line">
                    <a:avLst/>
                  </a:prstGeom>
                  <a:ln w="12700"/>
                </p:spPr>
                <p:style>
                  <a:lnRef idx="1">
                    <a:schemeClr val="dk1"/>
                  </a:lnRef>
                  <a:fillRef idx="0">
                    <a:schemeClr val="dk1"/>
                  </a:fillRef>
                  <a:effectRef idx="0">
                    <a:schemeClr val="dk1"/>
                  </a:effectRef>
                  <a:fontRef idx="minor">
                    <a:schemeClr val="tx1"/>
                  </a:fontRef>
                </p:style>
              </p:cxnSp>
              <p:cxnSp>
                <p:nvCxnSpPr>
                  <p:cNvPr id="110" name="直线连接符 109">
                    <a:extLst>
                      <a:ext uri="{FF2B5EF4-FFF2-40B4-BE49-F238E27FC236}">
                        <a16:creationId xmlns:a16="http://schemas.microsoft.com/office/drawing/2014/main" id="{79058CDC-E21C-C344-8E12-A7CB80C490E0}"/>
                      </a:ext>
                    </a:extLst>
                  </p:cNvPr>
                  <p:cNvCxnSpPr>
                    <a:cxnSpLocks/>
                  </p:cNvCxnSpPr>
                  <p:nvPr/>
                </p:nvCxnSpPr>
                <p:spPr>
                  <a:xfrm flipV="1">
                    <a:off x="5006115" y="1674610"/>
                    <a:ext cx="925813" cy="1"/>
                  </a:xfrm>
                  <a:prstGeom prst="line">
                    <a:avLst/>
                  </a:prstGeom>
                  <a:ln w="12700"/>
                </p:spPr>
                <p:style>
                  <a:lnRef idx="1">
                    <a:schemeClr val="dk1"/>
                  </a:lnRef>
                  <a:fillRef idx="0">
                    <a:schemeClr val="dk1"/>
                  </a:fillRef>
                  <a:effectRef idx="0">
                    <a:schemeClr val="dk1"/>
                  </a:effectRef>
                  <a:fontRef idx="minor">
                    <a:schemeClr val="tx1"/>
                  </a:fontRef>
                </p:style>
              </p:cxnSp>
              <p:cxnSp>
                <p:nvCxnSpPr>
                  <p:cNvPr id="111" name="直线连接符 110">
                    <a:extLst>
                      <a:ext uri="{FF2B5EF4-FFF2-40B4-BE49-F238E27FC236}">
                        <a16:creationId xmlns:a16="http://schemas.microsoft.com/office/drawing/2014/main" id="{EA91FB8D-EDAF-934D-9F15-A0692814940A}"/>
                      </a:ext>
                    </a:extLst>
                  </p:cNvPr>
                  <p:cNvCxnSpPr>
                    <a:cxnSpLocks/>
                  </p:cNvCxnSpPr>
                  <p:nvPr/>
                </p:nvCxnSpPr>
                <p:spPr>
                  <a:xfrm>
                    <a:off x="5330824" y="1220538"/>
                    <a:ext cx="820294" cy="0"/>
                  </a:xfrm>
                  <a:prstGeom prst="line">
                    <a:avLst/>
                  </a:prstGeom>
                  <a:ln w="12700"/>
                </p:spPr>
                <p:style>
                  <a:lnRef idx="1">
                    <a:schemeClr val="dk1"/>
                  </a:lnRef>
                  <a:fillRef idx="0">
                    <a:schemeClr val="dk1"/>
                  </a:fillRef>
                  <a:effectRef idx="0">
                    <a:schemeClr val="dk1"/>
                  </a:effectRef>
                  <a:fontRef idx="minor">
                    <a:schemeClr val="tx1"/>
                  </a:fontRef>
                </p:style>
              </p:cxnSp>
              <p:pic>
                <p:nvPicPr>
                  <p:cNvPr id="126" name="图形 125">
                    <a:extLst>
                      <a:ext uri="{FF2B5EF4-FFF2-40B4-BE49-F238E27FC236}">
                        <a16:creationId xmlns:a16="http://schemas.microsoft.com/office/drawing/2014/main" id="{C76C1DAD-B1FA-1C41-AABA-F9F69E2710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32166" y="1458847"/>
                    <a:ext cx="293046" cy="293046"/>
                  </a:xfrm>
                  <a:prstGeom prst="rect">
                    <a:avLst/>
                  </a:prstGeom>
                </p:spPr>
              </p:pic>
              <p:pic>
                <p:nvPicPr>
                  <p:cNvPr id="127" name="图形 126">
                    <a:extLst>
                      <a:ext uri="{FF2B5EF4-FFF2-40B4-BE49-F238E27FC236}">
                        <a16:creationId xmlns:a16="http://schemas.microsoft.com/office/drawing/2014/main" id="{5F632A26-8FF1-C04C-87F4-6E002F9C819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23998" y="1392653"/>
                    <a:ext cx="256312" cy="256312"/>
                  </a:xfrm>
                  <a:prstGeom prst="rect">
                    <a:avLst/>
                  </a:prstGeom>
                </p:spPr>
              </p:pic>
              <p:sp>
                <p:nvSpPr>
                  <p:cNvPr id="129" name="文本框 128">
                    <a:extLst>
                      <a:ext uri="{FF2B5EF4-FFF2-40B4-BE49-F238E27FC236}">
                        <a16:creationId xmlns:a16="http://schemas.microsoft.com/office/drawing/2014/main" id="{D34C4231-22BB-8749-BD9D-A1DE05160AD6}"/>
                      </a:ext>
                    </a:extLst>
                  </p:cNvPr>
                  <p:cNvSpPr txBox="1"/>
                  <p:nvPr/>
                </p:nvSpPr>
                <p:spPr>
                  <a:xfrm>
                    <a:off x="5325566" y="1267490"/>
                    <a:ext cx="519800" cy="369332"/>
                  </a:xfrm>
                  <a:prstGeom prst="rect">
                    <a:avLst/>
                  </a:prstGeom>
                  <a:noFill/>
                </p:spPr>
                <p:txBody>
                  <a:bodyPr wrap="none" rtlCol="0">
                    <a:spAutoFit/>
                  </a:bodyPr>
                  <a:lstStyle/>
                  <a:p>
                    <a:r>
                      <a:rPr kumimoji="1" lang="en-US" altLang="zh-CN" sz="1200" b="1" dirty="0"/>
                      <a:t>5G</a:t>
                    </a:r>
                    <a:endParaRPr kumimoji="1" lang="zh-CN" altLang="en-US" sz="1200" b="1" dirty="0"/>
                  </a:p>
                </p:txBody>
              </p:sp>
              <p:cxnSp>
                <p:nvCxnSpPr>
                  <p:cNvPr id="132" name="直线箭头连接符 131">
                    <a:extLst>
                      <a:ext uri="{FF2B5EF4-FFF2-40B4-BE49-F238E27FC236}">
                        <a16:creationId xmlns:a16="http://schemas.microsoft.com/office/drawing/2014/main" id="{DF342484-4C8D-C44A-ACB5-2180E44CE3EA}"/>
                      </a:ext>
                    </a:extLst>
                  </p:cNvPr>
                  <p:cNvCxnSpPr>
                    <a:cxnSpLocks/>
                  </p:cNvCxnSpPr>
                  <p:nvPr/>
                </p:nvCxnSpPr>
                <p:spPr>
                  <a:xfrm flipV="1">
                    <a:off x="5030203" y="1794989"/>
                    <a:ext cx="0" cy="734707"/>
                  </a:xfrm>
                  <a:prstGeom prst="straightConnector1">
                    <a:avLst/>
                  </a:prstGeom>
                  <a:ln>
                    <a:solidFill>
                      <a:schemeClr val="bg2">
                        <a:lumMod val="50000"/>
                      </a:schemeClr>
                    </a:solidFill>
                    <a:headEnd w="med" len="lg"/>
                    <a:tailEnd type="triangle" w="med" len="lg"/>
                  </a:ln>
                </p:spPr>
                <p:style>
                  <a:lnRef idx="1">
                    <a:schemeClr val="dk1"/>
                  </a:lnRef>
                  <a:fillRef idx="0">
                    <a:schemeClr val="dk1"/>
                  </a:fillRef>
                  <a:effectRef idx="0">
                    <a:schemeClr val="dk1"/>
                  </a:effectRef>
                  <a:fontRef idx="minor">
                    <a:schemeClr val="tx1"/>
                  </a:fontRef>
                </p:style>
              </p:cxnSp>
              <p:cxnSp>
                <p:nvCxnSpPr>
                  <p:cNvPr id="133" name="直线箭头连接符 132">
                    <a:extLst>
                      <a:ext uri="{FF2B5EF4-FFF2-40B4-BE49-F238E27FC236}">
                        <a16:creationId xmlns:a16="http://schemas.microsoft.com/office/drawing/2014/main" id="{00D002FC-F32D-B84D-ADD2-DD97CB24C924}"/>
                      </a:ext>
                    </a:extLst>
                  </p:cNvPr>
                  <p:cNvCxnSpPr>
                    <a:cxnSpLocks/>
                  </p:cNvCxnSpPr>
                  <p:nvPr/>
                </p:nvCxnSpPr>
                <p:spPr>
                  <a:xfrm flipV="1">
                    <a:off x="6968545" y="1794989"/>
                    <a:ext cx="0" cy="734705"/>
                  </a:xfrm>
                  <a:prstGeom prst="straightConnector1">
                    <a:avLst/>
                  </a:prstGeom>
                  <a:ln>
                    <a:solidFill>
                      <a:schemeClr val="bg2">
                        <a:lumMod val="50000"/>
                      </a:schemeClr>
                    </a:solidFill>
                    <a:headEnd w="med" len="lg"/>
                    <a:tailEnd type="triangle" w="med" len="lg"/>
                  </a:ln>
                </p:spPr>
                <p:style>
                  <a:lnRef idx="1">
                    <a:schemeClr val="dk1"/>
                  </a:lnRef>
                  <a:fillRef idx="0">
                    <a:schemeClr val="dk1"/>
                  </a:fillRef>
                  <a:effectRef idx="0">
                    <a:schemeClr val="dk1"/>
                  </a:effectRef>
                  <a:fontRef idx="minor">
                    <a:schemeClr val="tx1"/>
                  </a:fontRef>
                </p:style>
              </p:cxnSp>
              <p:cxnSp>
                <p:nvCxnSpPr>
                  <p:cNvPr id="134" name="直线箭头连接符 133">
                    <a:extLst>
                      <a:ext uri="{FF2B5EF4-FFF2-40B4-BE49-F238E27FC236}">
                        <a16:creationId xmlns:a16="http://schemas.microsoft.com/office/drawing/2014/main" id="{8BB21362-6955-2E48-9207-852772E57CC4}"/>
                      </a:ext>
                    </a:extLst>
                  </p:cNvPr>
                  <p:cNvCxnSpPr>
                    <a:cxnSpLocks/>
                  </p:cNvCxnSpPr>
                  <p:nvPr/>
                </p:nvCxnSpPr>
                <p:spPr>
                  <a:xfrm flipV="1">
                    <a:off x="5975784" y="1794989"/>
                    <a:ext cx="9218" cy="734705"/>
                  </a:xfrm>
                  <a:prstGeom prst="straightConnector1">
                    <a:avLst/>
                  </a:prstGeom>
                  <a:ln>
                    <a:solidFill>
                      <a:schemeClr val="bg2">
                        <a:lumMod val="50000"/>
                      </a:schemeClr>
                    </a:solidFill>
                    <a:headEnd w="med" len="lg"/>
                    <a:tailEnd type="triangle" w="med" len="lg"/>
                  </a:ln>
                </p:spPr>
                <p:style>
                  <a:lnRef idx="1">
                    <a:schemeClr val="dk1"/>
                  </a:lnRef>
                  <a:fillRef idx="0">
                    <a:schemeClr val="dk1"/>
                  </a:fillRef>
                  <a:effectRef idx="0">
                    <a:schemeClr val="dk1"/>
                  </a:effectRef>
                  <a:fontRef idx="minor">
                    <a:schemeClr val="tx1"/>
                  </a:fontRef>
                </p:style>
              </p:cxnSp>
              <p:sp>
                <p:nvSpPr>
                  <p:cNvPr id="135" name="文本框 134">
                    <a:extLst>
                      <a:ext uri="{FF2B5EF4-FFF2-40B4-BE49-F238E27FC236}">
                        <a16:creationId xmlns:a16="http://schemas.microsoft.com/office/drawing/2014/main" id="{47E73A5D-A594-9F43-A83C-9C3A9C8ABAE9}"/>
                      </a:ext>
                    </a:extLst>
                  </p:cNvPr>
                  <p:cNvSpPr txBox="1"/>
                  <p:nvPr/>
                </p:nvSpPr>
                <p:spPr>
                  <a:xfrm>
                    <a:off x="4294278" y="2041921"/>
                    <a:ext cx="3662891" cy="323165"/>
                  </a:xfrm>
                  <a:prstGeom prst="rect">
                    <a:avLst/>
                  </a:prstGeom>
                  <a:solidFill>
                    <a:schemeClr val="bg1"/>
                  </a:solidFill>
                </p:spPr>
                <p:txBody>
                  <a:bodyPr wrap="square" rtlCol="0">
                    <a:spAutoFit/>
                  </a:bodyPr>
                  <a:lstStyle/>
                  <a:p>
                    <a:pPr algn="ctr"/>
                    <a:r>
                      <a:rPr kumimoji="1" lang="zh-CN" altLang="en-US" sz="975" dirty="0">
                        <a:latin typeface="Microsoft YaHei" panose="020B0503020204020204" pitchFamily="34" charset="-122"/>
                        <a:ea typeface="Microsoft YaHei" panose="020B0503020204020204" pitchFamily="34" charset="-122"/>
                      </a:rPr>
                      <a:t>为操作系统框架层提供资源抽象与运行支撑</a:t>
                    </a:r>
                  </a:p>
                </p:txBody>
              </p:sp>
              <p:cxnSp>
                <p:nvCxnSpPr>
                  <p:cNvPr id="122" name="直线连接符 121">
                    <a:extLst>
                      <a:ext uri="{FF2B5EF4-FFF2-40B4-BE49-F238E27FC236}">
                        <a16:creationId xmlns:a16="http://schemas.microsoft.com/office/drawing/2014/main" id="{D3CEC073-88D5-1D4E-9736-4A8409C63258}"/>
                      </a:ext>
                    </a:extLst>
                  </p:cNvPr>
                  <p:cNvCxnSpPr>
                    <a:cxnSpLocks/>
                  </p:cNvCxnSpPr>
                  <p:nvPr/>
                </p:nvCxnSpPr>
                <p:spPr>
                  <a:xfrm flipV="1">
                    <a:off x="6102913" y="1382935"/>
                    <a:ext cx="263874" cy="209472"/>
                  </a:xfrm>
                  <a:prstGeom prst="line">
                    <a:avLst/>
                  </a:prstGeom>
                  <a:ln w="12700"/>
                </p:spPr>
                <p:style>
                  <a:lnRef idx="1">
                    <a:schemeClr val="dk1"/>
                  </a:lnRef>
                  <a:fillRef idx="0">
                    <a:schemeClr val="dk1"/>
                  </a:fillRef>
                  <a:effectRef idx="0">
                    <a:schemeClr val="dk1"/>
                  </a:effectRef>
                  <a:fontRef idx="minor">
                    <a:schemeClr val="tx1"/>
                  </a:fontRef>
                </p:style>
              </p:cxnSp>
            </p:grpSp>
            <p:pic>
              <p:nvPicPr>
                <p:cNvPr id="201" name="图片 200">
                  <a:extLst>
                    <a:ext uri="{FF2B5EF4-FFF2-40B4-BE49-F238E27FC236}">
                      <a16:creationId xmlns:a16="http://schemas.microsoft.com/office/drawing/2014/main" id="{549DAFA1-2B73-964E-9FB0-202ED55B4A90}"/>
                    </a:ext>
                  </a:extLst>
                </p:cNvPr>
                <p:cNvPicPr>
                  <a:picLocks noChangeAspect="1"/>
                </p:cNvPicPr>
                <p:nvPr/>
              </p:nvPicPr>
              <p:blipFill>
                <a:blip r:embed="rId9"/>
                <a:stretch>
                  <a:fillRect/>
                </a:stretch>
              </p:blipFill>
              <p:spPr>
                <a:xfrm>
                  <a:off x="6245031" y="999522"/>
                  <a:ext cx="391912" cy="391912"/>
                </a:xfrm>
                <a:prstGeom prst="rect">
                  <a:avLst/>
                </a:prstGeom>
              </p:spPr>
            </p:pic>
            <p:pic>
              <p:nvPicPr>
                <p:cNvPr id="202" name="图片 201">
                  <a:extLst>
                    <a:ext uri="{FF2B5EF4-FFF2-40B4-BE49-F238E27FC236}">
                      <a16:creationId xmlns:a16="http://schemas.microsoft.com/office/drawing/2014/main" id="{E0DB31C2-1B31-9D40-8EA6-CC0772EF40FD}"/>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5040094" y="1041672"/>
                  <a:ext cx="638822" cy="282179"/>
                </a:xfrm>
                <a:prstGeom prst="rect">
                  <a:avLst/>
                </a:prstGeom>
              </p:spPr>
            </p:pic>
            <p:pic>
              <p:nvPicPr>
                <p:cNvPr id="203" name="Picture 2" descr="机械臂图标icon图标免费下载-图标opmybbn-88ICON图标网">
                  <a:extLst>
                    <a:ext uri="{FF2B5EF4-FFF2-40B4-BE49-F238E27FC236}">
                      <a16:creationId xmlns:a16="http://schemas.microsoft.com/office/drawing/2014/main" id="{98EB16D2-4A28-1E49-80DD-793DECE73F62}"/>
                    </a:ext>
                  </a:extLst>
                </p:cNvPr>
                <p:cNvPicPr>
                  <a:picLocks noChangeAspect="1" noChangeArrowheads="1"/>
                </p:cNvPicPr>
                <p:nvPr/>
              </p:nvPicPr>
              <p:blipFill>
                <a:blip r:embed="rId11">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6694943" y="1224365"/>
                  <a:ext cx="392214" cy="392214"/>
                </a:xfrm>
                <a:prstGeom prst="rect">
                  <a:avLst/>
                </a:prstGeom>
                <a:noFill/>
                <a:extLst>
                  <a:ext uri="{909E8E84-426E-40DD-AFC4-6F175D3DCCD1}">
                    <a14:hiddenFill xmlns:a14="http://schemas.microsoft.com/office/drawing/2010/main">
                      <a:solidFill>
                        <a:srgbClr val="FFFFFF"/>
                      </a:solidFill>
                    </a14:hiddenFill>
                  </a:ext>
                </a:extLst>
              </p:spPr>
            </p:pic>
            <p:sp>
              <p:nvSpPr>
                <p:cNvPr id="204" name="平行四边形 203">
                  <a:extLst>
                    <a:ext uri="{FF2B5EF4-FFF2-40B4-BE49-F238E27FC236}">
                      <a16:creationId xmlns:a16="http://schemas.microsoft.com/office/drawing/2014/main" id="{79537741-589B-5F41-A168-F92967CCA7B7}"/>
                    </a:ext>
                  </a:extLst>
                </p:cNvPr>
                <p:cNvSpPr/>
                <p:nvPr/>
              </p:nvSpPr>
              <p:spPr>
                <a:xfrm>
                  <a:off x="6063887" y="2608256"/>
                  <a:ext cx="1909119" cy="303794"/>
                </a:xfrm>
                <a:prstGeom prst="parallelogram">
                  <a:avLst>
                    <a:gd name="adj" fmla="val 160714"/>
                  </a:avLst>
                </a:prstGeom>
                <a:solidFill>
                  <a:schemeClr val="bg1">
                    <a:lumMod val="95000"/>
                  </a:schemeClr>
                </a:solidFill>
                <a:ln w="31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050" dirty="0">
                      <a:latin typeface="Arial" panose="020B0604020202020204" pitchFamily="34" charset="0"/>
                      <a:cs typeface="Arial" panose="020B0604020202020204" pitchFamily="34" charset="0"/>
                    </a:rPr>
                    <a:t>图形服务</a:t>
                  </a:r>
                </a:p>
              </p:txBody>
            </p:sp>
          </p:grpSp>
          <p:pic>
            <p:nvPicPr>
              <p:cNvPr id="221" name="图片 220">
                <a:extLst>
                  <a:ext uri="{FF2B5EF4-FFF2-40B4-BE49-F238E27FC236}">
                    <a16:creationId xmlns:a16="http://schemas.microsoft.com/office/drawing/2014/main" id="{C18969AB-FD75-7F40-B220-7B9849162351}"/>
                  </a:ext>
                </a:extLst>
              </p:cNvPr>
              <p:cNvPicPr>
                <a:picLocks noChangeAspect="1"/>
              </p:cNvPicPr>
              <p:nvPr/>
            </p:nvPicPr>
            <p:blipFill rotWithShape="1">
              <a:blip r:embed="rId12"/>
              <a:srcRect l="15926" t="53676" r="69315" b="23356"/>
              <a:stretch/>
            </p:blipFill>
            <p:spPr>
              <a:xfrm>
                <a:off x="7653035" y="1247813"/>
                <a:ext cx="352862" cy="370697"/>
              </a:xfrm>
              <a:prstGeom prst="rect">
                <a:avLst/>
              </a:prstGeom>
            </p:spPr>
          </p:pic>
          <p:pic>
            <p:nvPicPr>
              <p:cNvPr id="222" name="图片 221">
                <a:extLst>
                  <a:ext uri="{FF2B5EF4-FFF2-40B4-BE49-F238E27FC236}">
                    <a16:creationId xmlns:a16="http://schemas.microsoft.com/office/drawing/2014/main" id="{E04C2303-D411-D94B-B068-57B8FA4A036E}"/>
                  </a:ext>
                </a:extLst>
              </p:cNvPr>
              <p:cNvPicPr>
                <a:picLocks noChangeAspect="1"/>
              </p:cNvPicPr>
              <p:nvPr/>
            </p:nvPicPr>
            <p:blipFill rotWithShape="1">
              <a:blip r:embed="rId12"/>
              <a:srcRect l="40762" t="75021" r="42650"/>
              <a:stretch/>
            </p:blipFill>
            <p:spPr>
              <a:xfrm>
                <a:off x="9052655" y="960418"/>
                <a:ext cx="392214" cy="398693"/>
              </a:xfrm>
              <a:prstGeom prst="rect">
                <a:avLst/>
              </a:prstGeom>
            </p:spPr>
          </p:pic>
          <p:pic>
            <p:nvPicPr>
              <p:cNvPr id="223" name="Picture 2" descr="机械臂图标icon图标免费下载-图标opmybbn-88ICON图标网">
                <a:extLst>
                  <a:ext uri="{FF2B5EF4-FFF2-40B4-BE49-F238E27FC236}">
                    <a16:creationId xmlns:a16="http://schemas.microsoft.com/office/drawing/2014/main" id="{29D60BBB-1C86-8F48-9736-9FB55FEA2A83}"/>
                  </a:ext>
                </a:extLst>
              </p:cNvPr>
              <p:cNvPicPr>
                <a:picLocks noChangeAspect="1" noChangeArrowheads="1"/>
              </p:cNvPicPr>
              <p:nvPr/>
            </p:nvPicPr>
            <p:blipFill>
              <a:blip r:embed="rId11">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flipH="1">
                <a:off x="10099667" y="887623"/>
                <a:ext cx="392214" cy="392214"/>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图片 15">
              <a:extLst>
                <a:ext uri="{FF2B5EF4-FFF2-40B4-BE49-F238E27FC236}">
                  <a16:creationId xmlns:a16="http://schemas.microsoft.com/office/drawing/2014/main" id="{40F63984-ECB8-2E4C-9ADC-72130F97839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947909" y="3419846"/>
              <a:ext cx="1630211" cy="488115"/>
            </a:xfrm>
            <a:prstGeom prst="rect">
              <a:avLst/>
            </a:prstGeom>
          </p:spPr>
        </p:pic>
        <p:pic>
          <p:nvPicPr>
            <p:cNvPr id="90" name="图形 89" descr="机器人">
              <a:extLst>
                <a:ext uri="{FF2B5EF4-FFF2-40B4-BE49-F238E27FC236}">
                  <a16:creationId xmlns:a16="http://schemas.microsoft.com/office/drawing/2014/main" id="{2594B700-FF8A-914F-A2C2-802FC289DBC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724775" y="1029547"/>
              <a:ext cx="543739" cy="543739"/>
            </a:xfrm>
            <a:prstGeom prst="rect">
              <a:avLst/>
            </a:prstGeom>
          </p:spPr>
        </p:pic>
      </p:grpSp>
      <p:pic>
        <p:nvPicPr>
          <p:cNvPr id="82" name="图片 81">
            <a:extLst>
              <a:ext uri="{FF2B5EF4-FFF2-40B4-BE49-F238E27FC236}">
                <a16:creationId xmlns:a16="http://schemas.microsoft.com/office/drawing/2014/main" id="{E5332D99-04B1-FD41-B15B-59EAFE4F27A9}"/>
              </a:ext>
            </a:extLst>
          </p:cNvPr>
          <p:cNvPicPr>
            <a:picLocks noChangeAspect="1"/>
          </p:cNvPicPr>
          <p:nvPr/>
        </p:nvPicPr>
        <p:blipFill rotWithShape="1">
          <a:blip r:embed="rId16"/>
          <a:srcRect t="15618" b="23878"/>
          <a:stretch/>
        </p:blipFill>
        <p:spPr>
          <a:xfrm rot="16200000" flipV="1">
            <a:off x="2351060" y="4607482"/>
            <a:ext cx="763591" cy="820759"/>
          </a:xfrm>
          <a:prstGeom prst="rect">
            <a:avLst/>
          </a:prstGeom>
        </p:spPr>
      </p:pic>
      <p:pic>
        <p:nvPicPr>
          <p:cNvPr id="83" name="图片 82">
            <a:extLst>
              <a:ext uri="{FF2B5EF4-FFF2-40B4-BE49-F238E27FC236}">
                <a16:creationId xmlns:a16="http://schemas.microsoft.com/office/drawing/2014/main" id="{DCF86695-1106-4A46-A321-E465528FF9DC}"/>
              </a:ext>
            </a:extLst>
          </p:cNvPr>
          <p:cNvPicPr>
            <a:picLocks noChangeAspect="1"/>
          </p:cNvPicPr>
          <p:nvPr/>
        </p:nvPicPr>
        <p:blipFill rotWithShape="1">
          <a:blip r:embed="rId17"/>
          <a:srcRect t="16137" b="18926"/>
          <a:stretch/>
        </p:blipFill>
        <p:spPr>
          <a:xfrm rot="16200000">
            <a:off x="1403899" y="4577270"/>
            <a:ext cx="763589" cy="881186"/>
          </a:xfrm>
          <a:prstGeom prst="rect">
            <a:avLst/>
          </a:prstGeom>
        </p:spPr>
      </p:pic>
      <p:pic>
        <p:nvPicPr>
          <p:cNvPr id="84" name="图片 83">
            <a:extLst>
              <a:ext uri="{FF2B5EF4-FFF2-40B4-BE49-F238E27FC236}">
                <a16:creationId xmlns:a16="http://schemas.microsoft.com/office/drawing/2014/main" id="{5463D3C5-48BD-B14E-A2FB-4BFC5D3E3B89}"/>
              </a:ext>
            </a:extLst>
          </p:cNvPr>
          <p:cNvPicPr>
            <a:picLocks noChangeAspect="1"/>
          </p:cNvPicPr>
          <p:nvPr/>
        </p:nvPicPr>
        <p:blipFill rotWithShape="1">
          <a:blip r:embed="rId18"/>
          <a:srcRect l="8474" t="11693" r="14556" b="25530"/>
          <a:stretch/>
        </p:blipFill>
        <p:spPr>
          <a:xfrm rot="16200000">
            <a:off x="314910" y="4464276"/>
            <a:ext cx="763587" cy="1107175"/>
          </a:xfrm>
          <a:prstGeom prst="rect">
            <a:avLst/>
          </a:prstGeom>
        </p:spPr>
      </p:pic>
      <p:pic>
        <p:nvPicPr>
          <p:cNvPr id="85" name="图片 84">
            <a:extLst>
              <a:ext uri="{FF2B5EF4-FFF2-40B4-BE49-F238E27FC236}">
                <a16:creationId xmlns:a16="http://schemas.microsoft.com/office/drawing/2014/main" id="{86E58CA1-D5C4-954D-8D9C-F43675BE250A}"/>
              </a:ext>
            </a:extLst>
          </p:cNvPr>
          <p:cNvPicPr>
            <a:picLocks/>
          </p:cNvPicPr>
          <p:nvPr/>
        </p:nvPicPr>
        <p:blipFill rotWithShape="1">
          <a:blip r:embed="rId19">
            <a:extLst>
              <a:ext uri="{28A0092B-C50C-407E-A947-70E740481C1C}">
                <a14:useLocalDpi xmlns:a14="http://schemas.microsoft.com/office/drawing/2010/main" val="0"/>
              </a:ext>
            </a:extLst>
          </a:blip>
          <a:srcRect l="9838" r="30588"/>
          <a:stretch/>
        </p:blipFill>
        <p:spPr>
          <a:xfrm>
            <a:off x="3239423" y="4636065"/>
            <a:ext cx="820760" cy="768311"/>
          </a:xfrm>
          <a:prstGeom prst="rect">
            <a:avLst/>
          </a:prstGeom>
        </p:spPr>
      </p:pic>
      <p:pic>
        <p:nvPicPr>
          <p:cNvPr id="94" name="图片 93">
            <a:extLst>
              <a:ext uri="{FF2B5EF4-FFF2-40B4-BE49-F238E27FC236}">
                <a16:creationId xmlns:a16="http://schemas.microsoft.com/office/drawing/2014/main" id="{F159D564-4204-9040-BDB1-BF7D118F368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679985" y="1090663"/>
            <a:ext cx="642887" cy="170767"/>
          </a:xfrm>
          <a:prstGeom prst="rect">
            <a:avLst/>
          </a:prstGeom>
        </p:spPr>
      </p:pic>
      <p:pic>
        <p:nvPicPr>
          <p:cNvPr id="95" name="图片 94">
            <a:extLst>
              <a:ext uri="{FF2B5EF4-FFF2-40B4-BE49-F238E27FC236}">
                <a16:creationId xmlns:a16="http://schemas.microsoft.com/office/drawing/2014/main" id="{9057B7E0-825D-9D4D-99DD-BC7F2BE8C36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848322" y="1299612"/>
            <a:ext cx="437198" cy="419569"/>
          </a:xfrm>
          <a:prstGeom prst="rect">
            <a:avLst/>
          </a:prstGeom>
        </p:spPr>
      </p:pic>
      <p:pic>
        <p:nvPicPr>
          <p:cNvPr id="96" name="图片 95">
            <a:extLst>
              <a:ext uri="{FF2B5EF4-FFF2-40B4-BE49-F238E27FC236}">
                <a16:creationId xmlns:a16="http://schemas.microsoft.com/office/drawing/2014/main" id="{D4957B3D-9677-C545-8E83-F157CE5D879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61171" y="1299193"/>
            <a:ext cx="916070" cy="610713"/>
          </a:xfrm>
          <a:prstGeom prst="rect">
            <a:avLst/>
          </a:prstGeom>
        </p:spPr>
      </p:pic>
      <p:pic>
        <p:nvPicPr>
          <p:cNvPr id="97" name="图片 96">
            <a:extLst>
              <a:ext uri="{FF2B5EF4-FFF2-40B4-BE49-F238E27FC236}">
                <a16:creationId xmlns:a16="http://schemas.microsoft.com/office/drawing/2014/main" id="{09B15348-10A2-984E-93BB-9C5C7E66B0B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77409" y="1379696"/>
            <a:ext cx="657589" cy="311258"/>
          </a:xfrm>
          <a:prstGeom prst="rect">
            <a:avLst/>
          </a:prstGeom>
        </p:spPr>
      </p:pic>
      <p:sp>
        <p:nvSpPr>
          <p:cNvPr id="100" name="圆角矩形 99">
            <a:extLst>
              <a:ext uri="{FF2B5EF4-FFF2-40B4-BE49-F238E27FC236}">
                <a16:creationId xmlns:a16="http://schemas.microsoft.com/office/drawing/2014/main" id="{A9359EAA-E66B-B144-9619-9120F3398B30}"/>
              </a:ext>
            </a:extLst>
          </p:cNvPr>
          <p:cNvSpPr/>
          <p:nvPr/>
        </p:nvSpPr>
        <p:spPr>
          <a:xfrm>
            <a:off x="495673" y="2054354"/>
            <a:ext cx="3321707" cy="2484987"/>
          </a:xfrm>
          <a:prstGeom prst="roundRect">
            <a:avLst>
              <a:gd name="adj" fmla="val 9006"/>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03" name="文本框 102">
            <a:extLst>
              <a:ext uri="{FF2B5EF4-FFF2-40B4-BE49-F238E27FC236}">
                <a16:creationId xmlns:a16="http://schemas.microsoft.com/office/drawing/2014/main" id="{966B60E0-30EA-454D-B38A-7D121FDC0266}"/>
              </a:ext>
            </a:extLst>
          </p:cNvPr>
          <p:cNvSpPr txBox="1"/>
          <p:nvPr/>
        </p:nvSpPr>
        <p:spPr>
          <a:xfrm>
            <a:off x="647662" y="1927033"/>
            <a:ext cx="1674813" cy="300082"/>
          </a:xfrm>
          <a:prstGeom prst="rect">
            <a:avLst/>
          </a:prstGeom>
          <a:solidFill>
            <a:schemeClr val="bg1"/>
          </a:solidFill>
        </p:spPr>
        <p:txBody>
          <a:bodyPr wrap="square" rtlCol="0">
            <a:spAutoFit/>
          </a:bodyPr>
          <a:lstStyle/>
          <a:p>
            <a:r>
              <a:rPr kumimoji="1" lang="zh-CN" altLang="en-US" sz="1350" b="1" dirty="0">
                <a:solidFill>
                  <a:srgbClr val="C00000"/>
                </a:solidFill>
                <a:latin typeface="Microsoft YaHei" panose="020B0503020204020204" pitchFamily="34" charset="-122"/>
                <a:ea typeface="Microsoft YaHei" panose="020B0503020204020204" pitchFamily="34" charset="-122"/>
              </a:rPr>
              <a:t>自主微内核</a:t>
            </a:r>
            <a:r>
              <a:rPr kumimoji="1" lang="en-US" altLang="zh-CN" sz="1350" b="1" dirty="0" err="1">
                <a:solidFill>
                  <a:srgbClr val="C00000"/>
                </a:solidFill>
                <a:latin typeface="Microsoft YaHei" panose="020B0503020204020204" pitchFamily="34" charset="-122"/>
                <a:ea typeface="Microsoft YaHei" panose="020B0503020204020204" pitchFamily="34" charset="-122"/>
              </a:rPr>
              <a:t>ChCore</a:t>
            </a:r>
            <a:endParaRPr kumimoji="1" lang="zh-CN" altLang="en-US" sz="1350" b="1" dirty="0">
              <a:solidFill>
                <a:srgbClr val="C00000"/>
              </a:solidFill>
              <a:latin typeface="Microsoft YaHei" panose="020B0503020204020204" pitchFamily="34" charset="-122"/>
              <a:ea typeface="Microsoft YaHei" panose="020B0503020204020204" pitchFamily="34" charset="-122"/>
            </a:endParaRPr>
          </a:p>
        </p:txBody>
      </p:sp>
      <p:sp>
        <p:nvSpPr>
          <p:cNvPr id="104" name="文本框 103">
            <a:extLst>
              <a:ext uri="{FF2B5EF4-FFF2-40B4-BE49-F238E27FC236}">
                <a16:creationId xmlns:a16="http://schemas.microsoft.com/office/drawing/2014/main" id="{C4270838-A02F-7844-9B6B-06A8B5C1A0B2}"/>
              </a:ext>
            </a:extLst>
          </p:cNvPr>
          <p:cNvSpPr txBox="1"/>
          <p:nvPr/>
        </p:nvSpPr>
        <p:spPr>
          <a:xfrm>
            <a:off x="493681" y="2219166"/>
            <a:ext cx="3331088" cy="2275366"/>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zh-CN" altLang="en-US" sz="1200" dirty="0">
                <a:latin typeface="+mn-ea"/>
              </a:rPr>
              <a:t>初步形成微内核</a:t>
            </a:r>
            <a:r>
              <a:rPr lang="en-US" altLang="zh-CN" sz="1200" dirty="0">
                <a:latin typeface="+mn-ea"/>
              </a:rPr>
              <a:t>+</a:t>
            </a:r>
            <a:r>
              <a:rPr lang="zh-CN" altLang="en-US" sz="1200" dirty="0">
                <a:latin typeface="+mn-ea"/>
              </a:rPr>
              <a:t>系统服务</a:t>
            </a:r>
            <a:r>
              <a:rPr lang="en-US" altLang="zh-CN" sz="1200" dirty="0">
                <a:latin typeface="+mn-ea"/>
              </a:rPr>
              <a:t>+</a:t>
            </a:r>
            <a:r>
              <a:rPr lang="zh-CN" altLang="en-US" sz="1200" dirty="0">
                <a:latin typeface="+mn-ea"/>
              </a:rPr>
              <a:t>系统框架三层架构，可配置性与扩展性良好</a:t>
            </a:r>
            <a:endParaRPr kumimoji="1" lang="en-US" altLang="zh-CN" sz="1200" dirty="0">
              <a:latin typeface="+mn-ea"/>
            </a:endParaRPr>
          </a:p>
          <a:p>
            <a:pPr marL="214313" indent="-214313">
              <a:lnSpc>
                <a:spcPct val="150000"/>
              </a:lnSpc>
              <a:buFont typeface="Arial" panose="020B0604020202020204" pitchFamily="34" charset="0"/>
              <a:buChar char="•"/>
            </a:pPr>
            <a:r>
              <a:rPr lang="zh-CN" altLang="en-US" sz="1200" b="1" dirty="0"/>
              <a:t>应用兼容</a:t>
            </a:r>
            <a:r>
              <a:rPr lang="zh-CN" altLang="en-US" sz="1200" dirty="0"/>
              <a:t>：支持</a:t>
            </a:r>
            <a:r>
              <a:rPr lang="en-US" altLang="zh-CN" sz="1200" dirty="0"/>
              <a:t>C</a:t>
            </a:r>
            <a:r>
              <a:rPr lang="zh-CN" altLang="en-US" sz="1200" dirty="0"/>
              <a:t>、</a:t>
            </a:r>
            <a:r>
              <a:rPr lang="en-US" altLang="zh-CN" sz="1200" dirty="0"/>
              <a:t>C++</a:t>
            </a:r>
            <a:r>
              <a:rPr lang="zh-CN" altLang="en-US" sz="1200" dirty="0"/>
              <a:t>、</a:t>
            </a:r>
            <a:r>
              <a:rPr lang="en-US" altLang="zh-CN" sz="1200" dirty="0"/>
              <a:t>Python</a:t>
            </a:r>
            <a:r>
              <a:rPr lang="zh-CN" altLang="en-US" sz="1200" dirty="0"/>
              <a:t>语言开发、支持主要的</a:t>
            </a:r>
            <a:r>
              <a:rPr lang="en-US" altLang="zh-CN" sz="1200" dirty="0"/>
              <a:t>POSIX</a:t>
            </a:r>
            <a:r>
              <a:rPr lang="zh-CN" altLang="en-US" sz="1200" dirty="0"/>
              <a:t>接口</a:t>
            </a:r>
            <a:endParaRPr lang="en-US" altLang="zh-CN" sz="1200" dirty="0"/>
          </a:p>
          <a:p>
            <a:pPr marL="214313" indent="-214313">
              <a:lnSpc>
                <a:spcPct val="150000"/>
              </a:lnSpc>
              <a:buFont typeface="Arial" panose="020B0604020202020204" pitchFamily="34" charset="0"/>
              <a:buChar char="•"/>
            </a:pPr>
            <a:r>
              <a:rPr lang="zh-CN" altLang="en-US" sz="1200" b="1" dirty="0"/>
              <a:t>体系结构</a:t>
            </a:r>
            <a:r>
              <a:rPr lang="zh-CN" altLang="en-US" sz="1200" dirty="0"/>
              <a:t>：支持</a:t>
            </a:r>
            <a:r>
              <a:rPr lang="en-US" altLang="zh-CN" sz="1200" dirty="0"/>
              <a:t>32/64</a:t>
            </a:r>
            <a:r>
              <a:rPr lang="zh-CN" altLang="en-US" sz="1200" dirty="0"/>
              <a:t>位，支持</a:t>
            </a:r>
            <a:r>
              <a:rPr lang="en" altLang="zh-CN" sz="1200" dirty="0"/>
              <a:t>ARMv8</a:t>
            </a:r>
            <a:r>
              <a:rPr lang="zh-CN" altLang="en" sz="1200" dirty="0"/>
              <a:t>、</a:t>
            </a:r>
            <a:r>
              <a:rPr lang="en" altLang="zh-CN" sz="1200" dirty="0"/>
              <a:t>x86-64</a:t>
            </a:r>
            <a:r>
              <a:rPr lang="zh-CN" altLang="en" sz="1200" dirty="0"/>
              <a:t>、</a:t>
            </a:r>
            <a:r>
              <a:rPr lang="en" altLang="zh-CN" sz="1200" dirty="0"/>
              <a:t>RISC</a:t>
            </a:r>
            <a:r>
              <a:rPr lang="en-US" altLang="zh-CN" sz="1200" dirty="0"/>
              <a:t>-</a:t>
            </a:r>
            <a:r>
              <a:rPr lang="en" altLang="zh-CN" sz="1200" dirty="0"/>
              <a:t>V</a:t>
            </a:r>
            <a:r>
              <a:rPr lang="zh-CN" altLang="en-US" sz="1200" dirty="0"/>
              <a:t>、</a:t>
            </a:r>
            <a:r>
              <a:rPr lang="en-US" altLang="zh-CN" sz="1200" dirty="0"/>
              <a:t>SPARC-V8</a:t>
            </a:r>
          </a:p>
          <a:p>
            <a:pPr marL="214313" indent="-214313">
              <a:lnSpc>
                <a:spcPct val="150000"/>
              </a:lnSpc>
              <a:buFont typeface="Arial" panose="020B0604020202020204" pitchFamily="34" charset="0"/>
              <a:buChar char="•"/>
            </a:pPr>
            <a:r>
              <a:rPr lang="zh-CN" altLang="en-US" sz="1200" b="1" dirty="0"/>
              <a:t>学术成果</a:t>
            </a:r>
            <a:r>
              <a:rPr lang="zh-CN" altLang="en-US" sz="1200" dirty="0"/>
              <a:t>：提出</a:t>
            </a:r>
            <a:r>
              <a:rPr lang="en-US" altLang="zh-CN" sz="1200" dirty="0"/>
              <a:t>10</a:t>
            </a:r>
            <a:r>
              <a:rPr lang="zh-CN" altLang="en-US" sz="1200" dirty="0"/>
              <a:t>倍性能提升的</a:t>
            </a:r>
            <a:r>
              <a:rPr lang="en-US" altLang="zh-CN" sz="1200" dirty="0"/>
              <a:t>IPC</a:t>
            </a:r>
            <a:r>
              <a:rPr lang="zh-CN" altLang="en-US" sz="1200" dirty="0"/>
              <a:t>设计和微内核高可靠机制 </a:t>
            </a:r>
            <a:r>
              <a:rPr lang="en-US" altLang="zh-CN" sz="1050" dirty="0"/>
              <a:t>(ATC20,</a:t>
            </a:r>
            <a:r>
              <a:rPr lang="zh-CN" altLang="en-US" sz="1050" dirty="0"/>
              <a:t> </a:t>
            </a:r>
            <a:r>
              <a:rPr lang="en-US" altLang="zh-CN" sz="1050" dirty="0"/>
              <a:t>ICDCS21,</a:t>
            </a:r>
            <a:r>
              <a:rPr lang="zh-CN" altLang="en-US" sz="1050" dirty="0"/>
              <a:t> </a:t>
            </a:r>
            <a:r>
              <a:rPr lang="en-US" altLang="zh-CN" sz="1050" dirty="0"/>
              <a:t>ATC22)</a:t>
            </a:r>
            <a:endParaRPr lang="en-US" altLang="zh-CN" sz="1200" dirty="0"/>
          </a:p>
        </p:txBody>
      </p:sp>
      <p:pic>
        <p:nvPicPr>
          <p:cNvPr id="105" name="Picture 20" descr="GitHub - tensorflow/tensorflow: An Open Source Machine Learning Framework  for Everyone">
            <a:extLst>
              <a:ext uri="{FF2B5EF4-FFF2-40B4-BE49-F238E27FC236}">
                <a16:creationId xmlns:a16="http://schemas.microsoft.com/office/drawing/2014/main" id="{BA32CC8E-957D-C64B-950D-2D727EA8B8B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29620" y="902793"/>
            <a:ext cx="841397" cy="473285"/>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8" descr="Python Concepts - Wikiversity">
            <a:extLst>
              <a:ext uri="{FF2B5EF4-FFF2-40B4-BE49-F238E27FC236}">
                <a16:creationId xmlns:a16="http://schemas.microsoft.com/office/drawing/2014/main" id="{2F77E3D7-4999-8C42-AEFF-48C71AD30E60}"/>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79959" y="968217"/>
            <a:ext cx="391084" cy="391084"/>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93B60CE9-FA9B-9C43-8E3E-E0EB0E8E115D}"/>
              </a:ext>
            </a:extLst>
          </p:cNvPr>
          <p:cNvPicPr>
            <a:picLocks noChangeAspect="1"/>
          </p:cNvPicPr>
          <p:nvPr/>
        </p:nvPicPr>
        <p:blipFill>
          <a:blip r:embed="rId26"/>
          <a:stretch>
            <a:fillRect/>
          </a:stretch>
        </p:blipFill>
        <p:spPr>
          <a:xfrm>
            <a:off x="2424331" y="1455768"/>
            <a:ext cx="714338" cy="223826"/>
          </a:xfrm>
          <a:prstGeom prst="rect">
            <a:avLst/>
          </a:prstGeom>
        </p:spPr>
      </p:pic>
      <p:pic>
        <p:nvPicPr>
          <p:cNvPr id="107" name="图片 106">
            <a:extLst>
              <a:ext uri="{FF2B5EF4-FFF2-40B4-BE49-F238E27FC236}">
                <a16:creationId xmlns:a16="http://schemas.microsoft.com/office/drawing/2014/main" id="{3A14F8F7-47AE-5042-8681-C8DD3D0A413D}"/>
              </a:ext>
            </a:extLst>
          </p:cNvPr>
          <p:cNvPicPr>
            <a:picLocks noChangeAspect="1"/>
          </p:cNvPicPr>
          <p:nvPr/>
        </p:nvPicPr>
        <p:blipFill rotWithShape="1">
          <a:blip r:embed="rId27"/>
          <a:srcRect t="21715"/>
          <a:stretch/>
        </p:blipFill>
        <p:spPr>
          <a:xfrm>
            <a:off x="3359351" y="834220"/>
            <a:ext cx="1294413" cy="760006"/>
          </a:xfrm>
          <a:prstGeom prst="rect">
            <a:avLst/>
          </a:prstGeom>
        </p:spPr>
      </p:pic>
      <p:pic>
        <p:nvPicPr>
          <p:cNvPr id="112" name="图片 111">
            <a:extLst>
              <a:ext uri="{FF2B5EF4-FFF2-40B4-BE49-F238E27FC236}">
                <a16:creationId xmlns:a16="http://schemas.microsoft.com/office/drawing/2014/main" id="{914B869C-034E-2046-9247-594B20C59701}"/>
              </a:ext>
            </a:extLst>
          </p:cNvPr>
          <p:cNvPicPr>
            <a:picLocks noChangeAspect="1"/>
          </p:cNvPicPr>
          <p:nvPr/>
        </p:nvPicPr>
        <p:blipFill rotWithShape="1">
          <a:blip r:embed="rId28"/>
          <a:srcRect l="2701" t="5261" r="15854" b="17975"/>
          <a:stretch/>
        </p:blipFill>
        <p:spPr>
          <a:xfrm>
            <a:off x="2544059" y="834564"/>
            <a:ext cx="815981" cy="576814"/>
          </a:xfrm>
          <a:prstGeom prst="rect">
            <a:avLst/>
          </a:prstGeom>
        </p:spPr>
      </p:pic>
    </p:spTree>
    <p:extLst>
      <p:ext uri="{BB962C8B-B14F-4D97-AF65-F5344CB8AC3E}">
        <p14:creationId xmlns:p14="http://schemas.microsoft.com/office/powerpoint/2010/main" val="19703157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389083-71E3-2E43-AB80-71C63023C5A4}"/>
              </a:ext>
            </a:extLst>
          </p:cNvPr>
          <p:cNvSpPr>
            <a:spLocks noGrp="1"/>
          </p:cNvSpPr>
          <p:nvPr>
            <p:ph type="title"/>
          </p:nvPr>
        </p:nvSpPr>
        <p:spPr/>
        <p:txBody>
          <a:bodyPr/>
          <a:lstStyle/>
          <a:p>
            <a:r>
              <a:rPr kumimoji="1" lang="en-US" altLang="zh-CN" dirty="0"/>
              <a:t>2.5</a:t>
            </a:r>
            <a:r>
              <a:rPr kumimoji="1" lang="zh-CN" altLang="en-US" dirty="0"/>
              <a:t>、混合内核架构</a:t>
            </a:r>
          </a:p>
        </p:txBody>
      </p:sp>
      <p:sp>
        <p:nvSpPr>
          <p:cNvPr id="3" name="内容占位符 2">
            <a:extLst>
              <a:ext uri="{FF2B5EF4-FFF2-40B4-BE49-F238E27FC236}">
                <a16:creationId xmlns:a16="http://schemas.microsoft.com/office/drawing/2014/main" id="{285225E6-0E46-3540-90CA-2EAA2CFEC163}"/>
              </a:ext>
            </a:extLst>
          </p:cNvPr>
          <p:cNvSpPr>
            <a:spLocks noGrp="1"/>
          </p:cNvSpPr>
          <p:nvPr>
            <p:ph idx="1"/>
          </p:nvPr>
        </p:nvSpPr>
        <p:spPr/>
        <p:txBody>
          <a:bodyPr>
            <a:normAutofit/>
          </a:bodyPr>
          <a:lstStyle/>
          <a:p>
            <a:r>
              <a:rPr kumimoji="1" lang="zh-CN" altLang="en-US" sz="2400" dirty="0"/>
              <a:t>宏内核与微内核的结合</a:t>
            </a:r>
            <a:endParaRPr kumimoji="1" lang="en-US" altLang="zh-CN" sz="2400" dirty="0"/>
          </a:p>
          <a:p>
            <a:pPr lvl="1"/>
            <a:r>
              <a:rPr kumimoji="1" lang="zh-CN" altLang="en-US" sz="2000" dirty="0"/>
              <a:t>将需要性能的模块重新放回内核态</a:t>
            </a:r>
            <a:endParaRPr kumimoji="1" lang="en-US" altLang="zh-CN" sz="2000" dirty="0"/>
          </a:p>
          <a:p>
            <a:pPr lvl="1"/>
            <a:r>
              <a:rPr kumimoji="1" lang="en-US" altLang="zh-CN" sz="2000" dirty="0"/>
              <a:t>macOS</a:t>
            </a:r>
            <a:r>
              <a:rPr kumimoji="1" lang="zh-CN" altLang="en-US" sz="2000" dirty="0"/>
              <a:t> </a:t>
            </a:r>
            <a:r>
              <a:rPr kumimoji="1" lang="en-US" altLang="zh-CN" sz="2000" dirty="0"/>
              <a:t>/</a:t>
            </a:r>
            <a:r>
              <a:rPr kumimoji="1" lang="zh-CN" altLang="en-US" sz="2000" dirty="0"/>
              <a:t> </a:t>
            </a:r>
            <a:r>
              <a:rPr kumimoji="1" lang="en-US" altLang="zh-CN" sz="2000" dirty="0"/>
              <a:t>iOS</a:t>
            </a:r>
            <a:r>
              <a:rPr kumimoji="1" lang="zh-CN" altLang="en-US" sz="2000" dirty="0"/>
              <a:t>：</a:t>
            </a:r>
            <a:r>
              <a:rPr kumimoji="1" lang="en-US" altLang="zh-CN" sz="2000" dirty="0"/>
              <a:t>Mach</a:t>
            </a:r>
            <a:r>
              <a:rPr kumimoji="1" lang="zh-CN" altLang="en-US" sz="2000" dirty="0"/>
              <a:t>微内核 </a:t>
            </a:r>
            <a:r>
              <a:rPr kumimoji="1" lang="en-US" altLang="zh-CN" sz="2000" dirty="0"/>
              <a:t>+</a:t>
            </a:r>
            <a:r>
              <a:rPr kumimoji="1" lang="zh-CN" altLang="en-US" sz="2000" dirty="0"/>
              <a:t> </a:t>
            </a:r>
            <a:r>
              <a:rPr kumimoji="1" lang="en-US" altLang="zh-CN" sz="2000" dirty="0"/>
              <a:t>BSD</a:t>
            </a:r>
            <a:r>
              <a:rPr kumimoji="1" lang="zh-CN" altLang="en-US" sz="2000" dirty="0"/>
              <a:t> </a:t>
            </a:r>
            <a:r>
              <a:rPr kumimoji="1" lang="en-US" altLang="zh-CN" sz="2000" dirty="0"/>
              <a:t>4.3</a:t>
            </a:r>
            <a:r>
              <a:rPr kumimoji="1" lang="zh-CN" altLang="en-US" sz="2000" dirty="0"/>
              <a:t> </a:t>
            </a:r>
            <a:r>
              <a:rPr kumimoji="1" lang="en-US" altLang="zh-CN" sz="2000" dirty="0"/>
              <a:t>+</a:t>
            </a:r>
            <a:r>
              <a:rPr kumimoji="1" lang="zh-CN" altLang="en-US" sz="2000" dirty="0"/>
              <a:t> 系统框架</a:t>
            </a:r>
            <a:endParaRPr kumimoji="1" lang="en-US" altLang="zh-CN" sz="2000" dirty="0"/>
          </a:p>
          <a:p>
            <a:pPr lvl="1"/>
            <a:r>
              <a:rPr kumimoji="1" lang="en-US" altLang="zh-CN" sz="2000" dirty="0"/>
              <a:t>Windows</a:t>
            </a:r>
            <a:r>
              <a:rPr kumimoji="1" lang="zh-CN" altLang="en-US" sz="2000" dirty="0"/>
              <a:t> </a:t>
            </a:r>
            <a:r>
              <a:rPr kumimoji="1" lang="en-US" altLang="zh-CN" sz="2000" dirty="0"/>
              <a:t>NT</a:t>
            </a:r>
            <a:r>
              <a:rPr kumimoji="1" lang="zh-CN" altLang="en-US" sz="2000" dirty="0"/>
              <a:t>：微内核 </a:t>
            </a:r>
            <a:r>
              <a:rPr kumimoji="1" lang="en-US" altLang="zh-CN" sz="2000" dirty="0"/>
              <a:t>+</a:t>
            </a:r>
            <a:r>
              <a:rPr kumimoji="1" lang="zh-CN" altLang="en-US" sz="2000" dirty="0"/>
              <a:t> 内核态的系统服务 </a:t>
            </a:r>
            <a:r>
              <a:rPr kumimoji="1" lang="en-US" altLang="zh-CN" sz="2000" dirty="0"/>
              <a:t>+</a:t>
            </a:r>
            <a:r>
              <a:rPr kumimoji="1" lang="zh-CN" altLang="en-US" sz="2000" dirty="0"/>
              <a:t> 系统框架</a:t>
            </a:r>
          </a:p>
        </p:txBody>
      </p:sp>
      <p:sp>
        <p:nvSpPr>
          <p:cNvPr id="4" name="灯片编号占位符 3">
            <a:extLst>
              <a:ext uri="{FF2B5EF4-FFF2-40B4-BE49-F238E27FC236}">
                <a16:creationId xmlns:a16="http://schemas.microsoft.com/office/drawing/2014/main" id="{F8A1F969-4A93-6941-9232-DF84B6A9E803}"/>
              </a:ext>
            </a:extLst>
          </p:cNvPr>
          <p:cNvSpPr>
            <a:spLocks noGrp="1"/>
          </p:cNvSpPr>
          <p:nvPr>
            <p:ph type="sldNum" sz="quarter" idx="12"/>
          </p:nvPr>
        </p:nvSpPr>
        <p:spPr/>
        <p:txBody>
          <a:bodyPr/>
          <a:lstStyle/>
          <a:p>
            <a:fld id="{ADE361C3-C043-4A6E-BDCE-8DA1E7D90A3B}" type="slidenum">
              <a:rPr lang="zh-CN" altLang="en-US" smtClean="0"/>
              <a:t>58</a:t>
            </a:fld>
            <a:endParaRPr lang="zh-CN" altLang="en-US"/>
          </a:p>
        </p:txBody>
      </p:sp>
      <p:pic>
        <p:nvPicPr>
          <p:cNvPr id="5" name="Picture 2" descr="http://upload.wikimedia.org/wikipedia/commons/thumb/d/d0/OS-structure2.svg/2000px-OS-structure2.svg.png">
            <a:extLst>
              <a:ext uri="{FF2B5EF4-FFF2-40B4-BE49-F238E27FC236}">
                <a16:creationId xmlns:a16="http://schemas.microsoft.com/office/drawing/2014/main" id="{CB44F062-881B-2743-8DCB-D1F99218AA7A}"/>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115616" y="3345649"/>
            <a:ext cx="6912768" cy="2071699"/>
          </a:xfrm>
          <a:prstGeom prst="rect">
            <a:avLst/>
          </a:prstGeom>
          <a:noFill/>
          <a:extLst>
            <a:ext uri="{909E8E84-426E-40dd-AFC4-6F175D3DCCD1}">
              <a14:hiddenFill xmlns:a14="http://schemas.microsoft.com/office/drawing/2010/main" xmlns="">
                <a:solidFill>
                  <a:srgbClr val="FFFFFF"/>
                </a:solidFill>
              </a14:hiddenFill>
            </a:ext>
          </a:extLst>
        </p:spPr>
      </p:pic>
      <p:sp>
        <p:nvSpPr>
          <p:cNvPr id="6" name="矩形 5">
            <a:extLst>
              <a:ext uri="{FF2B5EF4-FFF2-40B4-BE49-F238E27FC236}">
                <a16:creationId xmlns:a16="http://schemas.microsoft.com/office/drawing/2014/main" id="{B92BC0D4-7A73-BC46-9540-16EEE35C3076}"/>
              </a:ext>
            </a:extLst>
          </p:cNvPr>
          <p:cNvSpPr/>
          <p:nvPr/>
        </p:nvSpPr>
        <p:spPr>
          <a:xfrm>
            <a:off x="2286000" y="5427546"/>
            <a:ext cx="4572000" cy="261610"/>
          </a:xfrm>
          <a:prstGeom prst="rect">
            <a:avLst/>
          </a:prstGeom>
        </p:spPr>
        <p:txBody>
          <a:bodyPr>
            <a:spAutoFit/>
          </a:bodyPr>
          <a:lstStyle/>
          <a:p>
            <a:pPr algn="ctr"/>
            <a:r>
              <a:rPr lang="en" altLang="zh-CN" sz="1100" dirty="0">
                <a:solidFill>
                  <a:schemeClr val="bg2">
                    <a:lumMod val="75000"/>
                  </a:schemeClr>
                </a:solidFill>
                <a:hlinkClick r:id="rId4">
                  <a:extLst>
                    <a:ext uri="{A12FA001-AC4F-418D-AE19-62706E023703}">
                      <ahyp:hlinkClr xmlns:ahyp="http://schemas.microsoft.com/office/drawing/2018/hyperlinkcolor" val="tx"/>
                    </a:ext>
                  </a:extLst>
                </a:hlinkClick>
              </a:rPr>
              <a:t>https://zh.wikipedia.org/wiki</a:t>
            </a:r>
            <a:r>
              <a:rPr lang="en-US" altLang="zh-CN" sz="1100" dirty="0">
                <a:solidFill>
                  <a:schemeClr val="bg2">
                    <a:lumMod val="75000"/>
                  </a:schemeClr>
                </a:solidFill>
                <a:hlinkClick r:id="rId4">
                  <a:extLst>
                    <a:ext uri="{A12FA001-AC4F-418D-AE19-62706E023703}">
                      <ahyp:hlinkClr xmlns:ahyp="http://schemas.microsoft.com/office/drawing/2018/hyperlinkcolor" val="tx"/>
                    </a:ext>
                  </a:extLst>
                </a:hlinkClick>
              </a:rPr>
              <a:t>/</a:t>
            </a:r>
            <a:r>
              <a:rPr lang="zh-CN" altLang="en-US" sz="1100" dirty="0">
                <a:solidFill>
                  <a:schemeClr val="bg2">
                    <a:lumMod val="75000"/>
                  </a:schemeClr>
                </a:solidFill>
                <a:hlinkClick r:id="rId4">
                  <a:extLst>
                    <a:ext uri="{A12FA001-AC4F-418D-AE19-62706E023703}">
                      <ahyp:hlinkClr xmlns:ahyp="http://schemas.microsoft.com/office/drawing/2018/hyperlinkcolor" val="tx"/>
                    </a:ext>
                  </a:extLst>
                </a:hlinkClick>
              </a:rPr>
              <a:t>微内核</a:t>
            </a:r>
            <a:endParaRPr lang="zh-CN" altLang="en-US" sz="1100" dirty="0">
              <a:solidFill>
                <a:schemeClr val="bg2">
                  <a:lumMod val="75000"/>
                </a:schemeClr>
              </a:solidFill>
            </a:endParaRPr>
          </a:p>
        </p:txBody>
      </p:sp>
    </p:spTree>
    <p:extLst>
      <p:ext uri="{BB962C8B-B14F-4D97-AF65-F5344CB8AC3E}">
        <p14:creationId xmlns:p14="http://schemas.microsoft.com/office/powerpoint/2010/main" val="34324290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E8D18-5C42-A04D-A9C3-00D272E06DF9}"/>
              </a:ext>
            </a:extLst>
          </p:cNvPr>
          <p:cNvSpPr>
            <a:spLocks noGrp="1"/>
          </p:cNvSpPr>
          <p:nvPr>
            <p:ph type="title"/>
          </p:nvPr>
        </p:nvSpPr>
        <p:spPr/>
        <p:txBody>
          <a:bodyPr/>
          <a:lstStyle/>
          <a:p>
            <a:r>
              <a:rPr kumimoji="1" lang="en-US" altLang="zh-CN" dirty="0"/>
              <a:t>Windows</a:t>
            </a:r>
            <a:r>
              <a:rPr kumimoji="1" lang="zh-CN" altLang="en-US" dirty="0"/>
              <a:t> </a:t>
            </a:r>
            <a:r>
              <a:rPr kumimoji="1" lang="en-US" altLang="zh-CN" dirty="0"/>
              <a:t>NT</a:t>
            </a:r>
            <a:endParaRPr kumimoji="1" lang="zh-CN" altLang="en-US" dirty="0"/>
          </a:p>
        </p:txBody>
      </p:sp>
      <p:sp>
        <p:nvSpPr>
          <p:cNvPr id="4" name="灯片编号占位符 3">
            <a:extLst>
              <a:ext uri="{FF2B5EF4-FFF2-40B4-BE49-F238E27FC236}">
                <a16:creationId xmlns:a16="http://schemas.microsoft.com/office/drawing/2014/main" id="{2534ACE3-DFF1-F749-A5D0-3919353E4ADD}"/>
              </a:ext>
            </a:extLst>
          </p:cNvPr>
          <p:cNvSpPr>
            <a:spLocks noGrp="1"/>
          </p:cNvSpPr>
          <p:nvPr>
            <p:ph type="sldNum" sz="quarter" idx="12"/>
          </p:nvPr>
        </p:nvSpPr>
        <p:spPr/>
        <p:txBody>
          <a:bodyPr/>
          <a:lstStyle/>
          <a:p>
            <a:fld id="{ADE361C3-C043-4A6E-BDCE-8DA1E7D90A3B}" type="slidenum">
              <a:rPr lang="zh-CN" altLang="en-US" smtClean="0"/>
              <a:t>59</a:t>
            </a:fld>
            <a:endParaRPr lang="zh-CN" altLang="en-US"/>
          </a:p>
        </p:txBody>
      </p:sp>
      <p:sp>
        <p:nvSpPr>
          <p:cNvPr id="5" name="矩形 4">
            <a:extLst>
              <a:ext uri="{FF2B5EF4-FFF2-40B4-BE49-F238E27FC236}">
                <a16:creationId xmlns:a16="http://schemas.microsoft.com/office/drawing/2014/main" id="{2BB4DEB8-441C-8644-B587-8C9DDB1169F8}"/>
              </a:ext>
            </a:extLst>
          </p:cNvPr>
          <p:cNvSpPr/>
          <p:nvPr/>
        </p:nvSpPr>
        <p:spPr>
          <a:xfrm>
            <a:off x="179512" y="5318292"/>
            <a:ext cx="7902624" cy="261610"/>
          </a:xfrm>
          <a:prstGeom prst="rect">
            <a:avLst/>
          </a:prstGeom>
        </p:spPr>
        <p:txBody>
          <a:bodyPr wrap="square">
            <a:spAutoFit/>
          </a:bodyPr>
          <a:lstStyle/>
          <a:p>
            <a:r>
              <a:rPr lang="en-US" altLang="zh-CN" sz="1100" dirty="0">
                <a:solidFill>
                  <a:schemeClr val="tx2"/>
                </a:solidFill>
              </a:rPr>
              <a:t>https://</a:t>
            </a:r>
            <a:r>
              <a:rPr lang="en-US" altLang="zh-CN" sz="1100" dirty="0" err="1">
                <a:solidFill>
                  <a:schemeClr val="tx2"/>
                </a:solidFill>
              </a:rPr>
              <a:t>en.wikipedia.org</a:t>
            </a:r>
            <a:r>
              <a:rPr lang="en-US" altLang="zh-CN" sz="1100" dirty="0">
                <a:solidFill>
                  <a:schemeClr val="tx2"/>
                </a:solidFill>
              </a:rPr>
              <a:t>/wiki/</a:t>
            </a:r>
            <a:r>
              <a:rPr lang="en-US" altLang="zh-CN" sz="1100" dirty="0" err="1">
                <a:solidFill>
                  <a:schemeClr val="tx2"/>
                </a:solidFill>
              </a:rPr>
              <a:t>Architecture_of_Windows_NT</a:t>
            </a:r>
            <a:endParaRPr lang="zh-CN" altLang="en-US" sz="1100" dirty="0">
              <a:solidFill>
                <a:schemeClr val="tx2"/>
              </a:solidFill>
            </a:endParaRPr>
          </a:p>
        </p:txBody>
      </p:sp>
      <p:pic>
        <p:nvPicPr>
          <p:cNvPr id="6" name="图片 5">
            <a:extLst>
              <a:ext uri="{FF2B5EF4-FFF2-40B4-BE49-F238E27FC236}">
                <a16:creationId xmlns:a16="http://schemas.microsoft.com/office/drawing/2014/main" id="{C3A903F9-FA08-9940-AFD2-2AD7B069398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99992" y="-10589"/>
            <a:ext cx="4456864" cy="5715000"/>
          </a:xfrm>
          <a:prstGeom prst="rect">
            <a:avLst/>
          </a:prstGeom>
        </p:spPr>
      </p:pic>
      <p:sp>
        <p:nvSpPr>
          <p:cNvPr id="7" name="内容占位符 2">
            <a:extLst>
              <a:ext uri="{FF2B5EF4-FFF2-40B4-BE49-F238E27FC236}">
                <a16:creationId xmlns:a16="http://schemas.microsoft.com/office/drawing/2014/main" id="{DB537EF6-06AA-E847-9CA7-03867F746CBA}"/>
              </a:ext>
            </a:extLst>
          </p:cNvPr>
          <p:cNvSpPr>
            <a:spLocks noGrp="1"/>
          </p:cNvSpPr>
          <p:nvPr>
            <p:ph idx="1"/>
          </p:nvPr>
        </p:nvSpPr>
        <p:spPr>
          <a:xfrm>
            <a:off x="457200" y="1333501"/>
            <a:ext cx="8229600" cy="3771636"/>
          </a:xfrm>
        </p:spPr>
        <p:txBody>
          <a:bodyPr>
            <a:normAutofit lnSpcReduction="10000"/>
          </a:bodyPr>
          <a:lstStyle/>
          <a:p>
            <a:r>
              <a:rPr kumimoji="1" lang="en-US" altLang="zh-CN" sz="2000" dirty="0"/>
              <a:t>Integral</a:t>
            </a:r>
            <a:r>
              <a:rPr kumimoji="1" lang="zh-CN" altLang="en-US" sz="2000" dirty="0"/>
              <a:t>子系统（用户态）</a:t>
            </a:r>
            <a:endParaRPr kumimoji="1" lang="en-US" altLang="zh-CN" sz="2000" dirty="0"/>
          </a:p>
          <a:p>
            <a:pPr lvl="1"/>
            <a:r>
              <a:rPr kumimoji="1" lang="zh-CN" altLang="en-US" sz="1800" dirty="0"/>
              <a:t>负责处理</a:t>
            </a:r>
            <a:r>
              <a:rPr kumimoji="1" lang="en-US" altLang="zh-CN" sz="1800" dirty="0"/>
              <a:t>I/O</a:t>
            </a:r>
            <a:r>
              <a:rPr kumimoji="1" lang="zh-CN" altLang="en-US" sz="1800" dirty="0"/>
              <a:t>、对象</a:t>
            </a:r>
            <a:br>
              <a:rPr kumimoji="1" lang="en-US" altLang="zh-CN" sz="1800" dirty="0"/>
            </a:br>
            <a:r>
              <a:rPr kumimoji="1" lang="zh-CN" altLang="en-US" sz="1800" dirty="0"/>
              <a:t>管理、安全、进程等</a:t>
            </a:r>
            <a:endParaRPr kumimoji="1" lang="en-US" altLang="zh-CN" sz="1800" dirty="0"/>
          </a:p>
          <a:p>
            <a:r>
              <a:rPr kumimoji="1" lang="zh-CN" altLang="en-US" sz="2000" dirty="0"/>
              <a:t>环境子系统（用户态）</a:t>
            </a:r>
            <a:endParaRPr kumimoji="1" lang="en-US" altLang="zh-CN" sz="2000" dirty="0"/>
          </a:p>
          <a:p>
            <a:pPr lvl="1"/>
            <a:r>
              <a:rPr kumimoji="1" lang="en-US" altLang="zh-CN" sz="1800" dirty="0"/>
              <a:t>POSIX</a:t>
            </a:r>
          </a:p>
          <a:p>
            <a:r>
              <a:rPr kumimoji="1" lang="en-US" altLang="zh-CN" sz="2000" dirty="0"/>
              <a:t>Executive</a:t>
            </a:r>
            <a:r>
              <a:rPr kumimoji="1" lang="zh-CN" altLang="en-US" sz="2000" dirty="0"/>
              <a:t>（内核态）</a:t>
            </a:r>
            <a:endParaRPr kumimoji="1" lang="en-US" altLang="zh-CN" sz="2000" dirty="0"/>
          </a:p>
          <a:p>
            <a:pPr lvl="1"/>
            <a:r>
              <a:rPr kumimoji="1" lang="zh-CN" altLang="en-US" sz="1800" dirty="0"/>
              <a:t>为用户态子系统提供服务</a:t>
            </a:r>
            <a:endParaRPr kumimoji="1" lang="en-US" altLang="zh-CN" sz="1800" dirty="0"/>
          </a:p>
          <a:p>
            <a:r>
              <a:rPr kumimoji="1" lang="en-US" altLang="zh-CN" sz="2000" dirty="0"/>
              <a:t>Microkernel</a:t>
            </a:r>
          </a:p>
          <a:p>
            <a:pPr lvl="1"/>
            <a:r>
              <a:rPr kumimoji="1" lang="zh-CN" altLang="en-US" sz="1800" dirty="0"/>
              <a:t>提供进程间同步等功能</a:t>
            </a:r>
            <a:endParaRPr kumimoji="1" lang="en-US" altLang="zh-CN" sz="1800" dirty="0"/>
          </a:p>
          <a:p>
            <a:pPr lvl="1"/>
            <a:endParaRPr kumimoji="1" lang="en-US" altLang="zh-CN" sz="1800" dirty="0"/>
          </a:p>
          <a:p>
            <a:pPr lvl="1"/>
            <a:endParaRPr kumimoji="1" lang="zh-CN" altLang="en-US" sz="1800" dirty="0"/>
          </a:p>
        </p:txBody>
      </p:sp>
    </p:spTree>
    <p:extLst>
      <p:ext uri="{BB962C8B-B14F-4D97-AF65-F5344CB8AC3E}">
        <p14:creationId xmlns:p14="http://schemas.microsoft.com/office/powerpoint/2010/main" val="3428080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BDDFA9-6D6E-A745-88C2-0A9BDE5C9CB1}"/>
              </a:ext>
            </a:extLst>
          </p:cNvPr>
          <p:cNvSpPr>
            <a:spLocks noGrp="1"/>
          </p:cNvSpPr>
          <p:nvPr>
            <p:ph type="title"/>
          </p:nvPr>
        </p:nvSpPr>
        <p:spPr/>
        <p:txBody>
          <a:bodyPr/>
          <a:lstStyle/>
          <a:p>
            <a:r>
              <a:rPr kumimoji="1" lang="zh-CN" altLang="en-US" dirty="0"/>
              <a:t>计算机诞生时的操作员</a:t>
            </a:r>
          </a:p>
        </p:txBody>
      </p:sp>
      <p:sp>
        <p:nvSpPr>
          <p:cNvPr id="4" name="灯片编号占位符 3">
            <a:extLst>
              <a:ext uri="{FF2B5EF4-FFF2-40B4-BE49-F238E27FC236}">
                <a16:creationId xmlns:a16="http://schemas.microsoft.com/office/drawing/2014/main" id="{96B08D7F-392E-DF45-B574-9A4C63E3F8E7}"/>
              </a:ext>
            </a:extLst>
          </p:cNvPr>
          <p:cNvSpPr>
            <a:spLocks noGrp="1"/>
          </p:cNvSpPr>
          <p:nvPr>
            <p:ph type="sldNum" sz="quarter" idx="12"/>
          </p:nvPr>
        </p:nvSpPr>
        <p:spPr/>
        <p:txBody>
          <a:bodyPr/>
          <a:lstStyle/>
          <a:p>
            <a:fld id="{ADE361C3-C043-4A6E-BDCE-8DA1E7D90A3B}" type="slidenum">
              <a:rPr lang="zh-CN" altLang="en-US" smtClean="0"/>
              <a:t>6</a:t>
            </a:fld>
            <a:endParaRPr lang="zh-CN" altLang="en-US"/>
          </a:p>
        </p:txBody>
      </p:sp>
      <p:pic>
        <p:nvPicPr>
          <p:cNvPr id="1026" name="Picture 2">
            <a:extLst>
              <a:ext uri="{FF2B5EF4-FFF2-40B4-BE49-F238E27FC236}">
                <a16:creationId xmlns:a16="http://schemas.microsoft.com/office/drawing/2014/main" id="{465AFBD9-4E40-C44A-9694-92199A2A6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964" y="1417340"/>
            <a:ext cx="3410859" cy="387720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D1671417-4D55-1D43-8F8B-A2182FA60037}"/>
              </a:ext>
            </a:extLst>
          </p:cNvPr>
          <p:cNvPicPr>
            <a:picLocks noChangeAspect="1"/>
          </p:cNvPicPr>
          <p:nvPr/>
        </p:nvPicPr>
        <p:blipFill>
          <a:blip r:embed="rId4"/>
          <a:stretch>
            <a:fillRect/>
          </a:stretch>
        </p:blipFill>
        <p:spPr>
          <a:xfrm>
            <a:off x="5004048" y="1404947"/>
            <a:ext cx="3310882" cy="3879622"/>
          </a:xfrm>
          <a:prstGeom prst="rect">
            <a:avLst/>
          </a:prstGeom>
        </p:spPr>
      </p:pic>
    </p:spTree>
    <p:extLst>
      <p:ext uri="{BB962C8B-B14F-4D97-AF65-F5344CB8AC3E}">
        <p14:creationId xmlns:p14="http://schemas.microsoft.com/office/powerpoint/2010/main" val="14780628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88329B-127C-934F-8732-865E88FB619E}"/>
              </a:ext>
            </a:extLst>
          </p:cNvPr>
          <p:cNvSpPr>
            <a:spLocks noGrp="1"/>
          </p:cNvSpPr>
          <p:nvPr>
            <p:ph type="title"/>
          </p:nvPr>
        </p:nvSpPr>
        <p:spPr/>
        <p:txBody>
          <a:bodyPr/>
          <a:lstStyle/>
          <a:p>
            <a:r>
              <a:rPr kumimoji="1" lang="en-US" altLang="zh-CN" dirty="0"/>
              <a:t>macOS</a:t>
            </a:r>
            <a:endParaRPr kumimoji="1" lang="zh-CN" altLang="en-US" dirty="0"/>
          </a:p>
        </p:txBody>
      </p:sp>
      <p:sp>
        <p:nvSpPr>
          <p:cNvPr id="3" name="内容占位符 2">
            <a:extLst>
              <a:ext uri="{FF2B5EF4-FFF2-40B4-BE49-F238E27FC236}">
                <a16:creationId xmlns:a16="http://schemas.microsoft.com/office/drawing/2014/main" id="{E144D3AF-AADF-B14C-B6CC-1E2D2AA252D0}"/>
              </a:ext>
            </a:extLst>
          </p:cNvPr>
          <p:cNvSpPr>
            <a:spLocks noGrp="1"/>
          </p:cNvSpPr>
          <p:nvPr>
            <p:ph idx="1"/>
          </p:nvPr>
        </p:nvSpPr>
        <p:spPr/>
        <p:txBody>
          <a:bodyPr>
            <a:normAutofit/>
          </a:bodyPr>
          <a:lstStyle/>
          <a:p>
            <a:r>
              <a:rPr kumimoji="1" lang="en-US" altLang="zh-CN" sz="2000" dirty="0"/>
              <a:t>XNU</a:t>
            </a:r>
            <a:r>
              <a:rPr kumimoji="1" lang="zh-CN" altLang="en-US" sz="2000" dirty="0"/>
              <a:t>内核</a:t>
            </a:r>
            <a:endParaRPr kumimoji="1" lang="en-US" altLang="zh-CN" sz="2000" dirty="0"/>
          </a:p>
          <a:p>
            <a:pPr lvl="1"/>
            <a:r>
              <a:rPr kumimoji="1" lang="zh-CN" altLang="en-US" sz="1800" dirty="0"/>
              <a:t>基于</a:t>
            </a:r>
            <a:r>
              <a:rPr kumimoji="1" lang="en-US" altLang="zh-CN" sz="1800" dirty="0"/>
              <a:t>Mach-2.5</a:t>
            </a:r>
            <a:r>
              <a:rPr kumimoji="1" lang="zh-CN" altLang="en-US" sz="1800" dirty="0"/>
              <a:t>打造</a:t>
            </a:r>
            <a:endParaRPr kumimoji="1" lang="en-US" altLang="zh-CN" sz="1800" dirty="0"/>
          </a:p>
          <a:p>
            <a:pPr lvl="1"/>
            <a:r>
              <a:rPr kumimoji="1" lang="en-US" altLang="zh-CN" sz="1800" dirty="0"/>
              <a:t>BSD</a:t>
            </a:r>
            <a:r>
              <a:rPr kumimoji="1" lang="zh-CN" altLang="en-US" sz="1800" dirty="0"/>
              <a:t>代码提供文件系统、</a:t>
            </a:r>
            <a:br>
              <a:rPr kumimoji="1" lang="en-US" altLang="zh-CN" sz="1800" dirty="0"/>
            </a:br>
            <a:r>
              <a:rPr kumimoji="1" lang="zh-CN" altLang="en-US" sz="1800" dirty="0"/>
              <a:t>网络、</a:t>
            </a:r>
            <a:r>
              <a:rPr kumimoji="1" lang="en-US" altLang="zh-CN" sz="1800" dirty="0"/>
              <a:t>POSIX</a:t>
            </a:r>
            <a:r>
              <a:rPr kumimoji="1" lang="zh-CN" altLang="en-US" sz="1800" dirty="0"/>
              <a:t>接口等</a:t>
            </a:r>
            <a:endParaRPr kumimoji="1" lang="en-US" altLang="zh-CN" sz="1800" dirty="0"/>
          </a:p>
          <a:p>
            <a:r>
              <a:rPr kumimoji="1" lang="en-US" altLang="zh-CN" sz="2000" dirty="0"/>
              <a:t>macOS</a:t>
            </a:r>
            <a:r>
              <a:rPr kumimoji="1" lang="zh-CN" altLang="en-US" sz="2000" dirty="0"/>
              <a:t>与</a:t>
            </a:r>
            <a:r>
              <a:rPr kumimoji="1" lang="en-US" altLang="zh-CN" sz="2000" dirty="0"/>
              <a:t>iOS</a:t>
            </a:r>
            <a:endParaRPr kumimoji="1" lang="zh-CN" altLang="en-US" sz="2000" dirty="0"/>
          </a:p>
        </p:txBody>
      </p:sp>
      <p:sp>
        <p:nvSpPr>
          <p:cNvPr id="4" name="灯片编号占位符 3">
            <a:extLst>
              <a:ext uri="{FF2B5EF4-FFF2-40B4-BE49-F238E27FC236}">
                <a16:creationId xmlns:a16="http://schemas.microsoft.com/office/drawing/2014/main" id="{A9B18DE7-FDC9-3B4A-A9F8-E5F02F1FB2D5}"/>
              </a:ext>
            </a:extLst>
          </p:cNvPr>
          <p:cNvSpPr>
            <a:spLocks noGrp="1"/>
          </p:cNvSpPr>
          <p:nvPr>
            <p:ph type="sldNum" sz="quarter" idx="12"/>
          </p:nvPr>
        </p:nvSpPr>
        <p:spPr/>
        <p:txBody>
          <a:bodyPr/>
          <a:lstStyle/>
          <a:p>
            <a:fld id="{ADE361C3-C043-4A6E-BDCE-8DA1E7D90A3B}" type="slidenum">
              <a:rPr lang="zh-CN" altLang="en-US" smtClean="0"/>
              <a:t>60</a:t>
            </a:fld>
            <a:endParaRPr lang="zh-CN" altLang="en-US"/>
          </a:p>
        </p:txBody>
      </p:sp>
      <p:pic>
        <p:nvPicPr>
          <p:cNvPr id="5" name="图片 4">
            <a:extLst>
              <a:ext uri="{FF2B5EF4-FFF2-40B4-BE49-F238E27FC236}">
                <a16:creationId xmlns:a16="http://schemas.microsoft.com/office/drawing/2014/main" id="{A721A19E-0129-994D-AE45-CF625DFC4487}"/>
              </a:ext>
            </a:extLst>
          </p:cNvPr>
          <p:cNvPicPr>
            <a:picLocks noChangeAspect="1"/>
          </p:cNvPicPr>
          <p:nvPr/>
        </p:nvPicPr>
        <p:blipFill>
          <a:blip r:embed="rId2"/>
          <a:stretch>
            <a:fillRect/>
          </a:stretch>
        </p:blipFill>
        <p:spPr>
          <a:xfrm>
            <a:off x="3923928" y="657143"/>
            <a:ext cx="5080000" cy="4787900"/>
          </a:xfrm>
          <a:prstGeom prst="rect">
            <a:avLst/>
          </a:prstGeom>
        </p:spPr>
      </p:pic>
      <p:sp>
        <p:nvSpPr>
          <p:cNvPr id="6" name="矩形 5">
            <a:extLst>
              <a:ext uri="{FF2B5EF4-FFF2-40B4-BE49-F238E27FC236}">
                <a16:creationId xmlns:a16="http://schemas.microsoft.com/office/drawing/2014/main" id="{B7D97257-6235-7C4F-9A3A-B54D1E19D2C4}"/>
              </a:ext>
            </a:extLst>
          </p:cNvPr>
          <p:cNvSpPr/>
          <p:nvPr/>
        </p:nvSpPr>
        <p:spPr>
          <a:xfrm>
            <a:off x="179512" y="5318292"/>
            <a:ext cx="7902624" cy="261610"/>
          </a:xfrm>
          <a:prstGeom prst="rect">
            <a:avLst/>
          </a:prstGeom>
        </p:spPr>
        <p:txBody>
          <a:bodyPr wrap="square">
            <a:spAutoFit/>
          </a:bodyPr>
          <a:lstStyle/>
          <a:p>
            <a:r>
              <a:rPr lang="en-US" altLang="zh-CN" sz="1100" dirty="0">
                <a:solidFill>
                  <a:schemeClr val="tx2"/>
                </a:solidFill>
              </a:rPr>
              <a:t>https://</a:t>
            </a:r>
            <a:r>
              <a:rPr lang="en-US" altLang="zh-CN" sz="1100" dirty="0" err="1">
                <a:solidFill>
                  <a:schemeClr val="tx2"/>
                </a:solidFill>
              </a:rPr>
              <a:t>en.wikipedia.org</a:t>
            </a:r>
            <a:r>
              <a:rPr lang="en-US" altLang="zh-CN" sz="1100" dirty="0">
                <a:solidFill>
                  <a:schemeClr val="tx2"/>
                </a:solidFill>
              </a:rPr>
              <a:t>/wiki/</a:t>
            </a:r>
            <a:r>
              <a:rPr lang="en-US" altLang="zh-CN" sz="1100" dirty="0" err="1">
                <a:solidFill>
                  <a:schemeClr val="tx2"/>
                </a:solidFill>
              </a:rPr>
              <a:t>Architecture_of_macOS</a:t>
            </a:r>
            <a:endParaRPr lang="zh-CN" altLang="en-US" sz="1100" dirty="0">
              <a:solidFill>
                <a:schemeClr val="tx2"/>
              </a:solidFill>
            </a:endParaRPr>
          </a:p>
        </p:txBody>
      </p:sp>
    </p:spTree>
    <p:extLst>
      <p:ext uri="{BB962C8B-B14F-4D97-AF65-F5344CB8AC3E}">
        <p14:creationId xmlns:p14="http://schemas.microsoft.com/office/powerpoint/2010/main" val="37600150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D40134-FF72-CB48-91EB-8FFE41D0E612}"/>
              </a:ext>
            </a:extLst>
          </p:cNvPr>
          <p:cNvSpPr>
            <a:spLocks noGrp="1"/>
          </p:cNvSpPr>
          <p:nvPr>
            <p:ph type="title"/>
          </p:nvPr>
        </p:nvSpPr>
        <p:spPr/>
        <p:txBody>
          <a:bodyPr/>
          <a:lstStyle/>
          <a:p>
            <a:r>
              <a:rPr kumimoji="1" lang="en-US" altLang="zh-CN" dirty="0"/>
              <a:t>3</a:t>
            </a:r>
            <a:r>
              <a:rPr kumimoji="1" lang="zh-CN" altLang="en-US" dirty="0"/>
              <a:t>、外核架构（</a:t>
            </a:r>
            <a:r>
              <a:rPr kumimoji="1" lang="en-US" altLang="zh-CN" dirty="0"/>
              <a:t>Exokernel</a:t>
            </a:r>
            <a:r>
              <a:rPr kumimoji="1" lang="zh-CN" altLang="en-US" dirty="0"/>
              <a:t>）</a:t>
            </a:r>
          </a:p>
        </p:txBody>
      </p:sp>
      <p:sp>
        <p:nvSpPr>
          <p:cNvPr id="3" name="内容占位符 2">
            <a:extLst>
              <a:ext uri="{FF2B5EF4-FFF2-40B4-BE49-F238E27FC236}">
                <a16:creationId xmlns:a16="http://schemas.microsoft.com/office/drawing/2014/main" id="{F1016709-C4D6-5346-91BB-DB8C7C4F3520}"/>
              </a:ext>
            </a:extLst>
          </p:cNvPr>
          <p:cNvSpPr>
            <a:spLocks noGrp="1"/>
          </p:cNvSpPr>
          <p:nvPr>
            <p:ph idx="1"/>
          </p:nvPr>
        </p:nvSpPr>
        <p:spPr/>
        <p:txBody>
          <a:bodyPr>
            <a:normAutofit/>
          </a:bodyPr>
          <a:lstStyle/>
          <a:p>
            <a:r>
              <a:rPr kumimoji="1" lang="en-US" altLang="zh-CN" sz="2000" dirty="0"/>
              <a:t>Exokernel</a:t>
            </a:r>
            <a:r>
              <a:rPr kumimoji="1" lang="zh-CN" altLang="en-US" sz="2000" dirty="0"/>
              <a:t> 不提供硬件抽象</a:t>
            </a:r>
            <a:endParaRPr kumimoji="1" lang="en-US" altLang="zh-CN" sz="2000" dirty="0"/>
          </a:p>
          <a:p>
            <a:pPr lvl="1"/>
            <a:r>
              <a:rPr kumimoji="1" lang="en-US" altLang="zh-CN" sz="1800" dirty="0"/>
              <a:t>"</a:t>
            </a:r>
            <a:r>
              <a:rPr kumimoji="1" lang="zh-CN" altLang="en-US" sz="1800" dirty="0"/>
              <a:t>只要内核提供抽象，就不能实现性能最大化</a:t>
            </a:r>
            <a:r>
              <a:rPr kumimoji="1" lang="en-US" altLang="zh-CN" sz="1800" dirty="0"/>
              <a:t>"</a:t>
            </a:r>
          </a:p>
          <a:p>
            <a:pPr lvl="1"/>
            <a:r>
              <a:rPr kumimoji="1" lang="zh-CN" altLang="en-US" sz="1800" dirty="0"/>
              <a:t>只有应用才知道最适合的抽象（</a:t>
            </a:r>
            <a:r>
              <a:rPr kumimoji="1" lang="en-US" altLang="zh-CN" sz="1800" dirty="0"/>
              <a:t>end-to-end</a:t>
            </a:r>
            <a:r>
              <a:rPr kumimoji="1" lang="zh-CN" altLang="en-US" sz="1800" dirty="0"/>
              <a:t>原则）</a:t>
            </a:r>
            <a:endParaRPr kumimoji="1" lang="en-US" altLang="zh-CN" sz="1800" dirty="0"/>
          </a:p>
          <a:p>
            <a:r>
              <a:rPr kumimoji="1" lang="en-US" altLang="zh-CN" sz="2000" dirty="0"/>
              <a:t>Exokernel</a:t>
            </a:r>
            <a:r>
              <a:rPr kumimoji="1" lang="zh-CN" altLang="en-US" sz="2000" dirty="0"/>
              <a:t> 不管理资源，只管理应用</a:t>
            </a:r>
            <a:endParaRPr kumimoji="1" lang="en-US" altLang="zh-CN" sz="2000" dirty="0"/>
          </a:p>
          <a:p>
            <a:pPr lvl="1"/>
            <a:r>
              <a:rPr kumimoji="1" lang="zh-CN" altLang="en-US" sz="1800" dirty="0"/>
              <a:t>负责将计算资源与应用的绑定，以及资源的回收</a:t>
            </a:r>
            <a:endParaRPr kumimoji="1" lang="en-US" altLang="zh-CN" sz="1800" dirty="0"/>
          </a:p>
          <a:p>
            <a:pPr lvl="1"/>
            <a:r>
              <a:rPr kumimoji="1" lang="zh-CN" altLang="en-US" sz="1800" dirty="0"/>
              <a:t>保证多个应用之间的隔离</a:t>
            </a:r>
            <a:endParaRPr kumimoji="1" lang="en-US" altLang="zh-CN" sz="1800" dirty="0"/>
          </a:p>
          <a:p>
            <a:endParaRPr kumimoji="1" lang="en-US" altLang="zh-CN" sz="2000" dirty="0"/>
          </a:p>
          <a:p>
            <a:r>
              <a:rPr kumimoji="1" lang="zh-CN" altLang="en-US" sz="2000" dirty="0"/>
              <a:t>回顾：</a:t>
            </a:r>
            <a:r>
              <a:rPr kumimoji="1" lang="zh-CN" altLang="en-US" sz="2000" dirty="0">
                <a:solidFill>
                  <a:schemeClr val="accent1"/>
                </a:solidFill>
              </a:rPr>
              <a:t>操作系统 </a:t>
            </a:r>
            <a:r>
              <a:rPr kumimoji="1" lang="en-US" altLang="zh-CN" sz="2000" dirty="0">
                <a:solidFill>
                  <a:schemeClr val="accent1"/>
                </a:solidFill>
              </a:rPr>
              <a:t>=</a:t>
            </a:r>
            <a:r>
              <a:rPr kumimoji="1" lang="zh-CN" altLang="en-US" sz="2000" dirty="0">
                <a:solidFill>
                  <a:schemeClr val="accent1"/>
                </a:solidFill>
              </a:rPr>
              <a:t> 服务应用 </a:t>
            </a:r>
            <a:r>
              <a:rPr kumimoji="1" lang="en-US" altLang="zh-CN" sz="2000" dirty="0">
                <a:solidFill>
                  <a:schemeClr val="accent1"/>
                </a:solidFill>
              </a:rPr>
              <a:t>+</a:t>
            </a:r>
            <a:r>
              <a:rPr kumimoji="1" lang="zh-CN" altLang="en-US" sz="2000" dirty="0">
                <a:solidFill>
                  <a:schemeClr val="accent1"/>
                </a:solidFill>
              </a:rPr>
              <a:t> 管理应用</a:t>
            </a:r>
          </a:p>
        </p:txBody>
      </p:sp>
      <p:sp>
        <p:nvSpPr>
          <p:cNvPr id="4" name="灯片编号占位符 3">
            <a:extLst>
              <a:ext uri="{FF2B5EF4-FFF2-40B4-BE49-F238E27FC236}">
                <a16:creationId xmlns:a16="http://schemas.microsoft.com/office/drawing/2014/main" id="{C0AD89FD-8A0B-AE4A-9F30-03CFCF483F92}"/>
              </a:ext>
            </a:extLst>
          </p:cNvPr>
          <p:cNvSpPr>
            <a:spLocks noGrp="1"/>
          </p:cNvSpPr>
          <p:nvPr>
            <p:ph type="sldNum" sz="quarter" idx="12"/>
          </p:nvPr>
        </p:nvSpPr>
        <p:spPr/>
        <p:txBody>
          <a:bodyPr/>
          <a:lstStyle/>
          <a:p>
            <a:fld id="{ADE361C3-C043-4A6E-BDCE-8DA1E7D90A3B}" type="slidenum">
              <a:rPr lang="zh-CN" altLang="en-US" smtClean="0"/>
              <a:t>61</a:t>
            </a:fld>
            <a:endParaRPr lang="zh-CN" altLang="en-US"/>
          </a:p>
        </p:txBody>
      </p:sp>
      <p:cxnSp>
        <p:nvCxnSpPr>
          <p:cNvPr id="6" name="直线连接符 5">
            <a:extLst>
              <a:ext uri="{FF2B5EF4-FFF2-40B4-BE49-F238E27FC236}">
                <a16:creationId xmlns:a16="http://schemas.microsoft.com/office/drawing/2014/main" id="{5C844446-D38C-7948-9D7B-7EDE3F473305}"/>
              </a:ext>
            </a:extLst>
          </p:cNvPr>
          <p:cNvCxnSpPr/>
          <p:nvPr/>
        </p:nvCxnSpPr>
        <p:spPr>
          <a:xfrm flipV="1">
            <a:off x="4534694" y="4029741"/>
            <a:ext cx="360040" cy="360040"/>
          </a:xfrm>
          <a:prstGeom prst="line">
            <a:avLst/>
          </a:prstGeom>
          <a:ln>
            <a:solidFill>
              <a:schemeClr val="tx1">
                <a:lumMod val="50000"/>
                <a:lumOff val="50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 name="直线连接符 6">
            <a:extLst>
              <a:ext uri="{FF2B5EF4-FFF2-40B4-BE49-F238E27FC236}">
                <a16:creationId xmlns:a16="http://schemas.microsoft.com/office/drawing/2014/main" id="{726B672B-F45B-0B43-80CC-2BD8211F75FB}"/>
              </a:ext>
            </a:extLst>
          </p:cNvPr>
          <p:cNvCxnSpPr>
            <a:cxnSpLocks/>
          </p:cNvCxnSpPr>
          <p:nvPr/>
        </p:nvCxnSpPr>
        <p:spPr>
          <a:xfrm>
            <a:off x="3635896" y="4873725"/>
            <a:ext cx="288032" cy="231412"/>
          </a:xfrm>
          <a:prstGeom prst="line">
            <a:avLst/>
          </a:prstGeom>
          <a:ln>
            <a:solidFill>
              <a:schemeClr val="tx1">
                <a:lumMod val="50000"/>
                <a:lumOff val="50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1" name="直线连接符 10">
            <a:extLst>
              <a:ext uri="{FF2B5EF4-FFF2-40B4-BE49-F238E27FC236}">
                <a16:creationId xmlns:a16="http://schemas.microsoft.com/office/drawing/2014/main" id="{B9BE56FC-DDD5-1245-A515-48B2DE64EBA4}"/>
              </a:ext>
            </a:extLst>
          </p:cNvPr>
          <p:cNvCxnSpPr>
            <a:cxnSpLocks/>
          </p:cNvCxnSpPr>
          <p:nvPr/>
        </p:nvCxnSpPr>
        <p:spPr>
          <a:xfrm>
            <a:off x="3923928" y="5105137"/>
            <a:ext cx="1224138" cy="0"/>
          </a:xfrm>
          <a:prstGeom prst="line">
            <a:avLst/>
          </a:prstGeom>
          <a:ln>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28FA833B-7562-0C4A-9E91-DB271C36131F}"/>
              </a:ext>
            </a:extLst>
          </p:cNvPr>
          <p:cNvCxnSpPr>
            <a:cxnSpLocks/>
          </p:cNvCxnSpPr>
          <p:nvPr/>
        </p:nvCxnSpPr>
        <p:spPr>
          <a:xfrm>
            <a:off x="4894734" y="4029741"/>
            <a:ext cx="288034" cy="1"/>
          </a:xfrm>
          <a:prstGeom prst="line">
            <a:avLst/>
          </a:prstGeom>
          <a:ln>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2165B157-F0FF-7142-94B7-4597926E90B3}"/>
              </a:ext>
            </a:extLst>
          </p:cNvPr>
          <p:cNvSpPr/>
          <p:nvPr/>
        </p:nvSpPr>
        <p:spPr>
          <a:xfrm>
            <a:off x="5174386" y="3840429"/>
            <a:ext cx="2133918" cy="369332"/>
          </a:xfrm>
          <a:prstGeom prst="rect">
            <a:avLst/>
          </a:prstGeom>
        </p:spPr>
        <p:txBody>
          <a:bodyPr wrap="none">
            <a:spAutoFit/>
          </a:bodyPr>
          <a:lstStyle/>
          <a:p>
            <a:r>
              <a:rPr kumimoji="1" lang="zh-CN" altLang="en-US" dirty="0">
                <a:solidFill>
                  <a:schemeClr val="accent1"/>
                </a:solidFill>
              </a:rPr>
              <a:t>内核态：</a:t>
            </a:r>
            <a:r>
              <a:rPr kumimoji="1" lang="en-US" altLang="zh-CN" dirty="0">
                <a:solidFill>
                  <a:schemeClr val="accent1"/>
                </a:solidFill>
              </a:rPr>
              <a:t>Exokernel</a:t>
            </a:r>
            <a:endParaRPr lang="zh-CN" altLang="en-US" dirty="0"/>
          </a:p>
        </p:txBody>
      </p:sp>
      <p:sp>
        <p:nvSpPr>
          <p:cNvPr id="22" name="矩形 21">
            <a:extLst>
              <a:ext uri="{FF2B5EF4-FFF2-40B4-BE49-F238E27FC236}">
                <a16:creationId xmlns:a16="http://schemas.microsoft.com/office/drawing/2014/main" id="{5FDE8A43-A716-F040-9E5A-2459FC67FC9D}"/>
              </a:ext>
            </a:extLst>
          </p:cNvPr>
          <p:cNvSpPr/>
          <p:nvPr/>
        </p:nvSpPr>
        <p:spPr>
          <a:xfrm>
            <a:off x="5148066" y="4920472"/>
            <a:ext cx="1672253" cy="369332"/>
          </a:xfrm>
          <a:prstGeom prst="rect">
            <a:avLst/>
          </a:prstGeom>
        </p:spPr>
        <p:txBody>
          <a:bodyPr wrap="none">
            <a:spAutoFit/>
          </a:bodyPr>
          <a:lstStyle/>
          <a:p>
            <a:r>
              <a:rPr kumimoji="1" lang="zh-CN" altLang="en-US" dirty="0">
                <a:solidFill>
                  <a:schemeClr val="accent1"/>
                </a:solidFill>
              </a:rPr>
              <a:t>用户态：</a:t>
            </a:r>
            <a:r>
              <a:rPr kumimoji="1" lang="en-US" altLang="zh-CN" dirty="0" err="1">
                <a:solidFill>
                  <a:schemeClr val="accent1"/>
                </a:solidFill>
              </a:rPr>
              <a:t>libOS</a:t>
            </a:r>
            <a:endParaRPr lang="zh-CN" altLang="en-US" dirty="0"/>
          </a:p>
        </p:txBody>
      </p:sp>
    </p:spTree>
    <p:extLst>
      <p:ext uri="{BB962C8B-B14F-4D97-AF65-F5344CB8AC3E}">
        <p14:creationId xmlns:p14="http://schemas.microsoft.com/office/powerpoint/2010/main" val="4240422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662099-1C25-B049-A89B-DFD356FCB14C}"/>
              </a:ext>
            </a:extLst>
          </p:cNvPr>
          <p:cNvSpPr>
            <a:spLocks noGrp="1"/>
          </p:cNvSpPr>
          <p:nvPr>
            <p:ph type="title"/>
          </p:nvPr>
        </p:nvSpPr>
        <p:spPr/>
        <p:txBody>
          <a:bodyPr/>
          <a:lstStyle/>
          <a:p>
            <a:r>
              <a:rPr kumimoji="1" lang="en-US" altLang="zh-CN" dirty="0"/>
              <a:t>Exokernel</a:t>
            </a:r>
            <a:r>
              <a:rPr kumimoji="1" lang="zh-CN" altLang="en-US" dirty="0"/>
              <a:t> </a:t>
            </a:r>
            <a:r>
              <a:rPr kumimoji="1" lang="en-US" altLang="zh-CN" dirty="0"/>
              <a:t>+</a:t>
            </a:r>
            <a:r>
              <a:rPr kumimoji="1" lang="zh-CN" altLang="en-US" dirty="0"/>
              <a:t> </a:t>
            </a:r>
            <a:r>
              <a:rPr kumimoji="1" lang="en-US" altLang="zh-CN" dirty="0" err="1"/>
              <a:t>LibOS</a:t>
            </a:r>
            <a:endParaRPr kumimoji="1" lang="zh-CN" altLang="en-US" dirty="0"/>
          </a:p>
        </p:txBody>
      </p:sp>
      <p:sp>
        <p:nvSpPr>
          <p:cNvPr id="3" name="内容占位符 2">
            <a:extLst>
              <a:ext uri="{FF2B5EF4-FFF2-40B4-BE49-F238E27FC236}">
                <a16:creationId xmlns:a16="http://schemas.microsoft.com/office/drawing/2014/main" id="{131472E8-AFF2-4F4E-BA99-B585F55DFDAE}"/>
              </a:ext>
            </a:extLst>
          </p:cNvPr>
          <p:cNvSpPr>
            <a:spLocks noGrp="1"/>
          </p:cNvSpPr>
          <p:nvPr>
            <p:ph idx="1"/>
          </p:nvPr>
        </p:nvSpPr>
        <p:spPr/>
        <p:txBody>
          <a:bodyPr>
            <a:normAutofit/>
          </a:bodyPr>
          <a:lstStyle/>
          <a:p>
            <a:r>
              <a:rPr kumimoji="1" lang="zh-CN" altLang="en-US" sz="2400" dirty="0"/>
              <a:t>库</a:t>
            </a:r>
            <a:r>
              <a:rPr kumimoji="1" lang="en-US" altLang="zh-CN" sz="2400" dirty="0"/>
              <a:t>OS</a:t>
            </a:r>
            <a:r>
              <a:rPr kumimoji="1" lang="zh-CN" altLang="en-US" sz="2400" dirty="0"/>
              <a:t>（</a:t>
            </a:r>
            <a:r>
              <a:rPr kumimoji="1" lang="en-US" altLang="zh-CN" sz="2400" dirty="0" err="1"/>
              <a:t>LibOS</a:t>
            </a:r>
            <a:r>
              <a:rPr kumimoji="1" lang="zh-CN" altLang="en-US" sz="2400" dirty="0"/>
              <a:t>）</a:t>
            </a:r>
            <a:endParaRPr kumimoji="1" lang="en-US" altLang="zh-CN" sz="2400" dirty="0"/>
          </a:p>
          <a:p>
            <a:pPr lvl="1"/>
            <a:r>
              <a:rPr kumimoji="1" lang="zh-CN" altLang="en-US" sz="2000" dirty="0"/>
              <a:t>策略与机制分离：将对硬件的抽象以库的形式提供</a:t>
            </a:r>
            <a:endParaRPr kumimoji="1" lang="en-US" altLang="zh-CN" sz="2000" dirty="0"/>
          </a:p>
          <a:p>
            <a:pPr lvl="1"/>
            <a:r>
              <a:rPr kumimoji="1" lang="zh-CN" altLang="en-US" sz="2000" dirty="0"/>
              <a:t>高度定制化：不同应用可使用不同的</a:t>
            </a:r>
            <a:r>
              <a:rPr kumimoji="1" lang="en-US" altLang="zh-CN" sz="2000" dirty="0" err="1"/>
              <a:t>LibOS</a:t>
            </a:r>
            <a:r>
              <a:rPr kumimoji="1" lang="zh-CN" altLang="en-US" sz="2000" dirty="0"/>
              <a:t>，或完全自定义</a:t>
            </a:r>
            <a:endParaRPr kumimoji="1" lang="en-US" altLang="zh-CN" sz="2000" dirty="0"/>
          </a:p>
          <a:p>
            <a:pPr lvl="1"/>
            <a:r>
              <a:rPr kumimoji="1" lang="zh-CN" altLang="en-US" sz="2000" dirty="0"/>
              <a:t>更高性能：</a:t>
            </a:r>
            <a:r>
              <a:rPr kumimoji="1" lang="en-US" altLang="zh-CN" sz="2000" dirty="0" err="1"/>
              <a:t>LibOS</a:t>
            </a:r>
            <a:r>
              <a:rPr kumimoji="1" lang="zh-CN" altLang="en-US" sz="2000" dirty="0"/>
              <a:t>与应用其他代码之间通过函数调用直接交互</a:t>
            </a:r>
          </a:p>
        </p:txBody>
      </p:sp>
      <p:sp>
        <p:nvSpPr>
          <p:cNvPr id="4" name="灯片编号占位符 3">
            <a:extLst>
              <a:ext uri="{FF2B5EF4-FFF2-40B4-BE49-F238E27FC236}">
                <a16:creationId xmlns:a16="http://schemas.microsoft.com/office/drawing/2014/main" id="{1EDD5CE0-B6C1-4647-B349-4DA115BF4E41}"/>
              </a:ext>
            </a:extLst>
          </p:cNvPr>
          <p:cNvSpPr>
            <a:spLocks noGrp="1"/>
          </p:cNvSpPr>
          <p:nvPr>
            <p:ph type="sldNum" sz="quarter" idx="12"/>
          </p:nvPr>
        </p:nvSpPr>
        <p:spPr/>
        <p:txBody>
          <a:bodyPr/>
          <a:lstStyle/>
          <a:p>
            <a:fld id="{ADE361C3-C043-4A6E-BDCE-8DA1E7D90A3B}" type="slidenum">
              <a:rPr lang="zh-CN" altLang="en-US" smtClean="0"/>
              <a:t>62</a:t>
            </a:fld>
            <a:endParaRPr lang="zh-CN" altLang="en-US"/>
          </a:p>
        </p:txBody>
      </p:sp>
      <p:pic>
        <p:nvPicPr>
          <p:cNvPr id="5" name="图片 4">
            <a:extLst>
              <a:ext uri="{FF2B5EF4-FFF2-40B4-BE49-F238E27FC236}">
                <a16:creationId xmlns:a16="http://schemas.microsoft.com/office/drawing/2014/main" id="{8557BA1E-B0E7-8548-B2EB-AEBD366AC27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44165" y="3368315"/>
            <a:ext cx="5055669" cy="2121148"/>
          </a:xfrm>
          <a:prstGeom prst="rect">
            <a:avLst/>
          </a:prstGeom>
        </p:spPr>
      </p:pic>
    </p:spTree>
    <p:extLst>
      <p:ext uri="{BB962C8B-B14F-4D97-AF65-F5344CB8AC3E}">
        <p14:creationId xmlns:p14="http://schemas.microsoft.com/office/powerpoint/2010/main" val="12630906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F0A0AB-74F9-AA4D-8A16-2D13FDC7B4B2}"/>
              </a:ext>
            </a:extLst>
          </p:cNvPr>
          <p:cNvSpPr>
            <a:spLocks noGrp="1"/>
          </p:cNvSpPr>
          <p:nvPr>
            <p:ph type="title"/>
          </p:nvPr>
        </p:nvSpPr>
        <p:spPr/>
        <p:txBody>
          <a:bodyPr/>
          <a:lstStyle/>
          <a:p>
            <a:r>
              <a:rPr kumimoji="1" lang="en-US" altLang="zh-CN" dirty="0" err="1"/>
              <a:t>Unikernel</a:t>
            </a:r>
            <a:r>
              <a:rPr kumimoji="1" lang="zh-CN" altLang="en-US" dirty="0"/>
              <a:t>（单内核）</a:t>
            </a:r>
          </a:p>
        </p:txBody>
      </p:sp>
      <p:sp>
        <p:nvSpPr>
          <p:cNvPr id="3" name="内容占位符 2">
            <a:extLst>
              <a:ext uri="{FF2B5EF4-FFF2-40B4-BE49-F238E27FC236}">
                <a16:creationId xmlns:a16="http://schemas.microsoft.com/office/drawing/2014/main" id="{7A50B37E-F5F7-3041-A986-807026155DBE}"/>
              </a:ext>
            </a:extLst>
          </p:cNvPr>
          <p:cNvSpPr>
            <a:spLocks noGrp="1"/>
          </p:cNvSpPr>
          <p:nvPr>
            <p:ph idx="1"/>
          </p:nvPr>
        </p:nvSpPr>
        <p:spPr/>
        <p:txBody>
          <a:bodyPr>
            <a:normAutofit/>
          </a:bodyPr>
          <a:lstStyle/>
          <a:p>
            <a:r>
              <a:rPr kumimoji="1" lang="zh-CN" altLang="en-US" sz="2400" dirty="0"/>
              <a:t>虚拟化环境下的</a:t>
            </a:r>
            <a:r>
              <a:rPr kumimoji="1" lang="en-US" altLang="zh-CN" sz="2400" dirty="0" err="1"/>
              <a:t>LibOS</a:t>
            </a:r>
            <a:endParaRPr kumimoji="1" lang="en-US" altLang="zh-CN" sz="2400" dirty="0"/>
          </a:p>
          <a:p>
            <a:pPr lvl="1"/>
            <a:r>
              <a:rPr kumimoji="1" lang="zh-CN" altLang="en-US" sz="2000" dirty="0"/>
              <a:t>每个虚拟机只使用内核态</a:t>
            </a:r>
            <a:endParaRPr kumimoji="1" lang="en-US" altLang="zh-CN" sz="2000" dirty="0"/>
          </a:p>
          <a:p>
            <a:pPr lvl="1"/>
            <a:r>
              <a:rPr kumimoji="1" lang="zh-CN" altLang="en-US" sz="2000" dirty="0"/>
              <a:t>内核态中只运行一个应用</a:t>
            </a:r>
            <a:r>
              <a:rPr kumimoji="1" lang="en-US" altLang="zh-CN" sz="2000" dirty="0"/>
              <a:t>+</a:t>
            </a:r>
            <a:r>
              <a:rPr kumimoji="1" lang="en-US" altLang="zh-CN" sz="2000" dirty="0" err="1"/>
              <a:t>LibOS</a:t>
            </a:r>
            <a:endParaRPr kumimoji="1" lang="en-US" altLang="zh-CN" sz="2000" dirty="0"/>
          </a:p>
          <a:p>
            <a:pPr lvl="1"/>
            <a:r>
              <a:rPr kumimoji="1" lang="zh-CN" altLang="en-US" sz="2000" dirty="0"/>
              <a:t>通过虚拟化层实现不同实例间的隔离</a:t>
            </a:r>
            <a:endParaRPr kumimoji="1" lang="en-US" altLang="zh-CN" sz="2000" dirty="0"/>
          </a:p>
          <a:p>
            <a:r>
              <a:rPr kumimoji="1" lang="zh-CN" altLang="en-US" sz="2400" dirty="0"/>
              <a:t>适合容器等新的应用场景</a:t>
            </a:r>
            <a:endParaRPr kumimoji="1" lang="en-US" altLang="zh-CN" sz="2400" dirty="0"/>
          </a:p>
          <a:p>
            <a:pPr lvl="1"/>
            <a:r>
              <a:rPr kumimoji="1" lang="zh-CN" altLang="en-US" sz="2000" dirty="0"/>
              <a:t>每个容器就是一个虚拟机</a:t>
            </a:r>
            <a:endParaRPr kumimoji="1" lang="en-US" altLang="zh-CN" sz="2000" dirty="0"/>
          </a:p>
          <a:p>
            <a:pPr lvl="1"/>
            <a:r>
              <a:rPr kumimoji="1" lang="zh-CN" altLang="en-US" sz="2000" dirty="0"/>
              <a:t>每个容器运行定制的</a:t>
            </a:r>
            <a:r>
              <a:rPr kumimoji="1" lang="en-US" altLang="zh-CN" sz="2000" dirty="0" err="1"/>
              <a:t>LibOS</a:t>
            </a:r>
            <a:r>
              <a:rPr kumimoji="1" lang="zh-CN" altLang="en-US" sz="2000" dirty="0"/>
              <a:t>以提高性能</a:t>
            </a:r>
          </a:p>
        </p:txBody>
      </p:sp>
      <p:sp>
        <p:nvSpPr>
          <p:cNvPr id="4" name="灯片编号占位符 3">
            <a:extLst>
              <a:ext uri="{FF2B5EF4-FFF2-40B4-BE49-F238E27FC236}">
                <a16:creationId xmlns:a16="http://schemas.microsoft.com/office/drawing/2014/main" id="{D6DAEB02-741B-4F4D-8EB9-EABABF3CF989}"/>
              </a:ext>
            </a:extLst>
          </p:cNvPr>
          <p:cNvSpPr>
            <a:spLocks noGrp="1"/>
          </p:cNvSpPr>
          <p:nvPr>
            <p:ph type="sldNum" sz="quarter" idx="12"/>
          </p:nvPr>
        </p:nvSpPr>
        <p:spPr/>
        <p:txBody>
          <a:bodyPr/>
          <a:lstStyle/>
          <a:p>
            <a:fld id="{ADE361C3-C043-4A6E-BDCE-8DA1E7D90A3B}" type="slidenum">
              <a:rPr lang="zh-CN" altLang="en-US" smtClean="0"/>
              <a:t>63</a:t>
            </a:fld>
            <a:endParaRPr lang="zh-CN" altLang="en-US"/>
          </a:p>
        </p:txBody>
      </p:sp>
    </p:spTree>
    <p:extLst>
      <p:ext uri="{BB962C8B-B14F-4D97-AF65-F5344CB8AC3E}">
        <p14:creationId xmlns:p14="http://schemas.microsoft.com/office/powerpoint/2010/main" val="34815653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A849D1-E5F1-D044-B321-FD66593F3DC5}"/>
              </a:ext>
            </a:extLst>
          </p:cNvPr>
          <p:cNvSpPr>
            <a:spLocks noGrp="1"/>
          </p:cNvSpPr>
          <p:nvPr>
            <p:ph type="title"/>
          </p:nvPr>
        </p:nvSpPr>
        <p:spPr/>
        <p:txBody>
          <a:bodyPr/>
          <a:lstStyle/>
          <a:p>
            <a:r>
              <a:rPr kumimoji="1" lang="en-US" altLang="zh-CN" dirty="0"/>
              <a:t>Exokernel</a:t>
            </a:r>
            <a:r>
              <a:rPr kumimoji="1" lang="zh-CN" altLang="en-US" dirty="0"/>
              <a:t>架构的优缺点分析</a:t>
            </a:r>
          </a:p>
        </p:txBody>
      </p:sp>
      <p:sp>
        <p:nvSpPr>
          <p:cNvPr id="3" name="内容占位符 2">
            <a:extLst>
              <a:ext uri="{FF2B5EF4-FFF2-40B4-BE49-F238E27FC236}">
                <a16:creationId xmlns:a16="http://schemas.microsoft.com/office/drawing/2014/main" id="{3D43E354-1DF6-F647-B399-2FEA6DB922C4}"/>
              </a:ext>
            </a:extLst>
          </p:cNvPr>
          <p:cNvSpPr>
            <a:spLocks noGrp="1"/>
          </p:cNvSpPr>
          <p:nvPr>
            <p:ph idx="1"/>
          </p:nvPr>
        </p:nvSpPr>
        <p:spPr/>
        <p:txBody>
          <a:bodyPr>
            <a:normAutofit/>
          </a:bodyPr>
          <a:lstStyle/>
          <a:p>
            <a:r>
              <a:rPr kumimoji="1" lang="zh-CN" altLang="en-US" sz="2400" dirty="0"/>
              <a:t>优点</a:t>
            </a:r>
            <a:endParaRPr kumimoji="1" lang="en-US" altLang="zh-CN" sz="2400" dirty="0"/>
          </a:p>
          <a:p>
            <a:pPr lvl="1"/>
            <a:r>
              <a:rPr kumimoji="1" lang="en-US" altLang="zh-CN" sz="2000" dirty="0"/>
              <a:t>OS</a:t>
            </a:r>
            <a:r>
              <a:rPr kumimoji="1" lang="zh-CN" altLang="en-US" sz="2000" dirty="0"/>
              <a:t>无抽象，能在理论上提供最优性能</a:t>
            </a:r>
            <a:endParaRPr kumimoji="1" lang="en-US" altLang="zh-CN" sz="2000" dirty="0"/>
          </a:p>
          <a:p>
            <a:pPr lvl="1"/>
            <a:r>
              <a:rPr kumimoji="1" lang="zh-CN" altLang="en-US" sz="2000" dirty="0"/>
              <a:t>应用对计算有更精确的实时等控制</a:t>
            </a:r>
            <a:endParaRPr kumimoji="1" lang="en-US" altLang="zh-CN" sz="2000" dirty="0"/>
          </a:p>
          <a:p>
            <a:pPr lvl="1"/>
            <a:r>
              <a:rPr kumimoji="1" lang="en-US" altLang="zh-CN" sz="2000" dirty="0" err="1"/>
              <a:t>LibOS</a:t>
            </a:r>
            <a:r>
              <a:rPr kumimoji="1" lang="zh-CN" altLang="en-US" sz="2000" dirty="0"/>
              <a:t>在用户态更易调试，调试周期更短</a:t>
            </a:r>
            <a:endParaRPr kumimoji="1" lang="en-US" altLang="zh-CN" sz="2000" dirty="0"/>
          </a:p>
          <a:p>
            <a:r>
              <a:rPr kumimoji="1" lang="zh-CN" altLang="en-US" sz="2400" dirty="0"/>
              <a:t>缺点</a:t>
            </a:r>
            <a:endParaRPr kumimoji="1" lang="en-US" altLang="zh-CN" sz="2400" dirty="0"/>
          </a:p>
          <a:p>
            <a:pPr lvl="1"/>
            <a:r>
              <a:rPr kumimoji="1" lang="zh-CN" altLang="en-US" sz="2000" dirty="0"/>
              <a:t>对计算资源的利用效率主要由应用决定</a:t>
            </a:r>
            <a:endParaRPr kumimoji="1" lang="en-US" altLang="zh-CN" sz="2000" dirty="0"/>
          </a:p>
          <a:p>
            <a:pPr lvl="1"/>
            <a:r>
              <a:rPr kumimoji="1" lang="zh-CN" altLang="en-US" sz="2000" dirty="0"/>
              <a:t>定制化过多，导致维护难度增加</a:t>
            </a:r>
            <a:endParaRPr kumimoji="1" lang="en-US" altLang="zh-CN" sz="2000" dirty="0"/>
          </a:p>
        </p:txBody>
      </p:sp>
      <p:sp>
        <p:nvSpPr>
          <p:cNvPr id="4" name="灯片编号占位符 3">
            <a:extLst>
              <a:ext uri="{FF2B5EF4-FFF2-40B4-BE49-F238E27FC236}">
                <a16:creationId xmlns:a16="http://schemas.microsoft.com/office/drawing/2014/main" id="{60F937DC-AB88-1B48-9919-CCE7578D951A}"/>
              </a:ext>
            </a:extLst>
          </p:cNvPr>
          <p:cNvSpPr>
            <a:spLocks noGrp="1"/>
          </p:cNvSpPr>
          <p:nvPr>
            <p:ph type="sldNum" sz="quarter" idx="12"/>
          </p:nvPr>
        </p:nvSpPr>
        <p:spPr/>
        <p:txBody>
          <a:bodyPr/>
          <a:lstStyle/>
          <a:p>
            <a:fld id="{ADE361C3-C043-4A6E-BDCE-8DA1E7D90A3B}" type="slidenum">
              <a:rPr lang="zh-CN" altLang="en-US" smtClean="0"/>
              <a:t>64</a:t>
            </a:fld>
            <a:endParaRPr lang="zh-CN" altLang="en-US"/>
          </a:p>
        </p:txBody>
      </p:sp>
    </p:spTree>
    <p:extLst>
      <p:ext uri="{BB962C8B-B14F-4D97-AF65-F5344CB8AC3E}">
        <p14:creationId xmlns:p14="http://schemas.microsoft.com/office/powerpoint/2010/main" val="40543576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DA6C6-4C26-4246-A3AC-18AA02C58CFD}"/>
              </a:ext>
            </a:extLst>
          </p:cNvPr>
          <p:cNvSpPr>
            <a:spLocks noGrp="1"/>
          </p:cNvSpPr>
          <p:nvPr>
            <p:ph type="title"/>
          </p:nvPr>
        </p:nvSpPr>
        <p:spPr/>
        <p:txBody>
          <a:bodyPr>
            <a:normAutofit/>
          </a:bodyPr>
          <a:lstStyle/>
          <a:p>
            <a:r>
              <a:rPr kumimoji="1" lang="en-US" altLang="zh-CN" sz="3200" dirty="0"/>
              <a:t>4</a:t>
            </a:r>
            <a:r>
              <a:rPr kumimoji="1" lang="zh-CN" altLang="en-US" sz="3200" dirty="0"/>
              <a:t>、多内核</a:t>
            </a:r>
            <a:r>
              <a:rPr kumimoji="1" lang="en-US" altLang="zh-CN" sz="3200" dirty="0"/>
              <a:t>/</a:t>
            </a:r>
            <a:r>
              <a:rPr kumimoji="1" lang="zh-CN" altLang="en-US" sz="3200" dirty="0"/>
              <a:t>复内核（</a:t>
            </a:r>
            <a:r>
              <a:rPr kumimoji="1" lang="en-US" altLang="zh-CN" sz="3200" dirty="0" err="1"/>
              <a:t>Multikernel</a:t>
            </a:r>
            <a:r>
              <a:rPr kumimoji="1" lang="zh-CN" altLang="en-US" sz="3200" dirty="0"/>
              <a:t>）</a:t>
            </a:r>
          </a:p>
        </p:txBody>
      </p:sp>
      <p:sp>
        <p:nvSpPr>
          <p:cNvPr id="3" name="内容占位符 2">
            <a:extLst>
              <a:ext uri="{FF2B5EF4-FFF2-40B4-BE49-F238E27FC236}">
                <a16:creationId xmlns:a16="http://schemas.microsoft.com/office/drawing/2014/main" id="{0F84DE7A-7DB4-E24F-B72E-71715225F6A9}"/>
              </a:ext>
            </a:extLst>
          </p:cNvPr>
          <p:cNvSpPr>
            <a:spLocks noGrp="1"/>
          </p:cNvSpPr>
          <p:nvPr>
            <p:ph idx="1"/>
          </p:nvPr>
        </p:nvSpPr>
        <p:spPr/>
        <p:txBody>
          <a:bodyPr>
            <a:normAutofit/>
          </a:bodyPr>
          <a:lstStyle/>
          <a:p>
            <a:r>
              <a:rPr kumimoji="1" lang="zh-CN" altLang="en-US" sz="2400" dirty="0"/>
              <a:t>背景：多核与异构</a:t>
            </a:r>
            <a:endParaRPr kumimoji="1" lang="en-US" altLang="zh-CN" sz="2400" dirty="0"/>
          </a:p>
          <a:p>
            <a:pPr lvl="1"/>
            <a:r>
              <a:rPr kumimoji="1" lang="en-US" altLang="zh-CN" sz="2000" dirty="0"/>
              <a:t>OS</a:t>
            </a:r>
            <a:r>
              <a:rPr kumimoji="1" lang="zh-CN" altLang="en-US" sz="2000" dirty="0"/>
              <a:t>内部维护很多共享状态</a:t>
            </a:r>
            <a:endParaRPr kumimoji="1" lang="en-US" altLang="zh-CN" sz="2000" dirty="0"/>
          </a:p>
          <a:p>
            <a:pPr lvl="2"/>
            <a:r>
              <a:rPr kumimoji="1" lang="en-US" altLang="zh-CN" sz="1800" dirty="0"/>
              <a:t>Cache</a:t>
            </a:r>
            <a:r>
              <a:rPr kumimoji="1" lang="zh-CN" altLang="en-US" sz="1800" dirty="0"/>
              <a:t>一致性的保证越来越难</a:t>
            </a:r>
            <a:endParaRPr kumimoji="1" lang="en-US" altLang="zh-CN" sz="1800" dirty="0"/>
          </a:p>
          <a:p>
            <a:pPr lvl="2"/>
            <a:r>
              <a:rPr kumimoji="1" lang="zh-CN" altLang="en-US" sz="1800" dirty="0"/>
              <a:t>可扩展性非常差，核数增多，性能不升反降</a:t>
            </a:r>
            <a:endParaRPr kumimoji="1" lang="en-US" altLang="zh-CN" sz="1800" dirty="0"/>
          </a:p>
          <a:p>
            <a:pPr lvl="1"/>
            <a:r>
              <a:rPr kumimoji="1" lang="en-US" altLang="zh-CN" sz="2000" dirty="0"/>
              <a:t>GPU</a:t>
            </a:r>
            <a:r>
              <a:rPr kumimoji="1" lang="zh-CN" altLang="en-US" sz="2000" dirty="0"/>
              <a:t>等设备越来越多</a:t>
            </a:r>
            <a:endParaRPr kumimoji="1" lang="en-US" altLang="zh-CN" sz="2000" dirty="0"/>
          </a:p>
          <a:p>
            <a:pPr lvl="2"/>
            <a:r>
              <a:rPr kumimoji="1" lang="zh-CN" altLang="en-US" sz="1800" dirty="0"/>
              <a:t>设备本身越来越智能</a:t>
            </a:r>
            <a:r>
              <a:rPr kumimoji="1" lang="en-US" altLang="zh-CN" sz="1800" dirty="0"/>
              <a:t>——</a:t>
            </a:r>
            <a:r>
              <a:rPr kumimoji="1" lang="zh-CN" altLang="en-US" sz="1800" dirty="0"/>
              <a:t>设备有自己的</a:t>
            </a:r>
            <a:r>
              <a:rPr kumimoji="1" lang="en-US" altLang="zh-CN" sz="1800" dirty="0"/>
              <a:t>CPU</a:t>
            </a:r>
          </a:p>
          <a:p>
            <a:pPr lvl="2"/>
            <a:r>
              <a:rPr kumimoji="1" lang="zh-CN" altLang="en-US" sz="1800" dirty="0"/>
              <a:t>通过</a:t>
            </a:r>
            <a:r>
              <a:rPr kumimoji="1" lang="en-US" altLang="zh-CN" sz="1800" dirty="0"/>
              <a:t>PCIe</a:t>
            </a:r>
            <a:r>
              <a:rPr kumimoji="1" lang="zh-CN" altLang="en-US" sz="1800" dirty="0"/>
              <a:t>连接，主</a:t>
            </a:r>
            <a:r>
              <a:rPr kumimoji="1" lang="en-US" altLang="zh-CN" sz="1800" dirty="0"/>
              <a:t>CPU</a:t>
            </a:r>
            <a:r>
              <a:rPr kumimoji="1" lang="zh-CN" altLang="en-US" sz="1800" dirty="0"/>
              <a:t>与设备</a:t>
            </a:r>
            <a:r>
              <a:rPr kumimoji="1" lang="en-US" altLang="zh-CN" sz="1800" dirty="0"/>
              <a:t>CPU</a:t>
            </a:r>
            <a:r>
              <a:rPr kumimoji="1" lang="zh-CN" altLang="en-US" sz="1800" dirty="0"/>
              <a:t>之间通信非常慢</a:t>
            </a:r>
            <a:endParaRPr kumimoji="1" lang="en-US" altLang="zh-CN" sz="1800" dirty="0"/>
          </a:p>
          <a:p>
            <a:pPr lvl="2"/>
            <a:r>
              <a:rPr kumimoji="1" lang="zh-CN" altLang="en-US" sz="1800" dirty="0"/>
              <a:t>通过系统总线连接，异构</a:t>
            </a:r>
            <a:r>
              <a:rPr kumimoji="1" lang="en-US" altLang="zh-CN" sz="1800" dirty="0"/>
              <a:t>SoC</a:t>
            </a:r>
            <a:r>
              <a:rPr kumimoji="1" lang="zh-CN" altLang="en-US" sz="1800" dirty="0"/>
              <a:t>（</a:t>
            </a:r>
            <a:r>
              <a:rPr kumimoji="1" lang="en-US" altLang="zh-CN" sz="1800" dirty="0"/>
              <a:t>System</a:t>
            </a:r>
            <a:r>
              <a:rPr kumimoji="1" lang="zh-CN" altLang="en-US" sz="1800" dirty="0"/>
              <a:t> </a:t>
            </a:r>
            <a:r>
              <a:rPr kumimoji="1" lang="en-US" altLang="zh-CN" sz="1800" dirty="0"/>
              <a:t>on</a:t>
            </a:r>
            <a:r>
              <a:rPr kumimoji="1" lang="zh-CN" altLang="en-US" sz="1800" dirty="0"/>
              <a:t> </a:t>
            </a:r>
            <a:r>
              <a:rPr kumimoji="1" lang="en-US" altLang="zh-CN" sz="1800" dirty="0"/>
              <a:t>Chip</a:t>
            </a:r>
            <a:r>
              <a:rPr kumimoji="1" lang="zh-CN" altLang="en-US" sz="1800" dirty="0"/>
              <a:t>）</a:t>
            </a:r>
          </a:p>
        </p:txBody>
      </p:sp>
      <p:sp>
        <p:nvSpPr>
          <p:cNvPr id="4" name="灯片编号占位符 3">
            <a:extLst>
              <a:ext uri="{FF2B5EF4-FFF2-40B4-BE49-F238E27FC236}">
                <a16:creationId xmlns:a16="http://schemas.microsoft.com/office/drawing/2014/main" id="{F9FA7DBE-F42D-5149-98E1-F8027591689F}"/>
              </a:ext>
            </a:extLst>
          </p:cNvPr>
          <p:cNvSpPr>
            <a:spLocks noGrp="1"/>
          </p:cNvSpPr>
          <p:nvPr>
            <p:ph type="sldNum" sz="quarter" idx="12"/>
          </p:nvPr>
        </p:nvSpPr>
        <p:spPr/>
        <p:txBody>
          <a:bodyPr/>
          <a:lstStyle/>
          <a:p>
            <a:fld id="{ADE361C3-C043-4A6E-BDCE-8DA1E7D90A3B}" type="slidenum">
              <a:rPr lang="zh-CN" altLang="en-US" smtClean="0"/>
              <a:t>65</a:t>
            </a:fld>
            <a:endParaRPr lang="zh-CN" altLang="en-US"/>
          </a:p>
        </p:txBody>
      </p:sp>
      <p:sp>
        <p:nvSpPr>
          <p:cNvPr id="6" name="矩形 5">
            <a:extLst>
              <a:ext uri="{FF2B5EF4-FFF2-40B4-BE49-F238E27FC236}">
                <a16:creationId xmlns:a16="http://schemas.microsoft.com/office/drawing/2014/main" id="{080CEA1E-E6F1-EB48-93B4-5CD4065F6684}"/>
              </a:ext>
            </a:extLst>
          </p:cNvPr>
          <p:cNvSpPr/>
          <p:nvPr/>
        </p:nvSpPr>
        <p:spPr>
          <a:xfrm>
            <a:off x="6553200" y="841276"/>
            <a:ext cx="1800200" cy="18002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5BD6B82E-38B5-8246-9433-3B17C904766D}"/>
              </a:ext>
            </a:extLst>
          </p:cNvPr>
          <p:cNvSpPr/>
          <p:nvPr/>
        </p:nvSpPr>
        <p:spPr>
          <a:xfrm>
            <a:off x="6803682" y="1076494"/>
            <a:ext cx="584448" cy="58444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CPU</a:t>
            </a:r>
            <a:endParaRPr kumimoji="1" lang="zh-CN" altLang="en-US" sz="1400" dirty="0"/>
          </a:p>
        </p:txBody>
      </p:sp>
      <p:sp>
        <p:nvSpPr>
          <p:cNvPr id="8" name="矩形 7">
            <a:extLst>
              <a:ext uri="{FF2B5EF4-FFF2-40B4-BE49-F238E27FC236}">
                <a16:creationId xmlns:a16="http://schemas.microsoft.com/office/drawing/2014/main" id="{2B8FB311-1BD5-3B48-A2E1-34C2BFC1F09C}"/>
              </a:ext>
            </a:extLst>
          </p:cNvPr>
          <p:cNvSpPr/>
          <p:nvPr/>
        </p:nvSpPr>
        <p:spPr>
          <a:xfrm>
            <a:off x="7524045" y="1076494"/>
            <a:ext cx="584448" cy="58444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CPU</a:t>
            </a:r>
            <a:endParaRPr kumimoji="1" lang="zh-CN" altLang="en-US" sz="1400" dirty="0"/>
          </a:p>
        </p:txBody>
      </p:sp>
      <p:sp>
        <p:nvSpPr>
          <p:cNvPr id="9" name="矩形 8">
            <a:extLst>
              <a:ext uri="{FF2B5EF4-FFF2-40B4-BE49-F238E27FC236}">
                <a16:creationId xmlns:a16="http://schemas.microsoft.com/office/drawing/2014/main" id="{66EABF3D-506B-E047-A5CC-47866CC6A8DA}"/>
              </a:ext>
            </a:extLst>
          </p:cNvPr>
          <p:cNvSpPr/>
          <p:nvPr/>
        </p:nvSpPr>
        <p:spPr>
          <a:xfrm>
            <a:off x="6803682" y="1852767"/>
            <a:ext cx="584448" cy="584448"/>
          </a:xfrm>
          <a:prstGeom prst="rect">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GPU</a:t>
            </a:r>
            <a:endParaRPr kumimoji="1" lang="zh-CN" altLang="en-US" sz="1400" dirty="0"/>
          </a:p>
        </p:txBody>
      </p:sp>
      <p:sp>
        <p:nvSpPr>
          <p:cNvPr id="10" name="矩形 9">
            <a:extLst>
              <a:ext uri="{FF2B5EF4-FFF2-40B4-BE49-F238E27FC236}">
                <a16:creationId xmlns:a16="http://schemas.microsoft.com/office/drawing/2014/main" id="{2CB244A5-7E17-D449-89CE-D0F9E13DD104}"/>
              </a:ext>
            </a:extLst>
          </p:cNvPr>
          <p:cNvSpPr/>
          <p:nvPr/>
        </p:nvSpPr>
        <p:spPr>
          <a:xfrm>
            <a:off x="7524045" y="1860717"/>
            <a:ext cx="584448" cy="584448"/>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NPU</a:t>
            </a:r>
            <a:endParaRPr kumimoji="1" lang="zh-CN" altLang="en-US" sz="1400" dirty="0"/>
          </a:p>
        </p:txBody>
      </p:sp>
      <p:sp>
        <p:nvSpPr>
          <p:cNvPr id="11" name="矩形 10">
            <a:extLst>
              <a:ext uri="{FF2B5EF4-FFF2-40B4-BE49-F238E27FC236}">
                <a16:creationId xmlns:a16="http://schemas.microsoft.com/office/drawing/2014/main" id="{3B21DB1F-663C-554C-9A51-B41EE413B3C3}"/>
              </a:ext>
            </a:extLst>
          </p:cNvPr>
          <p:cNvSpPr/>
          <p:nvPr/>
        </p:nvSpPr>
        <p:spPr>
          <a:xfrm>
            <a:off x="6575107" y="452349"/>
            <a:ext cx="1778293" cy="338554"/>
          </a:xfrm>
          <a:prstGeom prst="rect">
            <a:avLst/>
          </a:prstGeom>
        </p:spPr>
        <p:txBody>
          <a:bodyPr wrap="square">
            <a:spAutoFit/>
          </a:bodyPr>
          <a:lstStyle/>
          <a:p>
            <a:r>
              <a:rPr kumimoji="1" lang="en-US" altLang="zh-CN" sz="1600" b="1" dirty="0"/>
              <a:t>System</a:t>
            </a:r>
            <a:r>
              <a:rPr kumimoji="1" lang="zh-CN" altLang="en-US" sz="1600" b="1" dirty="0"/>
              <a:t> </a:t>
            </a:r>
            <a:r>
              <a:rPr kumimoji="1" lang="en-US" altLang="zh-CN" sz="1600" b="1" dirty="0"/>
              <a:t>on</a:t>
            </a:r>
            <a:r>
              <a:rPr kumimoji="1" lang="zh-CN" altLang="en-US" sz="1600" b="1" dirty="0"/>
              <a:t> </a:t>
            </a:r>
            <a:r>
              <a:rPr kumimoji="1" lang="en-US" altLang="zh-CN" sz="1600" b="1" dirty="0"/>
              <a:t>Chip</a:t>
            </a:r>
            <a:endParaRPr lang="zh-CN" altLang="en-US" sz="1600" b="1" dirty="0"/>
          </a:p>
        </p:txBody>
      </p:sp>
      <p:sp>
        <p:nvSpPr>
          <p:cNvPr id="12" name="矩形 11">
            <a:extLst>
              <a:ext uri="{FF2B5EF4-FFF2-40B4-BE49-F238E27FC236}">
                <a16:creationId xmlns:a16="http://schemas.microsoft.com/office/drawing/2014/main" id="{80A6A2D5-7DBA-0B42-8BEC-C24944087ACC}"/>
              </a:ext>
            </a:extLst>
          </p:cNvPr>
          <p:cNvSpPr/>
          <p:nvPr/>
        </p:nvSpPr>
        <p:spPr>
          <a:xfrm>
            <a:off x="7524045" y="3937620"/>
            <a:ext cx="584448" cy="584448"/>
          </a:xfrm>
          <a:prstGeom prst="rect">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GPU</a:t>
            </a:r>
            <a:endParaRPr kumimoji="1" lang="zh-CN" altLang="en-US" sz="1400" dirty="0"/>
          </a:p>
        </p:txBody>
      </p:sp>
      <p:cxnSp>
        <p:nvCxnSpPr>
          <p:cNvPr id="14" name="直线连接符 13">
            <a:extLst>
              <a:ext uri="{FF2B5EF4-FFF2-40B4-BE49-F238E27FC236}">
                <a16:creationId xmlns:a16="http://schemas.microsoft.com/office/drawing/2014/main" id="{2867CF6D-4B14-7E44-95C6-4A9D5E1923C8}"/>
              </a:ext>
            </a:extLst>
          </p:cNvPr>
          <p:cNvCxnSpPr>
            <a:endCxn id="12" idx="0"/>
          </p:cNvCxnSpPr>
          <p:nvPr/>
        </p:nvCxnSpPr>
        <p:spPr>
          <a:xfrm>
            <a:off x="7816269" y="2636990"/>
            <a:ext cx="0" cy="130063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95A55A68-2E33-C842-9671-4FEE554CD438}"/>
              </a:ext>
            </a:extLst>
          </p:cNvPr>
          <p:cNvSpPr/>
          <p:nvPr/>
        </p:nvSpPr>
        <p:spPr>
          <a:xfrm>
            <a:off x="7797653" y="3123754"/>
            <a:ext cx="1778293" cy="338554"/>
          </a:xfrm>
          <a:prstGeom prst="rect">
            <a:avLst/>
          </a:prstGeom>
        </p:spPr>
        <p:txBody>
          <a:bodyPr wrap="square">
            <a:spAutoFit/>
          </a:bodyPr>
          <a:lstStyle/>
          <a:p>
            <a:r>
              <a:rPr kumimoji="1" lang="en-US" altLang="zh-CN" sz="1600" b="1" dirty="0"/>
              <a:t>PCIe</a:t>
            </a:r>
            <a:endParaRPr lang="zh-CN" altLang="en-US" sz="1600" b="1" dirty="0"/>
          </a:p>
        </p:txBody>
      </p:sp>
    </p:spTree>
    <p:extLst>
      <p:ext uri="{BB962C8B-B14F-4D97-AF65-F5344CB8AC3E}">
        <p14:creationId xmlns:p14="http://schemas.microsoft.com/office/powerpoint/2010/main" val="18103498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DA6C6-4C26-4246-A3AC-18AA02C58CFD}"/>
              </a:ext>
            </a:extLst>
          </p:cNvPr>
          <p:cNvSpPr>
            <a:spLocks noGrp="1"/>
          </p:cNvSpPr>
          <p:nvPr>
            <p:ph type="title"/>
          </p:nvPr>
        </p:nvSpPr>
        <p:spPr/>
        <p:txBody>
          <a:bodyPr/>
          <a:lstStyle/>
          <a:p>
            <a:r>
              <a:rPr kumimoji="1" lang="en-US" altLang="zh-CN" dirty="0" err="1"/>
              <a:t>Multikernel</a:t>
            </a:r>
            <a:r>
              <a:rPr kumimoji="1" lang="zh-CN" altLang="en-US" dirty="0"/>
              <a:t>的设计</a:t>
            </a:r>
          </a:p>
        </p:txBody>
      </p:sp>
      <p:sp>
        <p:nvSpPr>
          <p:cNvPr id="3" name="内容占位符 2">
            <a:extLst>
              <a:ext uri="{FF2B5EF4-FFF2-40B4-BE49-F238E27FC236}">
                <a16:creationId xmlns:a16="http://schemas.microsoft.com/office/drawing/2014/main" id="{0F84DE7A-7DB4-E24F-B72E-71715225F6A9}"/>
              </a:ext>
            </a:extLst>
          </p:cNvPr>
          <p:cNvSpPr>
            <a:spLocks noGrp="1"/>
          </p:cNvSpPr>
          <p:nvPr>
            <p:ph idx="1"/>
          </p:nvPr>
        </p:nvSpPr>
        <p:spPr/>
        <p:txBody>
          <a:bodyPr>
            <a:normAutofit/>
          </a:bodyPr>
          <a:lstStyle/>
          <a:p>
            <a:r>
              <a:rPr kumimoji="1" lang="en-US" altLang="zh-CN" sz="2000" dirty="0" err="1"/>
              <a:t>Multikernel</a:t>
            </a:r>
            <a:r>
              <a:rPr kumimoji="1" lang="zh-CN" altLang="en-US" sz="2000" dirty="0"/>
              <a:t>的思路</a:t>
            </a:r>
            <a:endParaRPr kumimoji="1" lang="en-US" altLang="zh-CN" sz="2000" dirty="0"/>
          </a:p>
          <a:p>
            <a:pPr lvl="1"/>
            <a:r>
              <a:rPr kumimoji="1" lang="zh-CN" altLang="en-US" sz="1800" dirty="0"/>
              <a:t>默认的状态是划分而不是共享</a:t>
            </a:r>
            <a:endParaRPr kumimoji="1" lang="en-US" altLang="zh-CN" sz="1800" dirty="0"/>
          </a:p>
          <a:p>
            <a:pPr lvl="1"/>
            <a:r>
              <a:rPr kumimoji="1" lang="zh-CN" altLang="en-US" sz="1800" dirty="0"/>
              <a:t>维持多份状态的</a:t>
            </a:r>
            <a:r>
              <a:rPr kumimoji="1" lang="en-US" altLang="zh-CN" sz="1800" dirty="0"/>
              <a:t>copy</a:t>
            </a:r>
            <a:r>
              <a:rPr kumimoji="1" lang="zh-CN" altLang="en-US" sz="1800" dirty="0"/>
              <a:t>而不是共享一份状态</a:t>
            </a:r>
            <a:endParaRPr kumimoji="1" lang="en-US" altLang="zh-CN" sz="1800" dirty="0"/>
          </a:p>
          <a:p>
            <a:pPr lvl="1"/>
            <a:r>
              <a:rPr kumimoji="1" lang="zh-CN" altLang="en-US" sz="1800" dirty="0"/>
              <a:t>显式的核间通信机制</a:t>
            </a:r>
            <a:endParaRPr kumimoji="1" lang="en-US" altLang="zh-CN" sz="1800" dirty="0"/>
          </a:p>
          <a:p>
            <a:r>
              <a:rPr kumimoji="1" lang="en-US" altLang="zh-CN" sz="2000" dirty="0" err="1"/>
              <a:t>Multikernel</a:t>
            </a:r>
            <a:r>
              <a:rPr kumimoji="1" lang="zh-CN" altLang="en-US" sz="2000" dirty="0"/>
              <a:t>的设计</a:t>
            </a:r>
            <a:endParaRPr kumimoji="1" lang="en-US" altLang="zh-CN" sz="2000" dirty="0"/>
          </a:p>
          <a:p>
            <a:pPr lvl="1"/>
            <a:r>
              <a:rPr kumimoji="1" lang="zh-CN" altLang="en-US" sz="1800" dirty="0"/>
              <a:t>在每个</a:t>
            </a:r>
            <a:r>
              <a:rPr kumimoji="1" lang="en-US" altLang="zh-CN" sz="1800" dirty="0"/>
              <a:t>core</a:t>
            </a:r>
            <a:r>
              <a:rPr kumimoji="1" lang="zh-CN" altLang="en-US" sz="1800" dirty="0"/>
              <a:t>上运行一个小内核</a:t>
            </a:r>
            <a:endParaRPr kumimoji="1" lang="en-US" altLang="zh-CN" sz="1800" dirty="0"/>
          </a:p>
          <a:p>
            <a:pPr lvl="2"/>
            <a:r>
              <a:rPr kumimoji="1" lang="zh-CN" altLang="en-US" sz="1400" dirty="0"/>
              <a:t>包括</a:t>
            </a:r>
            <a:r>
              <a:rPr kumimoji="1" lang="en-US" altLang="zh-CN" sz="1400" dirty="0"/>
              <a:t>CPU</a:t>
            </a:r>
            <a:r>
              <a:rPr kumimoji="1" lang="zh-CN" altLang="en-US" sz="1400" dirty="0"/>
              <a:t>、</a:t>
            </a:r>
            <a:r>
              <a:rPr kumimoji="1" lang="en-US" altLang="zh-CN" sz="1400" dirty="0"/>
              <a:t>GPU</a:t>
            </a:r>
            <a:r>
              <a:rPr kumimoji="1" lang="zh-CN" altLang="en-US" sz="1400" dirty="0"/>
              <a:t>等</a:t>
            </a:r>
            <a:endParaRPr kumimoji="1" lang="en-US" altLang="zh-CN" sz="1400" dirty="0"/>
          </a:p>
          <a:p>
            <a:pPr lvl="1"/>
            <a:r>
              <a:rPr kumimoji="1" lang="en-US" altLang="zh-CN" sz="1800" dirty="0"/>
              <a:t>OS</a:t>
            </a:r>
            <a:r>
              <a:rPr kumimoji="1" lang="zh-CN" altLang="en-US" sz="1800" dirty="0"/>
              <a:t>整体是一个分布式系统</a:t>
            </a:r>
            <a:endParaRPr kumimoji="1" lang="en-US" altLang="zh-CN" sz="1800" dirty="0"/>
          </a:p>
          <a:p>
            <a:pPr lvl="1"/>
            <a:r>
              <a:rPr kumimoji="1" lang="zh-CN" altLang="en-US" sz="1800" dirty="0"/>
              <a:t>应用程序依然运行在</a:t>
            </a:r>
            <a:r>
              <a:rPr kumimoji="1" lang="en-US" altLang="zh-CN" sz="1800" dirty="0"/>
              <a:t>OS</a:t>
            </a:r>
            <a:r>
              <a:rPr kumimoji="1" lang="zh-CN" altLang="en-US" sz="1800" dirty="0"/>
              <a:t>之上</a:t>
            </a:r>
          </a:p>
        </p:txBody>
      </p:sp>
      <p:sp>
        <p:nvSpPr>
          <p:cNvPr id="4" name="灯片编号占位符 3">
            <a:extLst>
              <a:ext uri="{FF2B5EF4-FFF2-40B4-BE49-F238E27FC236}">
                <a16:creationId xmlns:a16="http://schemas.microsoft.com/office/drawing/2014/main" id="{F9FA7DBE-F42D-5149-98E1-F8027591689F}"/>
              </a:ext>
            </a:extLst>
          </p:cNvPr>
          <p:cNvSpPr>
            <a:spLocks noGrp="1"/>
          </p:cNvSpPr>
          <p:nvPr>
            <p:ph type="sldNum" sz="quarter" idx="12"/>
          </p:nvPr>
        </p:nvSpPr>
        <p:spPr/>
        <p:txBody>
          <a:bodyPr/>
          <a:lstStyle/>
          <a:p>
            <a:fld id="{ADE361C3-C043-4A6E-BDCE-8DA1E7D90A3B}" type="slidenum">
              <a:rPr lang="zh-CN" altLang="en-US" smtClean="0"/>
              <a:t>66</a:t>
            </a:fld>
            <a:endParaRPr lang="zh-CN" altLang="en-US"/>
          </a:p>
        </p:txBody>
      </p:sp>
      <p:pic>
        <p:nvPicPr>
          <p:cNvPr id="5" name="图片 4">
            <a:extLst>
              <a:ext uri="{FF2B5EF4-FFF2-40B4-BE49-F238E27FC236}">
                <a16:creationId xmlns:a16="http://schemas.microsoft.com/office/drawing/2014/main" id="{80855E50-8BD5-4D40-BD78-7CC2BF722D9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56890" y="2929508"/>
            <a:ext cx="4510906" cy="2037414"/>
          </a:xfrm>
          <a:prstGeom prst="rect">
            <a:avLst/>
          </a:prstGeom>
        </p:spPr>
      </p:pic>
    </p:spTree>
    <p:extLst>
      <p:ext uri="{BB962C8B-B14F-4D97-AF65-F5344CB8AC3E}">
        <p14:creationId xmlns:p14="http://schemas.microsoft.com/office/powerpoint/2010/main" val="9268898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E472D9-F17B-9A43-8B22-25DF56D58E54}"/>
              </a:ext>
            </a:extLst>
          </p:cNvPr>
          <p:cNvSpPr>
            <a:spLocks noGrp="1"/>
          </p:cNvSpPr>
          <p:nvPr>
            <p:ph type="title"/>
          </p:nvPr>
        </p:nvSpPr>
        <p:spPr/>
        <p:txBody>
          <a:bodyPr/>
          <a:lstStyle/>
          <a:p>
            <a:r>
              <a:rPr kumimoji="1" lang="en-US" altLang="zh-CN" dirty="0" err="1"/>
              <a:t>Barrelfish</a:t>
            </a:r>
            <a:r>
              <a:rPr kumimoji="1" lang="zh-CN" altLang="en-US" dirty="0"/>
              <a:t> </a:t>
            </a:r>
            <a:r>
              <a:rPr kumimoji="1" lang="en-US" altLang="zh-CN" dirty="0" err="1"/>
              <a:t>Multikernel</a:t>
            </a:r>
            <a:endParaRPr kumimoji="1" lang="zh-CN" altLang="en-US" dirty="0"/>
          </a:p>
        </p:txBody>
      </p:sp>
      <p:sp>
        <p:nvSpPr>
          <p:cNvPr id="3" name="内容占位符 2">
            <a:extLst>
              <a:ext uri="{FF2B5EF4-FFF2-40B4-BE49-F238E27FC236}">
                <a16:creationId xmlns:a16="http://schemas.microsoft.com/office/drawing/2014/main" id="{B2BA11C8-4280-C14D-A51F-FCAAB83D8FBD}"/>
              </a:ext>
            </a:extLst>
          </p:cNvPr>
          <p:cNvSpPr>
            <a:spLocks noGrp="1"/>
          </p:cNvSpPr>
          <p:nvPr>
            <p:ph idx="1"/>
          </p:nvPr>
        </p:nvSpPr>
        <p:spPr/>
        <p:txBody>
          <a:bodyPr/>
          <a:lstStyle/>
          <a:p>
            <a:r>
              <a:rPr kumimoji="1" lang="en-US" altLang="zh-CN" dirty="0" err="1"/>
              <a:t>Barrelfish</a:t>
            </a:r>
            <a:r>
              <a:rPr kumimoji="1" lang="zh-CN" altLang="en-US" dirty="0"/>
              <a:t>操作系统</a:t>
            </a:r>
            <a:endParaRPr kumimoji="1" lang="en-US" altLang="zh-CN" dirty="0"/>
          </a:p>
          <a:p>
            <a:pPr lvl="1"/>
            <a:r>
              <a:rPr kumimoji="1" lang="zh-CN" altLang="en-US" dirty="0"/>
              <a:t>来自</a:t>
            </a:r>
            <a:r>
              <a:rPr kumimoji="1" lang="en-US" altLang="zh-CN" dirty="0"/>
              <a:t>ETH</a:t>
            </a:r>
            <a:r>
              <a:rPr kumimoji="1" lang="zh-CN" altLang="en-US" dirty="0"/>
              <a:t> </a:t>
            </a:r>
            <a:r>
              <a:rPr kumimoji="1" lang="en-US" altLang="zh-CN" dirty="0"/>
              <a:t>Zurich</a:t>
            </a:r>
            <a:r>
              <a:rPr kumimoji="1" lang="zh-CN" altLang="en-US" dirty="0"/>
              <a:t>和微软研究院</a:t>
            </a:r>
            <a:endParaRPr kumimoji="1" lang="en-US" altLang="zh-CN" dirty="0"/>
          </a:p>
          <a:p>
            <a:pPr lvl="1"/>
            <a:r>
              <a:rPr kumimoji="1" lang="zh-CN" altLang="en-US" dirty="0"/>
              <a:t>支持异构</a:t>
            </a:r>
            <a:r>
              <a:rPr kumimoji="1" lang="en-US" altLang="zh-CN" dirty="0"/>
              <a:t>CPU</a:t>
            </a:r>
          </a:p>
          <a:p>
            <a:pPr lvl="1"/>
            <a:r>
              <a:rPr kumimoji="1" lang="zh-CN" altLang="en-US" dirty="0"/>
              <a:t>在</a:t>
            </a:r>
            <a:r>
              <a:rPr kumimoji="1" lang="en-US" altLang="zh-CN" dirty="0"/>
              <a:t>CPU</a:t>
            </a:r>
            <a:r>
              <a:rPr kumimoji="1" lang="zh-CN" altLang="en-US" dirty="0"/>
              <a:t>核与节点之间提供通用异构消息抽象</a:t>
            </a:r>
            <a:endParaRPr kumimoji="1" lang="en-US" altLang="zh-CN" dirty="0"/>
          </a:p>
          <a:p>
            <a:pPr lvl="1"/>
            <a:r>
              <a:rPr kumimoji="1" lang="zh-CN" altLang="en-US" dirty="0"/>
              <a:t>大约</a:t>
            </a:r>
            <a:r>
              <a:rPr kumimoji="1" lang="en-US" altLang="zh-CN" dirty="0"/>
              <a:t>10,000</a:t>
            </a:r>
            <a:r>
              <a:rPr kumimoji="1" lang="zh-CN" altLang="en-US" dirty="0"/>
              <a:t>行</a:t>
            </a:r>
            <a:r>
              <a:rPr kumimoji="1" lang="en-US" altLang="zh-CN" dirty="0"/>
              <a:t>C</a:t>
            </a:r>
            <a:r>
              <a:rPr kumimoji="1" lang="zh-CN" altLang="en-US" dirty="0"/>
              <a:t>，</a:t>
            </a:r>
            <a:r>
              <a:rPr kumimoji="1" lang="en-US" altLang="zh-CN" dirty="0"/>
              <a:t>500</a:t>
            </a:r>
            <a:r>
              <a:rPr kumimoji="1" lang="zh-CN" altLang="en-US" dirty="0"/>
              <a:t>行汇编代码</a:t>
            </a:r>
            <a:endParaRPr kumimoji="1" lang="en-US" altLang="zh-CN" dirty="0"/>
          </a:p>
        </p:txBody>
      </p:sp>
      <p:sp>
        <p:nvSpPr>
          <p:cNvPr id="4" name="灯片编号占位符 3">
            <a:extLst>
              <a:ext uri="{FF2B5EF4-FFF2-40B4-BE49-F238E27FC236}">
                <a16:creationId xmlns:a16="http://schemas.microsoft.com/office/drawing/2014/main" id="{64DD3FDF-1758-224D-BFF4-B9C6369463C0}"/>
              </a:ext>
            </a:extLst>
          </p:cNvPr>
          <p:cNvSpPr>
            <a:spLocks noGrp="1"/>
          </p:cNvSpPr>
          <p:nvPr>
            <p:ph type="sldNum" sz="quarter" idx="12"/>
          </p:nvPr>
        </p:nvSpPr>
        <p:spPr/>
        <p:txBody>
          <a:bodyPr/>
          <a:lstStyle/>
          <a:p>
            <a:fld id="{ADE361C3-C043-4A6E-BDCE-8DA1E7D90A3B}" type="slidenum">
              <a:rPr lang="zh-CN" altLang="en-US" smtClean="0"/>
              <a:t>67</a:t>
            </a:fld>
            <a:endParaRPr lang="zh-CN" altLang="en-US"/>
          </a:p>
        </p:txBody>
      </p:sp>
      <p:pic>
        <p:nvPicPr>
          <p:cNvPr id="5" name="图片 4">
            <a:extLst>
              <a:ext uri="{FF2B5EF4-FFF2-40B4-BE49-F238E27FC236}">
                <a16:creationId xmlns:a16="http://schemas.microsoft.com/office/drawing/2014/main" id="{F02F0300-CEAF-6042-A516-DA7C46BA8297}"/>
              </a:ext>
            </a:extLst>
          </p:cNvPr>
          <p:cNvPicPr>
            <a:picLocks noChangeAspect="1"/>
          </p:cNvPicPr>
          <p:nvPr/>
        </p:nvPicPr>
        <p:blipFill rotWithShape="1">
          <a:blip r:embed="rId2" cstate="screen">
            <a:clrChange>
              <a:clrFrom>
                <a:srgbClr val="F4F4F4"/>
              </a:clrFrom>
              <a:clrTo>
                <a:srgbClr val="F4F4F4">
                  <a:alpha val="0"/>
                </a:srgbClr>
              </a:clrTo>
            </a:clrChange>
            <a:extLst>
              <a:ext uri="{28A0092B-C50C-407E-A947-70E740481C1C}">
                <a14:useLocalDpi xmlns:a14="http://schemas.microsoft.com/office/drawing/2010/main"/>
              </a:ext>
            </a:extLst>
          </a:blip>
          <a:srcRect/>
          <a:stretch/>
        </p:blipFill>
        <p:spPr>
          <a:xfrm>
            <a:off x="6575884" y="189176"/>
            <a:ext cx="2088232" cy="1905000"/>
          </a:xfrm>
          <a:prstGeom prst="rect">
            <a:avLst/>
          </a:prstGeom>
        </p:spPr>
      </p:pic>
    </p:spTree>
    <p:extLst>
      <p:ext uri="{BB962C8B-B14F-4D97-AF65-F5344CB8AC3E}">
        <p14:creationId xmlns:p14="http://schemas.microsoft.com/office/powerpoint/2010/main" val="19194559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091DB48-24C5-0648-B283-E642DC9015E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58911" y="165492"/>
            <a:ext cx="4443831" cy="5486134"/>
          </a:xfrm>
          <a:prstGeom prst="rect">
            <a:avLst/>
          </a:prstGeom>
        </p:spPr>
      </p:pic>
      <p:sp>
        <p:nvSpPr>
          <p:cNvPr id="2" name="标题 1">
            <a:extLst>
              <a:ext uri="{FF2B5EF4-FFF2-40B4-BE49-F238E27FC236}">
                <a16:creationId xmlns:a16="http://schemas.microsoft.com/office/drawing/2014/main" id="{27363722-E605-2141-89E8-04996D7FDFE5}"/>
              </a:ext>
            </a:extLst>
          </p:cNvPr>
          <p:cNvSpPr>
            <a:spLocks noGrp="1"/>
          </p:cNvSpPr>
          <p:nvPr>
            <p:ph type="title"/>
          </p:nvPr>
        </p:nvSpPr>
        <p:spPr/>
        <p:txBody>
          <a:bodyPr>
            <a:normAutofit/>
          </a:bodyPr>
          <a:lstStyle/>
          <a:p>
            <a:r>
              <a:rPr kumimoji="1" lang="en-US" altLang="zh-CN" sz="3200" dirty="0" err="1"/>
              <a:t>Barrelfish</a:t>
            </a:r>
            <a:r>
              <a:rPr kumimoji="1" lang="zh-CN" altLang="en-US" sz="3200" dirty="0"/>
              <a:t> </a:t>
            </a:r>
            <a:r>
              <a:rPr kumimoji="1" lang="en-US" altLang="zh-CN" sz="3200" dirty="0"/>
              <a:t>Structure</a:t>
            </a:r>
            <a:endParaRPr kumimoji="1" lang="zh-CN" altLang="en-US" sz="3200" dirty="0"/>
          </a:p>
        </p:txBody>
      </p:sp>
      <p:sp>
        <p:nvSpPr>
          <p:cNvPr id="3" name="内容占位符 2">
            <a:extLst>
              <a:ext uri="{FF2B5EF4-FFF2-40B4-BE49-F238E27FC236}">
                <a16:creationId xmlns:a16="http://schemas.microsoft.com/office/drawing/2014/main" id="{9E89D7A0-44A7-7040-A032-43405AC2008A}"/>
              </a:ext>
            </a:extLst>
          </p:cNvPr>
          <p:cNvSpPr>
            <a:spLocks noGrp="1"/>
          </p:cNvSpPr>
          <p:nvPr>
            <p:ph idx="1"/>
          </p:nvPr>
        </p:nvSpPr>
        <p:spPr/>
        <p:txBody>
          <a:bodyPr>
            <a:noAutofit/>
          </a:bodyPr>
          <a:lstStyle/>
          <a:p>
            <a:r>
              <a:rPr kumimoji="1" lang="zh-CN" altLang="en-US" sz="1800" dirty="0"/>
              <a:t>内核：每个</a:t>
            </a:r>
            <a:r>
              <a:rPr kumimoji="1" lang="en-US" altLang="zh-CN" sz="1800" dirty="0"/>
              <a:t>core</a:t>
            </a:r>
            <a:r>
              <a:rPr kumimoji="1" lang="zh-CN" altLang="en-US" sz="1800" dirty="0"/>
              <a:t>对应一个</a:t>
            </a:r>
            <a:endParaRPr kumimoji="1" lang="en-US" altLang="zh-CN" sz="1800" dirty="0"/>
          </a:p>
          <a:p>
            <a:pPr lvl="1"/>
            <a:r>
              <a:rPr kumimoji="1" lang="zh-CN" altLang="en-US" sz="1600" dirty="0"/>
              <a:t>类似</a:t>
            </a:r>
            <a:r>
              <a:rPr kumimoji="1" lang="en-US" altLang="zh-CN" sz="1600" dirty="0"/>
              <a:t>"CPU</a:t>
            </a:r>
            <a:r>
              <a:rPr kumimoji="1" lang="zh-CN" altLang="en-US" sz="1600" dirty="0"/>
              <a:t>驱动</a:t>
            </a:r>
            <a:r>
              <a:rPr kumimoji="1" lang="en-US" altLang="zh-CN" sz="1600" dirty="0"/>
              <a:t>"</a:t>
            </a:r>
            <a:r>
              <a:rPr kumimoji="1" lang="zh-CN" altLang="en-US" sz="1600" dirty="0"/>
              <a:t>，适应不同</a:t>
            </a:r>
            <a:r>
              <a:rPr kumimoji="1" lang="en-US" altLang="zh-CN" sz="1600" dirty="0"/>
              <a:t>CPU</a:t>
            </a:r>
          </a:p>
          <a:p>
            <a:pPr lvl="1"/>
            <a:r>
              <a:rPr kumimoji="1" lang="zh-CN" altLang="en-US" sz="1600" dirty="0"/>
              <a:t>负责执行系统调用，处理中断</a:t>
            </a:r>
            <a:r>
              <a:rPr kumimoji="1" lang="en-US" altLang="zh-CN" sz="1600" dirty="0"/>
              <a:t>/</a:t>
            </a:r>
            <a:r>
              <a:rPr kumimoji="1" lang="zh-CN" altLang="en-US" sz="1600" dirty="0"/>
              <a:t>异常</a:t>
            </a:r>
            <a:endParaRPr kumimoji="1" lang="en-US" altLang="zh-CN" sz="1600" dirty="0"/>
          </a:p>
          <a:p>
            <a:pPr lvl="1"/>
            <a:r>
              <a:rPr kumimoji="1" lang="zh-CN" altLang="en-US" sz="1600" dirty="0"/>
              <a:t>事件触发，单线程，不可中断</a:t>
            </a:r>
            <a:endParaRPr kumimoji="1" lang="en-US" altLang="zh-CN" sz="1600" dirty="0"/>
          </a:p>
          <a:p>
            <a:pPr lvl="1"/>
            <a:r>
              <a:rPr kumimoji="1" lang="zh-CN" altLang="en-US" sz="1600" dirty="0"/>
              <a:t>内核调度并运行</a:t>
            </a:r>
            <a:r>
              <a:rPr kumimoji="1" lang="en-US" altLang="zh-CN" sz="1600" dirty="0"/>
              <a:t>"</a:t>
            </a:r>
            <a:r>
              <a:rPr kumimoji="1" lang="en-US" altLang="zh-CN" sz="1600" dirty="0">
                <a:solidFill>
                  <a:schemeClr val="accent1"/>
                </a:solidFill>
              </a:rPr>
              <a:t>Dispatcher</a:t>
            </a:r>
            <a:r>
              <a:rPr kumimoji="1" lang="en-US" altLang="zh-CN" sz="1600" dirty="0"/>
              <a:t>"</a:t>
            </a:r>
          </a:p>
          <a:p>
            <a:r>
              <a:rPr kumimoji="1" lang="en-US" altLang="zh-CN" sz="1800" dirty="0"/>
              <a:t>Dispatcher</a:t>
            </a:r>
          </a:p>
          <a:p>
            <a:pPr lvl="1"/>
            <a:r>
              <a:rPr kumimoji="1" lang="zh-CN" altLang="en-US" sz="1600" dirty="0"/>
              <a:t>类似线程</a:t>
            </a:r>
            <a:endParaRPr kumimoji="1" lang="en-US" altLang="zh-CN" sz="1600" dirty="0"/>
          </a:p>
          <a:p>
            <a:pPr lvl="1"/>
            <a:r>
              <a:rPr kumimoji="1" lang="zh-CN" altLang="en-US" sz="1600" dirty="0"/>
              <a:t>多个</a:t>
            </a:r>
            <a:r>
              <a:rPr kumimoji="1" lang="en-US" altLang="zh-CN" sz="1600" dirty="0">
                <a:solidFill>
                  <a:schemeClr val="accent1"/>
                </a:solidFill>
              </a:rPr>
              <a:t>Dispatcher</a:t>
            </a:r>
            <a:r>
              <a:rPr kumimoji="1" lang="zh-CN" altLang="en-US" sz="1600" dirty="0"/>
              <a:t>组成一个</a:t>
            </a:r>
            <a:r>
              <a:rPr kumimoji="1" lang="en-US" altLang="zh-CN" sz="1600" dirty="0">
                <a:solidFill>
                  <a:schemeClr val="accent1"/>
                </a:solidFill>
              </a:rPr>
              <a:t>Domain</a:t>
            </a:r>
          </a:p>
          <a:p>
            <a:r>
              <a:rPr kumimoji="1" lang="en-US" altLang="zh-CN" sz="1800" dirty="0"/>
              <a:t>Domain</a:t>
            </a:r>
          </a:p>
          <a:p>
            <a:pPr lvl="1"/>
            <a:r>
              <a:rPr kumimoji="1" lang="zh-CN" altLang="en-US" sz="1600" dirty="0"/>
              <a:t>类似进程</a:t>
            </a:r>
          </a:p>
        </p:txBody>
      </p:sp>
      <p:sp>
        <p:nvSpPr>
          <p:cNvPr id="4" name="灯片编号占位符 3">
            <a:extLst>
              <a:ext uri="{FF2B5EF4-FFF2-40B4-BE49-F238E27FC236}">
                <a16:creationId xmlns:a16="http://schemas.microsoft.com/office/drawing/2014/main" id="{CECFEA02-1EE0-8F4C-B3C1-CCB806D2D2CE}"/>
              </a:ext>
            </a:extLst>
          </p:cNvPr>
          <p:cNvSpPr>
            <a:spLocks noGrp="1"/>
          </p:cNvSpPr>
          <p:nvPr>
            <p:ph type="sldNum" sz="quarter" idx="12"/>
          </p:nvPr>
        </p:nvSpPr>
        <p:spPr/>
        <p:txBody>
          <a:bodyPr/>
          <a:lstStyle/>
          <a:p>
            <a:fld id="{ADE361C3-C043-4A6E-BDCE-8DA1E7D90A3B}" type="slidenum">
              <a:rPr lang="zh-CN" altLang="en-US" smtClean="0"/>
              <a:t>68</a:t>
            </a:fld>
            <a:endParaRPr lang="zh-CN" altLang="en-US"/>
          </a:p>
        </p:txBody>
      </p:sp>
      <p:sp>
        <p:nvSpPr>
          <p:cNvPr id="6" name="矩形 5">
            <a:extLst>
              <a:ext uri="{FF2B5EF4-FFF2-40B4-BE49-F238E27FC236}">
                <a16:creationId xmlns:a16="http://schemas.microsoft.com/office/drawing/2014/main" id="{FD49BAFA-6961-0341-BBA2-2DBE8754F6B6}"/>
              </a:ext>
            </a:extLst>
          </p:cNvPr>
          <p:cNvSpPr/>
          <p:nvPr/>
        </p:nvSpPr>
        <p:spPr>
          <a:xfrm>
            <a:off x="457800" y="5308701"/>
            <a:ext cx="4572000" cy="307777"/>
          </a:xfrm>
          <a:prstGeom prst="rect">
            <a:avLst/>
          </a:prstGeom>
        </p:spPr>
        <p:txBody>
          <a:bodyPr>
            <a:spAutoFit/>
          </a:bodyPr>
          <a:lstStyle/>
          <a:p>
            <a:r>
              <a:rPr lang="en-US" altLang="zh-CN" sz="1400" dirty="0">
                <a:solidFill>
                  <a:schemeClr val="tx2"/>
                </a:solidFill>
                <a:hlinkClick r:id="rId3">
                  <a:extLst>
                    <a:ext uri="{A12FA001-AC4F-418D-AE19-62706E023703}">
                      <ahyp:hlinkClr xmlns:ahyp="http://schemas.microsoft.com/office/drawing/2018/hyperlinkcolor" val="tx"/>
                    </a:ext>
                  </a:extLst>
                </a:hlinkClick>
              </a:rPr>
              <a:t>http://www.barrelfish.org/documentation.html</a:t>
            </a:r>
            <a:endParaRPr lang="zh-CN" altLang="en-US" sz="1400" dirty="0">
              <a:solidFill>
                <a:schemeClr val="tx2"/>
              </a:solidFill>
            </a:endParaRPr>
          </a:p>
        </p:txBody>
      </p:sp>
      <p:sp>
        <p:nvSpPr>
          <p:cNvPr id="7" name="文本框 6">
            <a:extLst>
              <a:ext uri="{FF2B5EF4-FFF2-40B4-BE49-F238E27FC236}">
                <a16:creationId xmlns:a16="http://schemas.microsoft.com/office/drawing/2014/main" id="{6548F572-1ABC-B846-B955-64487736FC4F}"/>
              </a:ext>
            </a:extLst>
          </p:cNvPr>
          <p:cNvSpPr txBox="1"/>
          <p:nvPr/>
        </p:nvSpPr>
        <p:spPr>
          <a:xfrm>
            <a:off x="6852222" y="1849388"/>
            <a:ext cx="1803699" cy="246221"/>
          </a:xfrm>
          <a:prstGeom prst="rect">
            <a:avLst/>
          </a:prstGeom>
          <a:noFill/>
        </p:spPr>
        <p:txBody>
          <a:bodyPr wrap="none" rtlCol="0">
            <a:spAutoFit/>
          </a:bodyPr>
          <a:lstStyle/>
          <a:p>
            <a:r>
              <a:rPr kumimoji="1" lang="en-US" altLang="zh-CN" sz="1000" dirty="0"/>
              <a:t>User-level</a:t>
            </a:r>
            <a:r>
              <a:rPr kumimoji="1" lang="zh-CN" altLang="en-US" sz="1000" dirty="0"/>
              <a:t> </a:t>
            </a:r>
            <a:r>
              <a:rPr kumimoji="1" lang="en-US" altLang="zh-CN" sz="1000" dirty="0"/>
              <a:t>Message</a:t>
            </a:r>
            <a:r>
              <a:rPr kumimoji="1" lang="zh-CN" altLang="en-US" sz="1000" dirty="0"/>
              <a:t> </a:t>
            </a:r>
            <a:r>
              <a:rPr kumimoji="1" lang="en-US" altLang="zh-CN" sz="1000" dirty="0"/>
              <a:t>Passing</a:t>
            </a:r>
            <a:endParaRPr kumimoji="1" lang="zh-CN" altLang="en-US" sz="1000" dirty="0"/>
          </a:p>
        </p:txBody>
      </p:sp>
      <p:sp>
        <p:nvSpPr>
          <p:cNvPr id="8" name="文本框 7">
            <a:extLst>
              <a:ext uri="{FF2B5EF4-FFF2-40B4-BE49-F238E27FC236}">
                <a16:creationId xmlns:a16="http://schemas.microsoft.com/office/drawing/2014/main" id="{51ED8C59-4865-7E4E-B03E-A3888E844B63}"/>
              </a:ext>
            </a:extLst>
          </p:cNvPr>
          <p:cNvSpPr txBox="1"/>
          <p:nvPr/>
        </p:nvSpPr>
        <p:spPr>
          <a:xfrm>
            <a:off x="6852222" y="1222113"/>
            <a:ext cx="1824234" cy="246221"/>
          </a:xfrm>
          <a:prstGeom prst="rect">
            <a:avLst/>
          </a:prstGeom>
          <a:noFill/>
        </p:spPr>
        <p:txBody>
          <a:bodyPr wrap="square" rtlCol="0">
            <a:spAutoFit/>
          </a:bodyPr>
          <a:lstStyle/>
          <a:p>
            <a:r>
              <a:rPr kumimoji="1" lang="en-US" altLang="zh-CN" sz="1000" dirty="0"/>
              <a:t>Local</a:t>
            </a:r>
            <a:r>
              <a:rPr kumimoji="1" lang="zh-CN" altLang="en-US" sz="1000" dirty="0"/>
              <a:t> </a:t>
            </a:r>
            <a:r>
              <a:rPr kumimoji="1" lang="en-US" altLang="zh-CN" sz="1000" dirty="0"/>
              <a:t>Message</a:t>
            </a:r>
            <a:r>
              <a:rPr kumimoji="1" lang="zh-CN" altLang="en-US" sz="1000" dirty="0"/>
              <a:t> </a:t>
            </a:r>
            <a:r>
              <a:rPr kumimoji="1" lang="en-US" altLang="zh-CN" sz="1000" dirty="0"/>
              <a:t>Passing</a:t>
            </a:r>
            <a:endParaRPr kumimoji="1" lang="zh-CN" altLang="en-US" sz="1000" dirty="0"/>
          </a:p>
        </p:txBody>
      </p:sp>
      <p:sp>
        <p:nvSpPr>
          <p:cNvPr id="9" name="文本框 8">
            <a:extLst>
              <a:ext uri="{FF2B5EF4-FFF2-40B4-BE49-F238E27FC236}">
                <a16:creationId xmlns:a16="http://schemas.microsoft.com/office/drawing/2014/main" id="{69E3523D-3B1F-A44A-A4EE-2508F843E302}"/>
              </a:ext>
            </a:extLst>
          </p:cNvPr>
          <p:cNvSpPr txBox="1"/>
          <p:nvPr/>
        </p:nvSpPr>
        <p:spPr>
          <a:xfrm>
            <a:off x="5795766" y="337220"/>
            <a:ext cx="1824234" cy="246221"/>
          </a:xfrm>
          <a:prstGeom prst="rect">
            <a:avLst/>
          </a:prstGeom>
          <a:noFill/>
        </p:spPr>
        <p:txBody>
          <a:bodyPr wrap="square" rtlCol="0">
            <a:spAutoFit/>
          </a:bodyPr>
          <a:lstStyle/>
          <a:p>
            <a:r>
              <a:rPr kumimoji="1" lang="en-US" altLang="zh-CN" sz="1000" dirty="0"/>
              <a:t>BOMP:</a:t>
            </a:r>
            <a:r>
              <a:rPr kumimoji="1" lang="zh-CN" altLang="en-US" sz="1000" dirty="0"/>
              <a:t> </a:t>
            </a:r>
            <a:r>
              <a:rPr kumimoji="1" lang="en-US" altLang="zh-CN" sz="1000" dirty="0" err="1"/>
              <a:t>Barrelfish</a:t>
            </a:r>
            <a:r>
              <a:rPr kumimoji="1" lang="zh-CN" altLang="en-US" sz="1000" dirty="0"/>
              <a:t> </a:t>
            </a:r>
            <a:r>
              <a:rPr kumimoji="1" lang="en-US" altLang="zh-CN" sz="1000" dirty="0"/>
              <a:t>OpenMP</a:t>
            </a:r>
            <a:endParaRPr kumimoji="1" lang="zh-CN" altLang="en-US" sz="1000" dirty="0"/>
          </a:p>
        </p:txBody>
      </p:sp>
      <p:sp>
        <p:nvSpPr>
          <p:cNvPr id="10" name="文本框 9">
            <a:extLst>
              <a:ext uri="{FF2B5EF4-FFF2-40B4-BE49-F238E27FC236}">
                <a16:creationId xmlns:a16="http://schemas.microsoft.com/office/drawing/2014/main" id="{543E6580-5136-2D4A-93FC-5C5CF52CF206}"/>
              </a:ext>
            </a:extLst>
          </p:cNvPr>
          <p:cNvSpPr txBox="1"/>
          <p:nvPr/>
        </p:nvSpPr>
        <p:spPr>
          <a:xfrm>
            <a:off x="4572000" y="3103903"/>
            <a:ext cx="1824234" cy="614655"/>
          </a:xfrm>
          <a:prstGeom prst="rect">
            <a:avLst/>
          </a:prstGeom>
          <a:noFill/>
        </p:spPr>
        <p:txBody>
          <a:bodyPr wrap="square" rtlCol="0">
            <a:spAutoFit/>
          </a:bodyPr>
          <a:lstStyle/>
          <a:p>
            <a:pPr>
              <a:lnSpc>
                <a:spcPct val="130000"/>
              </a:lnSpc>
            </a:pPr>
            <a:r>
              <a:rPr kumimoji="1" lang="en-US" altLang="zh-CN" sz="900" dirty="0"/>
              <a:t>SKB:</a:t>
            </a:r>
            <a:r>
              <a:rPr kumimoji="1" lang="zh-CN" altLang="en-US" sz="900" dirty="0"/>
              <a:t> </a:t>
            </a:r>
            <a:r>
              <a:rPr kumimoji="1" lang="en-US" altLang="zh-CN" sz="900" dirty="0"/>
              <a:t>System</a:t>
            </a:r>
            <a:r>
              <a:rPr kumimoji="1" lang="zh-CN" altLang="en-US" sz="900" dirty="0"/>
              <a:t> </a:t>
            </a:r>
            <a:br>
              <a:rPr kumimoji="1" lang="en-US" altLang="zh-CN" sz="900" dirty="0"/>
            </a:br>
            <a:r>
              <a:rPr kumimoji="1" lang="en-US" altLang="zh-CN" sz="900" dirty="0"/>
              <a:t>Knowledge</a:t>
            </a:r>
            <a:r>
              <a:rPr kumimoji="1" lang="zh-CN" altLang="en-US" sz="900" dirty="0"/>
              <a:t> </a:t>
            </a:r>
            <a:r>
              <a:rPr kumimoji="1" lang="en-US" altLang="zh-CN" sz="900" dirty="0"/>
              <a:t>Base</a:t>
            </a:r>
          </a:p>
          <a:p>
            <a:pPr>
              <a:lnSpc>
                <a:spcPct val="130000"/>
              </a:lnSpc>
            </a:pPr>
            <a:r>
              <a:rPr kumimoji="1" lang="zh-CN" altLang="en-US" sz="900" dirty="0"/>
              <a:t>类似 </a:t>
            </a:r>
            <a:r>
              <a:rPr kumimoji="1" lang="en-US" altLang="zh-CN" sz="900" dirty="0"/>
              <a:t>/proc</a:t>
            </a:r>
            <a:endParaRPr kumimoji="1" lang="zh-CN" altLang="en-US" sz="900" dirty="0"/>
          </a:p>
        </p:txBody>
      </p:sp>
    </p:spTree>
    <p:extLst>
      <p:ext uri="{BB962C8B-B14F-4D97-AF65-F5344CB8AC3E}">
        <p14:creationId xmlns:p14="http://schemas.microsoft.com/office/powerpoint/2010/main" val="31971326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8213-A597-2547-A063-0AF62C403E02}"/>
              </a:ext>
            </a:extLst>
          </p:cNvPr>
          <p:cNvSpPr>
            <a:spLocks noGrp="1"/>
          </p:cNvSpPr>
          <p:nvPr>
            <p:ph type="title"/>
          </p:nvPr>
        </p:nvSpPr>
        <p:spPr/>
        <p:txBody>
          <a:bodyPr/>
          <a:lstStyle/>
          <a:p>
            <a:r>
              <a:rPr kumimoji="1" lang="zh-CN" altLang="en-US" dirty="0"/>
              <a:t>不同操作系统架构的对比</a:t>
            </a:r>
          </a:p>
        </p:txBody>
      </p:sp>
      <p:sp>
        <p:nvSpPr>
          <p:cNvPr id="4" name="灯片编号占位符 3">
            <a:extLst>
              <a:ext uri="{FF2B5EF4-FFF2-40B4-BE49-F238E27FC236}">
                <a16:creationId xmlns:a16="http://schemas.microsoft.com/office/drawing/2014/main" id="{10F9BFF9-2B74-4747-BF41-BBD5B615DC5C}"/>
              </a:ext>
            </a:extLst>
          </p:cNvPr>
          <p:cNvSpPr>
            <a:spLocks noGrp="1"/>
          </p:cNvSpPr>
          <p:nvPr>
            <p:ph type="sldNum" sz="quarter" idx="12"/>
          </p:nvPr>
        </p:nvSpPr>
        <p:spPr/>
        <p:txBody>
          <a:bodyPr/>
          <a:lstStyle/>
          <a:p>
            <a:fld id="{ADE361C3-C043-4A6E-BDCE-8DA1E7D90A3B}" type="slidenum">
              <a:rPr lang="zh-CN" altLang="en-US" smtClean="0"/>
              <a:t>69</a:t>
            </a:fld>
            <a:endParaRPr lang="zh-CN" altLang="en-US"/>
          </a:p>
        </p:txBody>
      </p:sp>
      <p:sp>
        <p:nvSpPr>
          <p:cNvPr id="75" name="矩形 74">
            <a:extLst>
              <a:ext uri="{FF2B5EF4-FFF2-40B4-BE49-F238E27FC236}">
                <a16:creationId xmlns:a16="http://schemas.microsoft.com/office/drawing/2014/main" id="{62B17DDE-012A-FA43-9BC5-FB3ECB6F3B23}"/>
              </a:ext>
            </a:extLst>
          </p:cNvPr>
          <p:cNvSpPr/>
          <p:nvPr/>
        </p:nvSpPr>
        <p:spPr>
          <a:xfrm>
            <a:off x="1157755" y="3617411"/>
            <a:ext cx="926476" cy="638114"/>
          </a:xfrm>
          <a:prstGeom prst="rect">
            <a:avLst/>
          </a:prstGeom>
          <a:noFill/>
          <a:ln w="28575" cap="flat" cmpd="sng" algn="ctr">
            <a:solidFill>
              <a:sysClr val="windowText" lastClr="000000"/>
            </a:solid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76" name="矩形 75">
            <a:extLst>
              <a:ext uri="{FF2B5EF4-FFF2-40B4-BE49-F238E27FC236}">
                <a16:creationId xmlns:a16="http://schemas.microsoft.com/office/drawing/2014/main" id="{62C801E7-3409-F24B-977F-D493CD5760CC}"/>
              </a:ext>
            </a:extLst>
          </p:cNvPr>
          <p:cNvSpPr/>
          <p:nvPr/>
        </p:nvSpPr>
        <p:spPr>
          <a:xfrm>
            <a:off x="1157755" y="4250832"/>
            <a:ext cx="926476" cy="597264"/>
          </a:xfrm>
          <a:prstGeom prst="rect">
            <a:avLst/>
          </a:prstGeom>
          <a:solidFill>
            <a:srgbClr val="F79646">
              <a:lumMod val="60000"/>
              <a:lumOff val="40000"/>
            </a:srgbClr>
          </a:solidFill>
          <a:ln w="28575" cap="flat" cmpd="sng" algn="ctr">
            <a:solidFill>
              <a:sysClr val="windowText" lastClr="000000"/>
            </a:solid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cxnSp>
        <p:nvCxnSpPr>
          <p:cNvPr id="77" name="直接连接符 5">
            <a:extLst>
              <a:ext uri="{FF2B5EF4-FFF2-40B4-BE49-F238E27FC236}">
                <a16:creationId xmlns:a16="http://schemas.microsoft.com/office/drawing/2014/main" id="{3034909B-D972-5841-A943-961E0B018446}"/>
              </a:ext>
            </a:extLst>
          </p:cNvPr>
          <p:cNvCxnSpPr>
            <a:cxnSpLocks/>
          </p:cNvCxnSpPr>
          <p:nvPr/>
        </p:nvCxnSpPr>
        <p:spPr>
          <a:xfrm>
            <a:off x="271158" y="3473996"/>
            <a:ext cx="8261282" cy="0"/>
          </a:xfrm>
          <a:prstGeom prst="line">
            <a:avLst/>
          </a:prstGeom>
          <a:noFill/>
          <a:ln w="28575" cap="flat" cmpd="sng" algn="ctr">
            <a:solidFill>
              <a:srgbClr val="4F81BD">
                <a:shade val="95000"/>
                <a:satMod val="105000"/>
              </a:srgbClr>
            </a:solidFill>
            <a:prstDash val="solid"/>
          </a:ln>
          <a:effectLst/>
        </p:spPr>
      </p:cxnSp>
      <p:sp>
        <p:nvSpPr>
          <p:cNvPr id="78" name="矩形 77">
            <a:extLst>
              <a:ext uri="{FF2B5EF4-FFF2-40B4-BE49-F238E27FC236}">
                <a16:creationId xmlns:a16="http://schemas.microsoft.com/office/drawing/2014/main" id="{BB80C71D-C56B-E044-8B2C-9F43A43E71DF}"/>
              </a:ext>
            </a:extLst>
          </p:cNvPr>
          <p:cNvSpPr/>
          <p:nvPr/>
        </p:nvSpPr>
        <p:spPr>
          <a:xfrm>
            <a:off x="271158" y="3080957"/>
            <a:ext cx="723275" cy="307777"/>
          </a:xfrm>
          <a:prstGeom prst="rect">
            <a:avLst/>
          </a:prstGeom>
        </p:spPr>
        <p:txBody>
          <a:bodyPr wrap="none">
            <a:spAutoFit/>
          </a:bodyPr>
          <a:lstStyle/>
          <a:p>
            <a:pPr defTabSz="380985"/>
            <a:r>
              <a:rPr lang="zh-CN" altLang="en-US" sz="1400" b="1" dirty="0">
                <a:solidFill>
                  <a:srgbClr val="C0504D"/>
                </a:solidFill>
                <a:latin typeface="+mn-ea"/>
              </a:rPr>
              <a:t>用户态</a:t>
            </a:r>
          </a:p>
        </p:txBody>
      </p:sp>
      <p:sp>
        <p:nvSpPr>
          <p:cNvPr id="79" name="矩形 78">
            <a:extLst>
              <a:ext uri="{FF2B5EF4-FFF2-40B4-BE49-F238E27FC236}">
                <a16:creationId xmlns:a16="http://schemas.microsoft.com/office/drawing/2014/main" id="{1DF29DC3-D3AD-1842-A94B-859EDE60D3DF}"/>
              </a:ext>
            </a:extLst>
          </p:cNvPr>
          <p:cNvSpPr/>
          <p:nvPr/>
        </p:nvSpPr>
        <p:spPr>
          <a:xfrm>
            <a:off x="271158" y="3547703"/>
            <a:ext cx="723275" cy="307777"/>
          </a:xfrm>
          <a:prstGeom prst="rect">
            <a:avLst/>
          </a:prstGeom>
        </p:spPr>
        <p:txBody>
          <a:bodyPr wrap="none">
            <a:spAutoFit/>
          </a:bodyPr>
          <a:lstStyle/>
          <a:p>
            <a:pPr defTabSz="380985"/>
            <a:r>
              <a:rPr lang="zh-CN" altLang="en-US" sz="1400" b="1" dirty="0">
                <a:solidFill>
                  <a:srgbClr val="C0504D"/>
                </a:solidFill>
                <a:latin typeface="+mn-ea"/>
              </a:rPr>
              <a:t>内核态</a:t>
            </a:r>
          </a:p>
        </p:txBody>
      </p:sp>
      <p:sp>
        <p:nvSpPr>
          <p:cNvPr id="80" name="矩形 79">
            <a:extLst>
              <a:ext uri="{FF2B5EF4-FFF2-40B4-BE49-F238E27FC236}">
                <a16:creationId xmlns:a16="http://schemas.microsoft.com/office/drawing/2014/main" id="{6D4EE58B-F340-EF4A-8005-EE0D8BDA456B}"/>
              </a:ext>
            </a:extLst>
          </p:cNvPr>
          <p:cNvSpPr/>
          <p:nvPr/>
        </p:nvSpPr>
        <p:spPr>
          <a:xfrm>
            <a:off x="1282672" y="3704013"/>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81" name="矩形 80">
            <a:extLst>
              <a:ext uri="{FF2B5EF4-FFF2-40B4-BE49-F238E27FC236}">
                <a16:creationId xmlns:a16="http://schemas.microsoft.com/office/drawing/2014/main" id="{90CC6979-4281-6F4A-AB49-33190239A254}"/>
              </a:ext>
            </a:extLst>
          </p:cNvPr>
          <p:cNvSpPr/>
          <p:nvPr/>
        </p:nvSpPr>
        <p:spPr>
          <a:xfrm>
            <a:off x="1699065" y="3915254"/>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82" name="矩形 81">
            <a:extLst>
              <a:ext uri="{FF2B5EF4-FFF2-40B4-BE49-F238E27FC236}">
                <a16:creationId xmlns:a16="http://schemas.microsoft.com/office/drawing/2014/main" id="{2B355341-F758-E64B-B881-05FD099FBFFD}"/>
              </a:ext>
            </a:extLst>
          </p:cNvPr>
          <p:cNvSpPr/>
          <p:nvPr/>
        </p:nvSpPr>
        <p:spPr>
          <a:xfrm>
            <a:off x="2491508" y="3617411"/>
            <a:ext cx="1043588" cy="678964"/>
          </a:xfrm>
          <a:prstGeom prst="rect">
            <a:avLst/>
          </a:prstGeom>
          <a:solidFill>
            <a:srgbClr val="F79646">
              <a:lumMod val="60000"/>
              <a:lumOff val="40000"/>
            </a:srgbClr>
          </a:solidFill>
          <a:ln w="28575" cap="flat" cmpd="sng" algn="ctr">
            <a:solidFill>
              <a:sysClr val="windowText" lastClr="000000"/>
            </a:solid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83" name="矩形 82">
            <a:extLst>
              <a:ext uri="{FF2B5EF4-FFF2-40B4-BE49-F238E27FC236}">
                <a16:creationId xmlns:a16="http://schemas.microsoft.com/office/drawing/2014/main" id="{C191AC43-0054-D54C-8878-F694A2C69840}"/>
              </a:ext>
            </a:extLst>
          </p:cNvPr>
          <p:cNvSpPr/>
          <p:nvPr/>
        </p:nvSpPr>
        <p:spPr>
          <a:xfrm>
            <a:off x="2729638" y="3745651"/>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84" name="矩形 83">
            <a:extLst>
              <a:ext uri="{FF2B5EF4-FFF2-40B4-BE49-F238E27FC236}">
                <a16:creationId xmlns:a16="http://schemas.microsoft.com/office/drawing/2014/main" id="{40FC5A7A-82B7-234B-A9A8-E341AC3B01C7}"/>
              </a:ext>
            </a:extLst>
          </p:cNvPr>
          <p:cNvSpPr/>
          <p:nvPr/>
        </p:nvSpPr>
        <p:spPr>
          <a:xfrm>
            <a:off x="3146031" y="3956893"/>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85" name="矩形 84">
            <a:extLst>
              <a:ext uri="{FF2B5EF4-FFF2-40B4-BE49-F238E27FC236}">
                <a16:creationId xmlns:a16="http://schemas.microsoft.com/office/drawing/2014/main" id="{4CF50A66-006A-254A-AA44-BDFF8D19327D}"/>
              </a:ext>
            </a:extLst>
          </p:cNvPr>
          <p:cNvSpPr/>
          <p:nvPr/>
        </p:nvSpPr>
        <p:spPr>
          <a:xfrm>
            <a:off x="1563738" y="4319714"/>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86" name="矩形 85">
            <a:extLst>
              <a:ext uri="{FF2B5EF4-FFF2-40B4-BE49-F238E27FC236}">
                <a16:creationId xmlns:a16="http://schemas.microsoft.com/office/drawing/2014/main" id="{C8FA45AD-9DDE-5545-B266-EE91075949AD}"/>
              </a:ext>
            </a:extLst>
          </p:cNvPr>
          <p:cNvSpPr/>
          <p:nvPr/>
        </p:nvSpPr>
        <p:spPr>
          <a:xfrm>
            <a:off x="1241033" y="4506093"/>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87" name="矩形 86">
            <a:extLst>
              <a:ext uri="{FF2B5EF4-FFF2-40B4-BE49-F238E27FC236}">
                <a16:creationId xmlns:a16="http://schemas.microsoft.com/office/drawing/2014/main" id="{1502159E-556C-0444-8BA0-18263C57914D}"/>
              </a:ext>
            </a:extLst>
          </p:cNvPr>
          <p:cNvSpPr/>
          <p:nvPr/>
        </p:nvSpPr>
        <p:spPr>
          <a:xfrm>
            <a:off x="3937178" y="2214407"/>
            <a:ext cx="294077" cy="1125318"/>
          </a:xfrm>
          <a:prstGeom prst="rect">
            <a:avLst/>
          </a:prstGeom>
          <a:noFill/>
          <a:ln w="28575" cap="flat" cmpd="sng" algn="ctr">
            <a:solidFill>
              <a:sysClr val="windowText" lastClr="000000"/>
            </a:solid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88" name="矩形 87">
            <a:extLst>
              <a:ext uri="{FF2B5EF4-FFF2-40B4-BE49-F238E27FC236}">
                <a16:creationId xmlns:a16="http://schemas.microsoft.com/office/drawing/2014/main" id="{C5BB7750-EA8A-8045-AC7D-746904AE7221}"/>
              </a:ext>
            </a:extLst>
          </p:cNvPr>
          <p:cNvSpPr/>
          <p:nvPr/>
        </p:nvSpPr>
        <p:spPr>
          <a:xfrm>
            <a:off x="3937178" y="3617411"/>
            <a:ext cx="1043588" cy="429128"/>
          </a:xfrm>
          <a:prstGeom prst="rect">
            <a:avLst/>
          </a:prstGeom>
          <a:solidFill>
            <a:srgbClr val="F79646">
              <a:lumMod val="60000"/>
              <a:lumOff val="40000"/>
            </a:srgbClr>
          </a:solidFill>
          <a:ln w="28575" cap="flat" cmpd="sng" algn="ctr">
            <a:solidFill>
              <a:sysClr val="windowText" lastClr="000000"/>
            </a:solid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89" name="矩形 88">
            <a:extLst>
              <a:ext uri="{FF2B5EF4-FFF2-40B4-BE49-F238E27FC236}">
                <a16:creationId xmlns:a16="http://schemas.microsoft.com/office/drawing/2014/main" id="{2C95FDAF-2809-114C-8338-ADF1C0199007}"/>
              </a:ext>
            </a:extLst>
          </p:cNvPr>
          <p:cNvSpPr/>
          <p:nvPr/>
        </p:nvSpPr>
        <p:spPr>
          <a:xfrm>
            <a:off x="4124554" y="3745651"/>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90" name="矩形 89">
            <a:extLst>
              <a:ext uri="{FF2B5EF4-FFF2-40B4-BE49-F238E27FC236}">
                <a16:creationId xmlns:a16="http://schemas.microsoft.com/office/drawing/2014/main" id="{74063F83-5622-A742-8DFD-23A2B8D203ED}"/>
              </a:ext>
            </a:extLst>
          </p:cNvPr>
          <p:cNvSpPr/>
          <p:nvPr/>
        </p:nvSpPr>
        <p:spPr>
          <a:xfrm>
            <a:off x="4311934" y="2214407"/>
            <a:ext cx="294077" cy="1125318"/>
          </a:xfrm>
          <a:prstGeom prst="rect">
            <a:avLst/>
          </a:prstGeom>
          <a:solidFill>
            <a:srgbClr val="F79646">
              <a:lumMod val="60000"/>
              <a:lumOff val="40000"/>
            </a:srgbClr>
          </a:solidFill>
          <a:ln w="28575" cap="flat" cmpd="sng" algn="ctr">
            <a:solidFill>
              <a:sysClr val="windowText" lastClr="000000"/>
            </a:solid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91" name="矩形 90">
            <a:extLst>
              <a:ext uri="{FF2B5EF4-FFF2-40B4-BE49-F238E27FC236}">
                <a16:creationId xmlns:a16="http://schemas.microsoft.com/office/drawing/2014/main" id="{8D7E7BC6-E8DD-354B-A0B1-6C5F3201F273}"/>
              </a:ext>
            </a:extLst>
          </p:cNvPr>
          <p:cNvSpPr/>
          <p:nvPr/>
        </p:nvSpPr>
        <p:spPr>
          <a:xfrm>
            <a:off x="4686689" y="2214407"/>
            <a:ext cx="294077" cy="1125318"/>
          </a:xfrm>
          <a:prstGeom prst="rect">
            <a:avLst/>
          </a:prstGeom>
          <a:solidFill>
            <a:srgbClr val="F79646">
              <a:lumMod val="60000"/>
              <a:lumOff val="40000"/>
            </a:srgbClr>
          </a:solidFill>
          <a:ln w="28575" cap="flat" cmpd="sng" algn="ctr">
            <a:solidFill>
              <a:sysClr val="windowText" lastClr="000000"/>
            </a:solid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92" name="矩形 91">
            <a:extLst>
              <a:ext uri="{FF2B5EF4-FFF2-40B4-BE49-F238E27FC236}">
                <a16:creationId xmlns:a16="http://schemas.microsoft.com/office/drawing/2014/main" id="{23EA979E-BBB5-6A40-907E-2660E0C1D6AD}"/>
              </a:ext>
            </a:extLst>
          </p:cNvPr>
          <p:cNvSpPr/>
          <p:nvPr/>
        </p:nvSpPr>
        <p:spPr>
          <a:xfrm>
            <a:off x="3964503" y="2463294"/>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93" name="矩形 92">
            <a:extLst>
              <a:ext uri="{FF2B5EF4-FFF2-40B4-BE49-F238E27FC236}">
                <a16:creationId xmlns:a16="http://schemas.microsoft.com/office/drawing/2014/main" id="{134EDABF-9F97-4B4B-98DF-04E86BD744DC}"/>
              </a:ext>
            </a:extLst>
          </p:cNvPr>
          <p:cNvSpPr/>
          <p:nvPr/>
        </p:nvSpPr>
        <p:spPr>
          <a:xfrm>
            <a:off x="4339258" y="2463294"/>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94" name="矩形 93">
            <a:extLst>
              <a:ext uri="{FF2B5EF4-FFF2-40B4-BE49-F238E27FC236}">
                <a16:creationId xmlns:a16="http://schemas.microsoft.com/office/drawing/2014/main" id="{43EE4882-E0C2-774B-8EF8-AA9AED300F06}"/>
              </a:ext>
            </a:extLst>
          </p:cNvPr>
          <p:cNvSpPr/>
          <p:nvPr/>
        </p:nvSpPr>
        <p:spPr>
          <a:xfrm>
            <a:off x="4714014" y="2474730"/>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95" name="矩形 94">
            <a:extLst>
              <a:ext uri="{FF2B5EF4-FFF2-40B4-BE49-F238E27FC236}">
                <a16:creationId xmlns:a16="http://schemas.microsoft.com/office/drawing/2014/main" id="{FC55C352-EF9D-384B-9069-B64596032B1A}"/>
              </a:ext>
            </a:extLst>
          </p:cNvPr>
          <p:cNvSpPr/>
          <p:nvPr/>
        </p:nvSpPr>
        <p:spPr>
          <a:xfrm>
            <a:off x="5386701" y="2911338"/>
            <a:ext cx="294077" cy="428386"/>
          </a:xfrm>
          <a:prstGeom prst="rect">
            <a:avLst/>
          </a:prstGeom>
          <a:solidFill>
            <a:srgbClr val="F79646">
              <a:lumMod val="60000"/>
              <a:lumOff val="40000"/>
            </a:srgbClr>
          </a:solidFill>
          <a:ln w="28575" cap="flat" cmpd="sng" algn="ctr">
            <a:solidFill>
              <a:sysClr val="windowText" lastClr="000000"/>
            </a:solid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96" name="矩形 95">
            <a:extLst>
              <a:ext uri="{FF2B5EF4-FFF2-40B4-BE49-F238E27FC236}">
                <a16:creationId xmlns:a16="http://schemas.microsoft.com/office/drawing/2014/main" id="{22F1E6DE-60B8-7E44-9818-4EFAB8438A49}"/>
              </a:ext>
            </a:extLst>
          </p:cNvPr>
          <p:cNvSpPr/>
          <p:nvPr/>
        </p:nvSpPr>
        <p:spPr>
          <a:xfrm>
            <a:off x="5386701" y="3617411"/>
            <a:ext cx="1066913" cy="128241"/>
          </a:xfrm>
          <a:prstGeom prst="rect">
            <a:avLst/>
          </a:prstGeom>
          <a:solidFill>
            <a:srgbClr val="F79646">
              <a:lumMod val="60000"/>
              <a:lumOff val="40000"/>
            </a:srgbClr>
          </a:solidFill>
          <a:ln w="28575" cap="flat" cmpd="sng" algn="ctr">
            <a:solidFill>
              <a:sysClr val="windowText" lastClr="000000"/>
            </a:solid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97" name="矩形 96">
            <a:extLst>
              <a:ext uri="{FF2B5EF4-FFF2-40B4-BE49-F238E27FC236}">
                <a16:creationId xmlns:a16="http://schemas.microsoft.com/office/drawing/2014/main" id="{C8968D4F-38D6-7049-BB29-F34D536E3277}"/>
              </a:ext>
            </a:extLst>
          </p:cNvPr>
          <p:cNvSpPr/>
          <p:nvPr/>
        </p:nvSpPr>
        <p:spPr>
          <a:xfrm>
            <a:off x="5414026" y="2619440"/>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98" name="矩形 97">
            <a:extLst>
              <a:ext uri="{FF2B5EF4-FFF2-40B4-BE49-F238E27FC236}">
                <a16:creationId xmlns:a16="http://schemas.microsoft.com/office/drawing/2014/main" id="{C68833BC-B6B5-B141-95B7-FF3B4134213A}"/>
              </a:ext>
            </a:extLst>
          </p:cNvPr>
          <p:cNvSpPr/>
          <p:nvPr/>
        </p:nvSpPr>
        <p:spPr>
          <a:xfrm>
            <a:off x="5386701" y="2214407"/>
            <a:ext cx="294077" cy="696931"/>
          </a:xfrm>
          <a:prstGeom prst="rect">
            <a:avLst/>
          </a:prstGeom>
          <a:noFill/>
          <a:ln w="28575" cap="flat" cmpd="sng" algn="ctr">
            <a:solidFill>
              <a:sysClr val="windowText" lastClr="000000"/>
            </a:solid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99" name="矩形 98">
            <a:extLst>
              <a:ext uri="{FF2B5EF4-FFF2-40B4-BE49-F238E27FC236}">
                <a16:creationId xmlns:a16="http://schemas.microsoft.com/office/drawing/2014/main" id="{900F59CE-5CCE-914B-82DD-65406894F62E}"/>
              </a:ext>
            </a:extLst>
          </p:cNvPr>
          <p:cNvSpPr/>
          <p:nvPr/>
        </p:nvSpPr>
        <p:spPr>
          <a:xfrm>
            <a:off x="5414026" y="3033805"/>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00" name="矩形 99">
            <a:extLst>
              <a:ext uri="{FF2B5EF4-FFF2-40B4-BE49-F238E27FC236}">
                <a16:creationId xmlns:a16="http://schemas.microsoft.com/office/drawing/2014/main" id="{DDF4910C-6F3D-B343-BAD9-B3ADA5695D15}"/>
              </a:ext>
            </a:extLst>
          </p:cNvPr>
          <p:cNvSpPr/>
          <p:nvPr/>
        </p:nvSpPr>
        <p:spPr>
          <a:xfrm>
            <a:off x="3964503" y="3025954"/>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01" name="矩形 100">
            <a:extLst>
              <a:ext uri="{FF2B5EF4-FFF2-40B4-BE49-F238E27FC236}">
                <a16:creationId xmlns:a16="http://schemas.microsoft.com/office/drawing/2014/main" id="{245D40F9-8829-3D43-9DB8-1EE786574380}"/>
              </a:ext>
            </a:extLst>
          </p:cNvPr>
          <p:cNvSpPr/>
          <p:nvPr/>
        </p:nvSpPr>
        <p:spPr>
          <a:xfrm>
            <a:off x="4339258" y="3025954"/>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02" name="矩形 101">
            <a:extLst>
              <a:ext uri="{FF2B5EF4-FFF2-40B4-BE49-F238E27FC236}">
                <a16:creationId xmlns:a16="http://schemas.microsoft.com/office/drawing/2014/main" id="{A665B67E-C195-914D-92DF-5005C1FFA078}"/>
              </a:ext>
            </a:extLst>
          </p:cNvPr>
          <p:cNvSpPr/>
          <p:nvPr/>
        </p:nvSpPr>
        <p:spPr>
          <a:xfrm>
            <a:off x="4714014" y="3037390"/>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03" name="矩形 102">
            <a:extLst>
              <a:ext uri="{FF2B5EF4-FFF2-40B4-BE49-F238E27FC236}">
                <a16:creationId xmlns:a16="http://schemas.microsoft.com/office/drawing/2014/main" id="{8BD9BB7E-50B4-BC47-8B3B-C142D68A20FF}"/>
              </a:ext>
            </a:extLst>
          </p:cNvPr>
          <p:cNvSpPr/>
          <p:nvPr/>
        </p:nvSpPr>
        <p:spPr>
          <a:xfrm>
            <a:off x="5773119" y="2911338"/>
            <a:ext cx="294077" cy="428386"/>
          </a:xfrm>
          <a:prstGeom prst="rect">
            <a:avLst/>
          </a:prstGeom>
          <a:solidFill>
            <a:srgbClr val="F79646">
              <a:lumMod val="60000"/>
              <a:lumOff val="40000"/>
            </a:srgbClr>
          </a:solidFill>
          <a:ln w="28575" cap="flat" cmpd="sng" algn="ctr">
            <a:solidFill>
              <a:sysClr val="windowText" lastClr="000000"/>
            </a:solid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04" name="矩形 103">
            <a:extLst>
              <a:ext uri="{FF2B5EF4-FFF2-40B4-BE49-F238E27FC236}">
                <a16:creationId xmlns:a16="http://schemas.microsoft.com/office/drawing/2014/main" id="{25DACA89-490D-574F-9BA0-20407416CBA5}"/>
              </a:ext>
            </a:extLst>
          </p:cNvPr>
          <p:cNvSpPr/>
          <p:nvPr/>
        </p:nvSpPr>
        <p:spPr>
          <a:xfrm>
            <a:off x="5800444" y="2619440"/>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05" name="矩形 104">
            <a:extLst>
              <a:ext uri="{FF2B5EF4-FFF2-40B4-BE49-F238E27FC236}">
                <a16:creationId xmlns:a16="http://schemas.microsoft.com/office/drawing/2014/main" id="{4412F5F7-D960-5F44-90EC-23C115F6172D}"/>
              </a:ext>
            </a:extLst>
          </p:cNvPr>
          <p:cNvSpPr/>
          <p:nvPr/>
        </p:nvSpPr>
        <p:spPr>
          <a:xfrm>
            <a:off x="5773119" y="2214407"/>
            <a:ext cx="294077" cy="696931"/>
          </a:xfrm>
          <a:prstGeom prst="rect">
            <a:avLst/>
          </a:prstGeom>
          <a:noFill/>
          <a:ln w="28575" cap="flat" cmpd="sng" algn="ctr">
            <a:solidFill>
              <a:sysClr val="windowText" lastClr="000000"/>
            </a:solid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06" name="矩形 105">
            <a:extLst>
              <a:ext uri="{FF2B5EF4-FFF2-40B4-BE49-F238E27FC236}">
                <a16:creationId xmlns:a16="http://schemas.microsoft.com/office/drawing/2014/main" id="{C8807052-D9AF-7A4B-A107-53536B535D1F}"/>
              </a:ext>
            </a:extLst>
          </p:cNvPr>
          <p:cNvSpPr/>
          <p:nvPr/>
        </p:nvSpPr>
        <p:spPr>
          <a:xfrm>
            <a:off x="5800444" y="3033805"/>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07" name="矩形 106">
            <a:extLst>
              <a:ext uri="{FF2B5EF4-FFF2-40B4-BE49-F238E27FC236}">
                <a16:creationId xmlns:a16="http://schemas.microsoft.com/office/drawing/2014/main" id="{56E18DEA-EBB7-8548-B522-134309E06968}"/>
              </a:ext>
            </a:extLst>
          </p:cNvPr>
          <p:cNvSpPr/>
          <p:nvPr/>
        </p:nvSpPr>
        <p:spPr>
          <a:xfrm>
            <a:off x="6159537" y="2911338"/>
            <a:ext cx="294077" cy="428386"/>
          </a:xfrm>
          <a:prstGeom prst="rect">
            <a:avLst/>
          </a:prstGeom>
          <a:solidFill>
            <a:srgbClr val="F79646">
              <a:lumMod val="60000"/>
              <a:lumOff val="40000"/>
            </a:srgbClr>
          </a:solidFill>
          <a:ln w="28575" cap="flat" cmpd="sng" algn="ctr">
            <a:solidFill>
              <a:sysClr val="windowText" lastClr="000000"/>
            </a:solid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08" name="矩形 107">
            <a:extLst>
              <a:ext uri="{FF2B5EF4-FFF2-40B4-BE49-F238E27FC236}">
                <a16:creationId xmlns:a16="http://schemas.microsoft.com/office/drawing/2014/main" id="{EC6E4E9D-556C-AA4A-AF8E-28591C727A05}"/>
              </a:ext>
            </a:extLst>
          </p:cNvPr>
          <p:cNvSpPr/>
          <p:nvPr/>
        </p:nvSpPr>
        <p:spPr>
          <a:xfrm>
            <a:off x="6186862" y="2619440"/>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09" name="矩形 108">
            <a:extLst>
              <a:ext uri="{FF2B5EF4-FFF2-40B4-BE49-F238E27FC236}">
                <a16:creationId xmlns:a16="http://schemas.microsoft.com/office/drawing/2014/main" id="{7C9BFF19-1E65-2345-8DCE-84061200BEAA}"/>
              </a:ext>
            </a:extLst>
          </p:cNvPr>
          <p:cNvSpPr/>
          <p:nvPr/>
        </p:nvSpPr>
        <p:spPr>
          <a:xfrm>
            <a:off x="6159537" y="2214407"/>
            <a:ext cx="294077" cy="696931"/>
          </a:xfrm>
          <a:prstGeom prst="rect">
            <a:avLst/>
          </a:prstGeom>
          <a:noFill/>
          <a:ln w="28575" cap="flat" cmpd="sng" algn="ctr">
            <a:solidFill>
              <a:sysClr val="windowText" lastClr="000000"/>
            </a:solid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10" name="矩形 109">
            <a:extLst>
              <a:ext uri="{FF2B5EF4-FFF2-40B4-BE49-F238E27FC236}">
                <a16:creationId xmlns:a16="http://schemas.microsoft.com/office/drawing/2014/main" id="{341ADE7E-498D-294C-B7AE-8CE60AE1DCFB}"/>
              </a:ext>
            </a:extLst>
          </p:cNvPr>
          <p:cNvSpPr/>
          <p:nvPr/>
        </p:nvSpPr>
        <p:spPr>
          <a:xfrm>
            <a:off x="6186862" y="3033805"/>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11" name="文本框 110">
            <a:extLst>
              <a:ext uri="{FF2B5EF4-FFF2-40B4-BE49-F238E27FC236}">
                <a16:creationId xmlns:a16="http://schemas.microsoft.com/office/drawing/2014/main" id="{2ECFBE60-3392-DD48-8FC1-7E07F9FB3349}"/>
              </a:ext>
            </a:extLst>
          </p:cNvPr>
          <p:cNvSpPr txBox="1"/>
          <p:nvPr/>
        </p:nvSpPr>
        <p:spPr>
          <a:xfrm>
            <a:off x="1077687" y="4956894"/>
            <a:ext cx="1086611" cy="584775"/>
          </a:xfrm>
          <a:prstGeom prst="rect">
            <a:avLst/>
          </a:prstGeom>
          <a:noFill/>
        </p:spPr>
        <p:txBody>
          <a:bodyPr wrap="square" rtlCol="0">
            <a:spAutoFit/>
          </a:bodyPr>
          <a:lstStyle/>
          <a:p>
            <a:pPr algn="ctr" defTabSz="380985"/>
            <a:r>
              <a:rPr lang="zh-CN" altLang="en-US" sz="1600" dirty="0">
                <a:solidFill>
                  <a:prstClr val="black"/>
                </a:solidFill>
                <a:latin typeface="+mn-ea"/>
              </a:rPr>
              <a:t>简单内核</a:t>
            </a:r>
            <a:endParaRPr lang="en-US" altLang="zh-CN" sz="1600" dirty="0">
              <a:solidFill>
                <a:prstClr val="black"/>
              </a:solidFill>
              <a:latin typeface="+mn-ea"/>
            </a:endParaRPr>
          </a:p>
          <a:p>
            <a:pPr algn="ctr" defTabSz="380985"/>
            <a:r>
              <a:rPr lang="zh-CN" altLang="en-US" sz="1600" dirty="0">
                <a:solidFill>
                  <a:prstClr val="black"/>
                </a:solidFill>
                <a:latin typeface="+mn-ea"/>
              </a:rPr>
              <a:t>（如</a:t>
            </a:r>
            <a:r>
              <a:rPr lang="en-US" altLang="zh-CN" sz="1600" dirty="0">
                <a:solidFill>
                  <a:prstClr val="black"/>
                </a:solidFill>
                <a:latin typeface="+mn-ea"/>
              </a:rPr>
              <a:t>DOS</a:t>
            </a:r>
            <a:r>
              <a:rPr lang="zh-CN" altLang="en-US" sz="1600" dirty="0">
                <a:solidFill>
                  <a:prstClr val="black"/>
                </a:solidFill>
                <a:latin typeface="+mn-ea"/>
              </a:rPr>
              <a:t>）</a:t>
            </a:r>
          </a:p>
        </p:txBody>
      </p:sp>
      <p:sp>
        <p:nvSpPr>
          <p:cNvPr id="112" name="文本框 111">
            <a:extLst>
              <a:ext uri="{FF2B5EF4-FFF2-40B4-BE49-F238E27FC236}">
                <a16:creationId xmlns:a16="http://schemas.microsoft.com/office/drawing/2014/main" id="{CCA1D444-E2AA-224E-924B-392EB6FC1AD9}"/>
              </a:ext>
            </a:extLst>
          </p:cNvPr>
          <p:cNvSpPr txBox="1"/>
          <p:nvPr/>
        </p:nvSpPr>
        <p:spPr>
          <a:xfrm>
            <a:off x="2414994" y="4956894"/>
            <a:ext cx="1196615" cy="830997"/>
          </a:xfrm>
          <a:prstGeom prst="rect">
            <a:avLst/>
          </a:prstGeom>
          <a:noFill/>
        </p:spPr>
        <p:txBody>
          <a:bodyPr wrap="square" rtlCol="0">
            <a:spAutoFit/>
          </a:bodyPr>
          <a:lstStyle/>
          <a:p>
            <a:pPr algn="ctr" defTabSz="380985"/>
            <a:r>
              <a:rPr lang="zh-CN" altLang="en-US" sz="1600" dirty="0">
                <a:solidFill>
                  <a:prstClr val="black"/>
                </a:solidFill>
                <a:latin typeface="+mn-ea"/>
              </a:rPr>
              <a:t>宏内核</a:t>
            </a:r>
            <a:endParaRPr lang="en-US" altLang="zh-CN" sz="1600" dirty="0">
              <a:solidFill>
                <a:prstClr val="black"/>
              </a:solidFill>
              <a:latin typeface="+mn-ea"/>
            </a:endParaRPr>
          </a:p>
          <a:p>
            <a:pPr algn="ctr" defTabSz="380985"/>
            <a:r>
              <a:rPr lang="zh-CN" altLang="en-US" sz="1600" dirty="0">
                <a:solidFill>
                  <a:prstClr val="black"/>
                </a:solidFill>
                <a:latin typeface="+mn-ea"/>
              </a:rPr>
              <a:t>（如</a:t>
            </a:r>
            <a:r>
              <a:rPr lang="en-US" altLang="zh-CN" sz="1600" dirty="0">
                <a:solidFill>
                  <a:prstClr val="black"/>
                </a:solidFill>
                <a:latin typeface="+mn-ea"/>
              </a:rPr>
              <a:t>Linux</a:t>
            </a:r>
            <a:r>
              <a:rPr lang="zh-CN" altLang="en-US" sz="1600" dirty="0">
                <a:solidFill>
                  <a:prstClr val="black"/>
                </a:solidFill>
                <a:latin typeface="+mn-ea"/>
              </a:rPr>
              <a:t>）</a:t>
            </a:r>
          </a:p>
        </p:txBody>
      </p:sp>
      <p:sp>
        <p:nvSpPr>
          <p:cNvPr id="113" name="文本框 112">
            <a:extLst>
              <a:ext uri="{FF2B5EF4-FFF2-40B4-BE49-F238E27FC236}">
                <a16:creationId xmlns:a16="http://schemas.microsoft.com/office/drawing/2014/main" id="{BD24C625-10D3-864A-B55D-62852E8AC922}"/>
              </a:ext>
            </a:extLst>
          </p:cNvPr>
          <p:cNvSpPr txBox="1"/>
          <p:nvPr/>
        </p:nvSpPr>
        <p:spPr>
          <a:xfrm>
            <a:off x="3760472" y="4956894"/>
            <a:ext cx="1396998" cy="830997"/>
          </a:xfrm>
          <a:prstGeom prst="rect">
            <a:avLst/>
          </a:prstGeom>
          <a:noFill/>
        </p:spPr>
        <p:txBody>
          <a:bodyPr wrap="square" rtlCol="0">
            <a:spAutoFit/>
          </a:bodyPr>
          <a:lstStyle/>
          <a:p>
            <a:pPr algn="ctr" defTabSz="380985"/>
            <a:r>
              <a:rPr lang="zh-CN" altLang="en-US" sz="1600" dirty="0">
                <a:solidFill>
                  <a:prstClr val="black"/>
                </a:solidFill>
                <a:latin typeface="+mn-ea"/>
              </a:rPr>
              <a:t>微内核</a:t>
            </a:r>
            <a:endParaRPr lang="en-US" altLang="zh-CN" sz="1600" dirty="0">
              <a:solidFill>
                <a:prstClr val="black"/>
              </a:solidFill>
              <a:latin typeface="+mn-ea"/>
            </a:endParaRPr>
          </a:p>
          <a:p>
            <a:pPr algn="ctr" defTabSz="380985"/>
            <a:r>
              <a:rPr lang="zh-CN" altLang="en-US" sz="1600" dirty="0">
                <a:solidFill>
                  <a:prstClr val="black"/>
                </a:solidFill>
                <a:latin typeface="+mn-ea"/>
              </a:rPr>
              <a:t>（如</a:t>
            </a:r>
            <a:r>
              <a:rPr lang="en-US" altLang="zh-CN" sz="1600" dirty="0">
                <a:solidFill>
                  <a:prstClr val="black"/>
                </a:solidFill>
                <a:latin typeface="+mn-ea"/>
              </a:rPr>
              <a:t>ChCore</a:t>
            </a:r>
            <a:r>
              <a:rPr lang="zh-CN" altLang="en-US" sz="1600" dirty="0">
                <a:solidFill>
                  <a:prstClr val="black"/>
                </a:solidFill>
                <a:latin typeface="+mn-ea"/>
              </a:rPr>
              <a:t>）</a:t>
            </a:r>
          </a:p>
        </p:txBody>
      </p:sp>
      <p:sp>
        <p:nvSpPr>
          <p:cNvPr id="114" name="文本框 113">
            <a:extLst>
              <a:ext uri="{FF2B5EF4-FFF2-40B4-BE49-F238E27FC236}">
                <a16:creationId xmlns:a16="http://schemas.microsoft.com/office/drawing/2014/main" id="{5883FC87-27A8-794F-B869-98B069D71D66}"/>
              </a:ext>
            </a:extLst>
          </p:cNvPr>
          <p:cNvSpPr txBox="1"/>
          <p:nvPr/>
        </p:nvSpPr>
        <p:spPr>
          <a:xfrm>
            <a:off x="5074972" y="4956894"/>
            <a:ext cx="1690368" cy="584775"/>
          </a:xfrm>
          <a:prstGeom prst="rect">
            <a:avLst/>
          </a:prstGeom>
          <a:noFill/>
        </p:spPr>
        <p:txBody>
          <a:bodyPr wrap="square" rtlCol="0">
            <a:spAutoFit/>
          </a:bodyPr>
          <a:lstStyle/>
          <a:p>
            <a:pPr algn="ctr" defTabSz="380985"/>
            <a:r>
              <a:rPr lang="zh-CN" altLang="en-US" sz="1600" dirty="0">
                <a:solidFill>
                  <a:prstClr val="black"/>
                </a:solidFill>
                <a:latin typeface="+mn-ea"/>
              </a:rPr>
              <a:t>外核</a:t>
            </a:r>
            <a:endParaRPr lang="en-US" altLang="zh-CN" sz="1600" dirty="0">
              <a:solidFill>
                <a:prstClr val="black"/>
              </a:solidFill>
              <a:latin typeface="+mn-ea"/>
            </a:endParaRPr>
          </a:p>
          <a:p>
            <a:pPr algn="ctr" defTabSz="380985"/>
            <a:r>
              <a:rPr lang="zh-CN" altLang="en-US" sz="1600" dirty="0">
                <a:solidFill>
                  <a:prstClr val="black"/>
                </a:solidFill>
                <a:latin typeface="+mn-ea"/>
              </a:rPr>
              <a:t>（如</a:t>
            </a:r>
            <a:r>
              <a:rPr lang="en-US" altLang="zh-CN" sz="1600" dirty="0" err="1">
                <a:solidFill>
                  <a:prstClr val="black"/>
                </a:solidFill>
                <a:latin typeface="+mn-ea"/>
              </a:rPr>
              <a:t>Unikernel</a:t>
            </a:r>
            <a:r>
              <a:rPr lang="zh-CN" altLang="en-US" sz="1600" dirty="0">
                <a:solidFill>
                  <a:prstClr val="black"/>
                </a:solidFill>
                <a:latin typeface="+mn-ea"/>
              </a:rPr>
              <a:t>）</a:t>
            </a:r>
          </a:p>
        </p:txBody>
      </p:sp>
      <p:sp>
        <p:nvSpPr>
          <p:cNvPr id="115" name="矩形 114">
            <a:extLst>
              <a:ext uri="{FF2B5EF4-FFF2-40B4-BE49-F238E27FC236}">
                <a16:creationId xmlns:a16="http://schemas.microsoft.com/office/drawing/2014/main" id="{AB6C67E3-3F4E-8446-9301-CCE21A61C26F}"/>
              </a:ext>
            </a:extLst>
          </p:cNvPr>
          <p:cNvSpPr/>
          <p:nvPr/>
        </p:nvSpPr>
        <p:spPr>
          <a:xfrm>
            <a:off x="4545455" y="3745651"/>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16" name="矩形 115">
            <a:extLst>
              <a:ext uri="{FF2B5EF4-FFF2-40B4-BE49-F238E27FC236}">
                <a16:creationId xmlns:a16="http://schemas.microsoft.com/office/drawing/2014/main" id="{E4411C89-3226-D14A-B7B3-567D78105AAB}"/>
              </a:ext>
            </a:extLst>
          </p:cNvPr>
          <p:cNvSpPr/>
          <p:nvPr/>
        </p:nvSpPr>
        <p:spPr>
          <a:xfrm>
            <a:off x="2809037" y="4016168"/>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17" name="矩形 116">
            <a:extLst>
              <a:ext uri="{FF2B5EF4-FFF2-40B4-BE49-F238E27FC236}">
                <a16:creationId xmlns:a16="http://schemas.microsoft.com/office/drawing/2014/main" id="{856618F9-217E-4646-A3F9-D0162E5528C7}"/>
              </a:ext>
            </a:extLst>
          </p:cNvPr>
          <p:cNvSpPr/>
          <p:nvPr/>
        </p:nvSpPr>
        <p:spPr>
          <a:xfrm>
            <a:off x="1332189" y="3997951"/>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18" name="矩形 117">
            <a:extLst>
              <a:ext uri="{FF2B5EF4-FFF2-40B4-BE49-F238E27FC236}">
                <a16:creationId xmlns:a16="http://schemas.microsoft.com/office/drawing/2014/main" id="{34664C74-EF5C-4D4C-BFA8-17DA9C220975}"/>
              </a:ext>
            </a:extLst>
          </p:cNvPr>
          <p:cNvSpPr/>
          <p:nvPr/>
        </p:nvSpPr>
        <p:spPr>
          <a:xfrm>
            <a:off x="1730364" y="4574684"/>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cxnSp>
        <p:nvCxnSpPr>
          <p:cNvPr id="119" name="直接箭头连接符 68">
            <a:extLst>
              <a:ext uri="{FF2B5EF4-FFF2-40B4-BE49-F238E27FC236}">
                <a16:creationId xmlns:a16="http://schemas.microsoft.com/office/drawing/2014/main" id="{582233FB-9B45-B547-82BA-53C64A92C5DC}"/>
              </a:ext>
            </a:extLst>
          </p:cNvPr>
          <p:cNvCxnSpPr>
            <a:stCxn id="100" idx="2"/>
            <a:endCxn id="89" idx="0"/>
          </p:cNvCxnSpPr>
          <p:nvPr/>
        </p:nvCxnSpPr>
        <p:spPr>
          <a:xfrm>
            <a:off x="4084217" y="3212332"/>
            <a:ext cx="160051" cy="533318"/>
          </a:xfrm>
          <a:prstGeom prst="straightConnector1">
            <a:avLst/>
          </a:prstGeom>
          <a:noFill/>
          <a:ln w="38100" cap="flat" cmpd="sng" algn="ctr">
            <a:solidFill>
              <a:sysClr val="windowText" lastClr="000000"/>
            </a:solidFill>
            <a:prstDash val="solid"/>
            <a:tailEnd type="triangle"/>
          </a:ln>
          <a:effectLst/>
        </p:spPr>
      </p:cxnSp>
      <p:cxnSp>
        <p:nvCxnSpPr>
          <p:cNvPr id="120" name="直接箭头连接符 71">
            <a:extLst>
              <a:ext uri="{FF2B5EF4-FFF2-40B4-BE49-F238E27FC236}">
                <a16:creationId xmlns:a16="http://schemas.microsoft.com/office/drawing/2014/main" id="{6377BBC9-A85B-2B4E-A347-C71D8BE2FCDE}"/>
              </a:ext>
            </a:extLst>
          </p:cNvPr>
          <p:cNvCxnSpPr>
            <a:stCxn id="89" idx="0"/>
            <a:endCxn id="101" idx="2"/>
          </p:cNvCxnSpPr>
          <p:nvPr/>
        </p:nvCxnSpPr>
        <p:spPr>
          <a:xfrm flipV="1">
            <a:off x="4244268" y="3212332"/>
            <a:ext cx="214704" cy="533318"/>
          </a:xfrm>
          <a:prstGeom prst="straightConnector1">
            <a:avLst/>
          </a:prstGeom>
          <a:noFill/>
          <a:ln w="38100" cap="flat" cmpd="sng" algn="ctr">
            <a:solidFill>
              <a:sysClr val="windowText" lastClr="000000"/>
            </a:solidFill>
            <a:prstDash val="solid"/>
            <a:tailEnd type="triangle"/>
          </a:ln>
          <a:effectLst/>
        </p:spPr>
      </p:cxnSp>
      <p:cxnSp>
        <p:nvCxnSpPr>
          <p:cNvPr id="121" name="直接箭头连接符 75">
            <a:extLst>
              <a:ext uri="{FF2B5EF4-FFF2-40B4-BE49-F238E27FC236}">
                <a16:creationId xmlns:a16="http://schemas.microsoft.com/office/drawing/2014/main" id="{B847357E-0C2A-624E-8B1B-5179A623F37C}"/>
              </a:ext>
            </a:extLst>
          </p:cNvPr>
          <p:cNvCxnSpPr>
            <a:stCxn id="81" idx="2"/>
            <a:endCxn id="85" idx="0"/>
          </p:cNvCxnSpPr>
          <p:nvPr/>
        </p:nvCxnSpPr>
        <p:spPr>
          <a:xfrm flipH="1">
            <a:off x="1683452" y="4101632"/>
            <a:ext cx="135328" cy="218082"/>
          </a:xfrm>
          <a:prstGeom prst="straightConnector1">
            <a:avLst/>
          </a:prstGeom>
          <a:noFill/>
          <a:ln w="38100" cap="flat" cmpd="sng" algn="ctr">
            <a:solidFill>
              <a:sysClr val="windowText" lastClr="000000"/>
            </a:solidFill>
            <a:prstDash val="solid"/>
            <a:tailEnd type="triangle"/>
          </a:ln>
          <a:effectLst/>
        </p:spPr>
      </p:cxnSp>
      <p:cxnSp>
        <p:nvCxnSpPr>
          <p:cNvPr id="122" name="直接箭头连接符 78">
            <a:extLst>
              <a:ext uri="{FF2B5EF4-FFF2-40B4-BE49-F238E27FC236}">
                <a16:creationId xmlns:a16="http://schemas.microsoft.com/office/drawing/2014/main" id="{C1CE340C-0BA8-6A4E-A669-E8E5CE7DA99C}"/>
              </a:ext>
            </a:extLst>
          </p:cNvPr>
          <p:cNvCxnSpPr>
            <a:stCxn id="97" idx="2"/>
            <a:endCxn id="99" idx="0"/>
          </p:cNvCxnSpPr>
          <p:nvPr/>
        </p:nvCxnSpPr>
        <p:spPr>
          <a:xfrm>
            <a:off x="5533740" y="2805819"/>
            <a:ext cx="0" cy="227986"/>
          </a:xfrm>
          <a:prstGeom prst="straightConnector1">
            <a:avLst/>
          </a:prstGeom>
          <a:noFill/>
          <a:ln w="38100" cap="flat" cmpd="sng" algn="ctr">
            <a:solidFill>
              <a:sysClr val="windowText" lastClr="000000"/>
            </a:solidFill>
            <a:prstDash val="solid"/>
            <a:tailEnd type="triangle"/>
          </a:ln>
          <a:effectLst/>
        </p:spPr>
      </p:cxnSp>
      <p:sp>
        <p:nvSpPr>
          <p:cNvPr id="123" name="矩形 122">
            <a:extLst>
              <a:ext uri="{FF2B5EF4-FFF2-40B4-BE49-F238E27FC236}">
                <a16:creationId xmlns:a16="http://schemas.microsoft.com/office/drawing/2014/main" id="{C2F7463F-16E2-784D-97AA-2D8543E19445}"/>
              </a:ext>
            </a:extLst>
          </p:cNvPr>
          <p:cNvSpPr/>
          <p:nvPr/>
        </p:nvSpPr>
        <p:spPr>
          <a:xfrm>
            <a:off x="5414026" y="2316701"/>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24" name="矩形 123">
            <a:extLst>
              <a:ext uri="{FF2B5EF4-FFF2-40B4-BE49-F238E27FC236}">
                <a16:creationId xmlns:a16="http://schemas.microsoft.com/office/drawing/2014/main" id="{26A49185-3DF2-234D-8BB2-5CF6CB00D7A1}"/>
              </a:ext>
            </a:extLst>
          </p:cNvPr>
          <p:cNvSpPr/>
          <p:nvPr/>
        </p:nvSpPr>
        <p:spPr>
          <a:xfrm>
            <a:off x="5800444" y="2316701"/>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25" name="矩形 124">
            <a:extLst>
              <a:ext uri="{FF2B5EF4-FFF2-40B4-BE49-F238E27FC236}">
                <a16:creationId xmlns:a16="http://schemas.microsoft.com/office/drawing/2014/main" id="{C7314A19-D36E-5C4A-9879-6A29B19022EA}"/>
              </a:ext>
            </a:extLst>
          </p:cNvPr>
          <p:cNvSpPr/>
          <p:nvPr/>
        </p:nvSpPr>
        <p:spPr>
          <a:xfrm>
            <a:off x="6186862" y="2316701"/>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26" name="矩形 125">
            <a:extLst>
              <a:ext uri="{FF2B5EF4-FFF2-40B4-BE49-F238E27FC236}">
                <a16:creationId xmlns:a16="http://schemas.microsoft.com/office/drawing/2014/main" id="{6283125C-CF50-A34C-88D6-A2985BBA0870}"/>
              </a:ext>
            </a:extLst>
          </p:cNvPr>
          <p:cNvSpPr/>
          <p:nvPr/>
        </p:nvSpPr>
        <p:spPr>
          <a:xfrm>
            <a:off x="7238077" y="951186"/>
            <a:ext cx="239309" cy="261513"/>
          </a:xfrm>
          <a:prstGeom prst="rect">
            <a:avLst/>
          </a:prstGeom>
          <a:solidFill>
            <a:srgbClr val="F79646">
              <a:lumMod val="60000"/>
              <a:lumOff val="40000"/>
            </a:srgbClr>
          </a:solidFill>
          <a:ln w="28575" cap="flat" cmpd="sng" algn="ctr">
            <a:solidFill>
              <a:sysClr val="windowText" lastClr="000000"/>
            </a:solid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27" name="文本框 126">
            <a:extLst>
              <a:ext uri="{FF2B5EF4-FFF2-40B4-BE49-F238E27FC236}">
                <a16:creationId xmlns:a16="http://schemas.microsoft.com/office/drawing/2014/main" id="{7F16883E-8F20-B141-8356-29283CB0E426}"/>
              </a:ext>
            </a:extLst>
          </p:cNvPr>
          <p:cNvSpPr txBox="1"/>
          <p:nvPr/>
        </p:nvSpPr>
        <p:spPr>
          <a:xfrm>
            <a:off x="7541658" y="925932"/>
            <a:ext cx="655820" cy="307777"/>
          </a:xfrm>
          <a:prstGeom prst="rect">
            <a:avLst/>
          </a:prstGeom>
          <a:noFill/>
        </p:spPr>
        <p:txBody>
          <a:bodyPr wrap="square" rtlCol="0">
            <a:spAutoFit/>
          </a:bodyPr>
          <a:lstStyle/>
          <a:p>
            <a:pPr defTabSz="380985"/>
            <a:r>
              <a:rPr lang="en-US" altLang="zh-CN" sz="1400" dirty="0">
                <a:solidFill>
                  <a:prstClr val="black"/>
                </a:solidFill>
                <a:latin typeface="+mn-ea"/>
              </a:rPr>
              <a:t>OS</a:t>
            </a:r>
            <a:endParaRPr lang="zh-CN" altLang="en-US" sz="1400" dirty="0">
              <a:solidFill>
                <a:prstClr val="black"/>
              </a:solidFill>
              <a:latin typeface="+mn-ea"/>
            </a:endParaRPr>
          </a:p>
        </p:txBody>
      </p:sp>
      <p:sp>
        <p:nvSpPr>
          <p:cNvPr id="128" name="矩形 127">
            <a:extLst>
              <a:ext uri="{FF2B5EF4-FFF2-40B4-BE49-F238E27FC236}">
                <a16:creationId xmlns:a16="http://schemas.microsoft.com/office/drawing/2014/main" id="{B2FDFB3A-5788-7440-8900-27568D297B13}"/>
              </a:ext>
            </a:extLst>
          </p:cNvPr>
          <p:cNvSpPr/>
          <p:nvPr/>
        </p:nvSpPr>
        <p:spPr>
          <a:xfrm>
            <a:off x="7238077" y="1284765"/>
            <a:ext cx="239309" cy="261513"/>
          </a:xfrm>
          <a:prstGeom prst="rect">
            <a:avLst/>
          </a:prstGeom>
          <a:noFill/>
          <a:ln w="28575" cap="flat" cmpd="sng" algn="ctr">
            <a:solidFill>
              <a:sysClr val="windowText" lastClr="000000"/>
            </a:solid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29" name="文本框 128">
            <a:extLst>
              <a:ext uri="{FF2B5EF4-FFF2-40B4-BE49-F238E27FC236}">
                <a16:creationId xmlns:a16="http://schemas.microsoft.com/office/drawing/2014/main" id="{F9EB3FF2-050F-3F4A-B56C-DEF93163ED25}"/>
              </a:ext>
            </a:extLst>
          </p:cNvPr>
          <p:cNvSpPr txBox="1"/>
          <p:nvPr/>
        </p:nvSpPr>
        <p:spPr>
          <a:xfrm>
            <a:off x="7541658" y="1259511"/>
            <a:ext cx="655820" cy="307777"/>
          </a:xfrm>
          <a:prstGeom prst="rect">
            <a:avLst/>
          </a:prstGeom>
          <a:noFill/>
        </p:spPr>
        <p:txBody>
          <a:bodyPr wrap="square" rtlCol="0">
            <a:spAutoFit/>
          </a:bodyPr>
          <a:lstStyle/>
          <a:p>
            <a:pPr defTabSz="380985"/>
            <a:r>
              <a:rPr lang="en-US" altLang="zh-CN" sz="1400" dirty="0">
                <a:solidFill>
                  <a:prstClr val="black"/>
                </a:solidFill>
                <a:latin typeface="+mn-ea"/>
              </a:rPr>
              <a:t>App</a:t>
            </a:r>
            <a:endParaRPr lang="zh-CN" altLang="en-US" sz="1400" dirty="0">
              <a:solidFill>
                <a:prstClr val="black"/>
              </a:solidFill>
              <a:latin typeface="+mn-ea"/>
            </a:endParaRPr>
          </a:p>
        </p:txBody>
      </p:sp>
      <p:sp>
        <p:nvSpPr>
          <p:cNvPr id="130" name="矩形 129">
            <a:extLst>
              <a:ext uri="{FF2B5EF4-FFF2-40B4-BE49-F238E27FC236}">
                <a16:creationId xmlns:a16="http://schemas.microsoft.com/office/drawing/2014/main" id="{90ED75FF-DA80-AF4A-8AC6-212A3F220C21}"/>
              </a:ext>
            </a:extLst>
          </p:cNvPr>
          <p:cNvSpPr/>
          <p:nvPr/>
        </p:nvSpPr>
        <p:spPr>
          <a:xfrm>
            <a:off x="7238077" y="1617907"/>
            <a:ext cx="239309" cy="261513"/>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31" name="文本框 130">
            <a:extLst>
              <a:ext uri="{FF2B5EF4-FFF2-40B4-BE49-F238E27FC236}">
                <a16:creationId xmlns:a16="http://schemas.microsoft.com/office/drawing/2014/main" id="{0AA2AEBA-362A-2E40-9E92-D2FE289721DA}"/>
              </a:ext>
            </a:extLst>
          </p:cNvPr>
          <p:cNvSpPr txBox="1"/>
          <p:nvPr/>
        </p:nvSpPr>
        <p:spPr>
          <a:xfrm>
            <a:off x="7541658" y="1592654"/>
            <a:ext cx="655820" cy="307777"/>
          </a:xfrm>
          <a:prstGeom prst="rect">
            <a:avLst/>
          </a:prstGeom>
          <a:noFill/>
        </p:spPr>
        <p:txBody>
          <a:bodyPr wrap="square" rtlCol="0">
            <a:spAutoFit/>
          </a:bodyPr>
          <a:lstStyle/>
          <a:p>
            <a:pPr defTabSz="380985"/>
            <a:r>
              <a:rPr lang="zh-CN" altLang="en-US" sz="1400" dirty="0">
                <a:solidFill>
                  <a:prstClr val="black"/>
                </a:solidFill>
                <a:latin typeface="+mn-ea"/>
              </a:rPr>
              <a:t>逻辑</a:t>
            </a:r>
          </a:p>
        </p:txBody>
      </p:sp>
      <p:sp>
        <p:nvSpPr>
          <p:cNvPr id="132" name="矩形 131">
            <a:extLst>
              <a:ext uri="{FF2B5EF4-FFF2-40B4-BE49-F238E27FC236}">
                <a16:creationId xmlns:a16="http://schemas.microsoft.com/office/drawing/2014/main" id="{F6B7DDA1-9861-CF42-A38B-A68DFA1733EF}"/>
              </a:ext>
            </a:extLst>
          </p:cNvPr>
          <p:cNvSpPr/>
          <p:nvPr/>
        </p:nvSpPr>
        <p:spPr>
          <a:xfrm>
            <a:off x="2491507" y="2214407"/>
            <a:ext cx="294077" cy="1125318"/>
          </a:xfrm>
          <a:prstGeom prst="rect">
            <a:avLst/>
          </a:prstGeom>
          <a:noFill/>
          <a:ln w="28575" cap="flat" cmpd="sng" algn="ctr">
            <a:solidFill>
              <a:sysClr val="windowText" lastClr="000000"/>
            </a:solid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33" name="矩形 132">
            <a:extLst>
              <a:ext uri="{FF2B5EF4-FFF2-40B4-BE49-F238E27FC236}">
                <a16:creationId xmlns:a16="http://schemas.microsoft.com/office/drawing/2014/main" id="{7058E3BD-6E8F-564C-AD02-34F460831972}"/>
              </a:ext>
            </a:extLst>
          </p:cNvPr>
          <p:cNvSpPr/>
          <p:nvPr/>
        </p:nvSpPr>
        <p:spPr>
          <a:xfrm>
            <a:off x="2866263" y="2214407"/>
            <a:ext cx="680642" cy="1125318"/>
          </a:xfrm>
          <a:prstGeom prst="rect">
            <a:avLst/>
          </a:prstGeom>
          <a:noFill/>
          <a:ln w="28575" cap="flat" cmpd="sng" algn="ctr">
            <a:solidFill>
              <a:sysClr val="windowText" lastClr="000000"/>
            </a:solid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35" name="矩形 134">
            <a:extLst>
              <a:ext uri="{FF2B5EF4-FFF2-40B4-BE49-F238E27FC236}">
                <a16:creationId xmlns:a16="http://schemas.microsoft.com/office/drawing/2014/main" id="{D97D2C9A-D02F-B84D-87A9-4645800AAB3D}"/>
              </a:ext>
            </a:extLst>
          </p:cNvPr>
          <p:cNvSpPr/>
          <p:nvPr/>
        </p:nvSpPr>
        <p:spPr>
          <a:xfrm>
            <a:off x="2518832" y="2463294"/>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36" name="矩形 135">
            <a:extLst>
              <a:ext uri="{FF2B5EF4-FFF2-40B4-BE49-F238E27FC236}">
                <a16:creationId xmlns:a16="http://schemas.microsoft.com/office/drawing/2014/main" id="{B133D643-668B-CA4F-9179-766C3A57C1AD}"/>
              </a:ext>
            </a:extLst>
          </p:cNvPr>
          <p:cNvSpPr/>
          <p:nvPr/>
        </p:nvSpPr>
        <p:spPr>
          <a:xfrm>
            <a:off x="2893587" y="2463294"/>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37" name="矩形 136">
            <a:extLst>
              <a:ext uri="{FF2B5EF4-FFF2-40B4-BE49-F238E27FC236}">
                <a16:creationId xmlns:a16="http://schemas.microsoft.com/office/drawing/2014/main" id="{438E7CB9-34C8-CD42-80BA-83721DC8F4D4}"/>
              </a:ext>
            </a:extLst>
          </p:cNvPr>
          <p:cNvSpPr/>
          <p:nvPr/>
        </p:nvSpPr>
        <p:spPr>
          <a:xfrm>
            <a:off x="3268343" y="2474730"/>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38" name="矩形 137">
            <a:extLst>
              <a:ext uri="{FF2B5EF4-FFF2-40B4-BE49-F238E27FC236}">
                <a16:creationId xmlns:a16="http://schemas.microsoft.com/office/drawing/2014/main" id="{EC605443-F6E7-874C-AD9C-EE079F5A7B96}"/>
              </a:ext>
            </a:extLst>
          </p:cNvPr>
          <p:cNvSpPr/>
          <p:nvPr/>
        </p:nvSpPr>
        <p:spPr>
          <a:xfrm>
            <a:off x="2518832" y="3025954"/>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39" name="矩形 138">
            <a:extLst>
              <a:ext uri="{FF2B5EF4-FFF2-40B4-BE49-F238E27FC236}">
                <a16:creationId xmlns:a16="http://schemas.microsoft.com/office/drawing/2014/main" id="{A514DBCD-DBE6-E94A-91F1-5111633374C3}"/>
              </a:ext>
            </a:extLst>
          </p:cNvPr>
          <p:cNvSpPr/>
          <p:nvPr/>
        </p:nvSpPr>
        <p:spPr>
          <a:xfrm>
            <a:off x="2893587" y="3025954"/>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40" name="矩形 139">
            <a:extLst>
              <a:ext uri="{FF2B5EF4-FFF2-40B4-BE49-F238E27FC236}">
                <a16:creationId xmlns:a16="http://schemas.microsoft.com/office/drawing/2014/main" id="{532F75F6-9C25-CA47-8EFF-296BEE82BC3C}"/>
              </a:ext>
            </a:extLst>
          </p:cNvPr>
          <p:cNvSpPr/>
          <p:nvPr/>
        </p:nvSpPr>
        <p:spPr>
          <a:xfrm>
            <a:off x="3268343" y="3037390"/>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cxnSp>
        <p:nvCxnSpPr>
          <p:cNvPr id="141" name="直接箭头连接符 21">
            <a:extLst>
              <a:ext uri="{FF2B5EF4-FFF2-40B4-BE49-F238E27FC236}">
                <a16:creationId xmlns:a16="http://schemas.microsoft.com/office/drawing/2014/main" id="{1DC7A50A-1635-5F40-9AFF-85285298F594}"/>
              </a:ext>
            </a:extLst>
          </p:cNvPr>
          <p:cNvCxnSpPr>
            <a:endCxn id="84" idx="0"/>
          </p:cNvCxnSpPr>
          <p:nvPr/>
        </p:nvCxnSpPr>
        <p:spPr>
          <a:xfrm flipH="1">
            <a:off x="3265746" y="3223768"/>
            <a:ext cx="130123" cy="733123"/>
          </a:xfrm>
          <a:prstGeom prst="straightConnector1">
            <a:avLst/>
          </a:prstGeom>
          <a:noFill/>
          <a:ln w="38100" cap="flat" cmpd="sng" algn="ctr">
            <a:solidFill>
              <a:sysClr val="windowText" lastClr="000000"/>
            </a:solidFill>
            <a:prstDash val="solid"/>
            <a:tailEnd type="triangle"/>
          </a:ln>
          <a:effectLst/>
        </p:spPr>
      </p:cxnSp>
      <p:sp>
        <p:nvSpPr>
          <p:cNvPr id="142" name="椭圆 141">
            <a:extLst>
              <a:ext uri="{FF2B5EF4-FFF2-40B4-BE49-F238E27FC236}">
                <a16:creationId xmlns:a16="http://schemas.microsoft.com/office/drawing/2014/main" id="{CBA7DBF2-9786-3246-8288-F33EC22E4E09}"/>
              </a:ext>
            </a:extLst>
          </p:cNvPr>
          <p:cNvSpPr/>
          <p:nvPr/>
        </p:nvSpPr>
        <p:spPr>
          <a:xfrm>
            <a:off x="3280055" y="3412816"/>
            <a:ext cx="136632" cy="136632"/>
          </a:xfrm>
          <a:prstGeom prst="ellipse">
            <a:avLst/>
          </a:prstGeom>
          <a:solidFill>
            <a:srgbClr val="C0504D"/>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43" name="椭圆 142">
            <a:extLst>
              <a:ext uri="{FF2B5EF4-FFF2-40B4-BE49-F238E27FC236}">
                <a16:creationId xmlns:a16="http://schemas.microsoft.com/office/drawing/2014/main" id="{75A29A18-7669-4344-A667-6038D87D90DC}"/>
              </a:ext>
            </a:extLst>
          </p:cNvPr>
          <p:cNvSpPr/>
          <p:nvPr/>
        </p:nvSpPr>
        <p:spPr>
          <a:xfrm>
            <a:off x="4101129" y="3412816"/>
            <a:ext cx="136632" cy="136632"/>
          </a:xfrm>
          <a:prstGeom prst="ellipse">
            <a:avLst/>
          </a:prstGeom>
          <a:solidFill>
            <a:srgbClr val="C0504D"/>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44" name="椭圆 143">
            <a:extLst>
              <a:ext uri="{FF2B5EF4-FFF2-40B4-BE49-F238E27FC236}">
                <a16:creationId xmlns:a16="http://schemas.microsoft.com/office/drawing/2014/main" id="{50D36643-7D71-1A46-84D5-9A82827993A2}"/>
              </a:ext>
            </a:extLst>
          </p:cNvPr>
          <p:cNvSpPr/>
          <p:nvPr/>
        </p:nvSpPr>
        <p:spPr>
          <a:xfrm>
            <a:off x="4278443" y="3412816"/>
            <a:ext cx="136632" cy="136632"/>
          </a:xfrm>
          <a:prstGeom prst="ellipse">
            <a:avLst/>
          </a:prstGeom>
          <a:solidFill>
            <a:srgbClr val="C0504D"/>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46" name="矩形 145">
            <a:extLst>
              <a:ext uri="{FF2B5EF4-FFF2-40B4-BE49-F238E27FC236}">
                <a16:creationId xmlns:a16="http://schemas.microsoft.com/office/drawing/2014/main" id="{A2467145-B34E-7245-8F87-9B0132DCB8D8}"/>
              </a:ext>
            </a:extLst>
          </p:cNvPr>
          <p:cNvSpPr/>
          <p:nvPr/>
        </p:nvSpPr>
        <p:spPr>
          <a:xfrm>
            <a:off x="6823104" y="2911338"/>
            <a:ext cx="294077" cy="428386"/>
          </a:xfrm>
          <a:prstGeom prst="rect">
            <a:avLst/>
          </a:prstGeom>
          <a:solidFill>
            <a:srgbClr val="F79646">
              <a:lumMod val="60000"/>
              <a:lumOff val="40000"/>
            </a:srgbClr>
          </a:solidFill>
          <a:ln w="28575" cap="flat" cmpd="sng" algn="ctr">
            <a:solidFill>
              <a:sysClr val="windowText" lastClr="000000"/>
            </a:solid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47" name="矩形 146">
            <a:extLst>
              <a:ext uri="{FF2B5EF4-FFF2-40B4-BE49-F238E27FC236}">
                <a16:creationId xmlns:a16="http://schemas.microsoft.com/office/drawing/2014/main" id="{9201BB87-E831-4245-89C3-886393B0E4F1}"/>
              </a:ext>
            </a:extLst>
          </p:cNvPr>
          <p:cNvSpPr/>
          <p:nvPr/>
        </p:nvSpPr>
        <p:spPr>
          <a:xfrm>
            <a:off x="6823104" y="3617411"/>
            <a:ext cx="294077" cy="128239"/>
          </a:xfrm>
          <a:prstGeom prst="rect">
            <a:avLst/>
          </a:prstGeom>
          <a:solidFill>
            <a:srgbClr val="F79646">
              <a:lumMod val="60000"/>
              <a:lumOff val="40000"/>
            </a:srgbClr>
          </a:solidFill>
          <a:ln w="28575" cap="flat" cmpd="sng" algn="ctr">
            <a:solidFill>
              <a:sysClr val="windowText" lastClr="000000"/>
            </a:solid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48" name="矩形 147">
            <a:extLst>
              <a:ext uri="{FF2B5EF4-FFF2-40B4-BE49-F238E27FC236}">
                <a16:creationId xmlns:a16="http://schemas.microsoft.com/office/drawing/2014/main" id="{0999252D-6CA9-C349-8FB6-2AE34A4821BE}"/>
              </a:ext>
            </a:extLst>
          </p:cNvPr>
          <p:cNvSpPr/>
          <p:nvPr/>
        </p:nvSpPr>
        <p:spPr>
          <a:xfrm>
            <a:off x="6850429" y="2619440"/>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49" name="矩形 148">
            <a:extLst>
              <a:ext uri="{FF2B5EF4-FFF2-40B4-BE49-F238E27FC236}">
                <a16:creationId xmlns:a16="http://schemas.microsoft.com/office/drawing/2014/main" id="{06703D69-9773-F340-8328-B90C24DC2D0A}"/>
              </a:ext>
            </a:extLst>
          </p:cNvPr>
          <p:cNvSpPr/>
          <p:nvPr/>
        </p:nvSpPr>
        <p:spPr>
          <a:xfrm>
            <a:off x="6823104" y="2214407"/>
            <a:ext cx="294077" cy="696931"/>
          </a:xfrm>
          <a:prstGeom prst="rect">
            <a:avLst/>
          </a:prstGeom>
          <a:noFill/>
          <a:ln w="28575" cap="flat" cmpd="sng" algn="ctr">
            <a:solidFill>
              <a:sysClr val="windowText" lastClr="000000"/>
            </a:solid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50" name="矩形 149">
            <a:extLst>
              <a:ext uri="{FF2B5EF4-FFF2-40B4-BE49-F238E27FC236}">
                <a16:creationId xmlns:a16="http://schemas.microsoft.com/office/drawing/2014/main" id="{F70F6982-FCEA-2C4F-BC46-F17AB29B757E}"/>
              </a:ext>
            </a:extLst>
          </p:cNvPr>
          <p:cNvSpPr/>
          <p:nvPr/>
        </p:nvSpPr>
        <p:spPr>
          <a:xfrm>
            <a:off x="6850429" y="3033805"/>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51" name="矩形 150">
            <a:extLst>
              <a:ext uri="{FF2B5EF4-FFF2-40B4-BE49-F238E27FC236}">
                <a16:creationId xmlns:a16="http://schemas.microsoft.com/office/drawing/2014/main" id="{8C44D258-628C-A743-A95C-80FFDB8F7922}"/>
              </a:ext>
            </a:extLst>
          </p:cNvPr>
          <p:cNvSpPr/>
          <p:nvPr/>
        </p:nvSpPr>
        <p:spPr>
          <a:xfrm>
            <a:off x="7209522" y="2911338"/>
            <a:ext cx="294077" cy="428386"/>
          </a:xfrm>
          <a:prstGeom prst="rect">
            <a:avLst/>
          </a:prstGeom>
          <a:solidFill>
            <a:srgbClr val="F79646">
              <a:lumMod val="60000"/>
              <a:lumOff val="40000"/>
            </a:srgbClr>
          </a:solidFill>
          <a:ln w="28575" cap="flat" cmpd="sng" algn="ctr">
            <a:solidFill>
              <a:sysClr val="windowText" lastClr="000000"/>
            </a:solid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52" name="矩形 151">
            <a:extLst>
              <a:ext uri="{FF2B5EF4-FFF2-40B4-BE49-F238E27FC236}">
                <a16:creationId xmlns:a16="http://schemas.microsoft.com/office/drawing/2014/main" id="{CC69A972-B96E-ED47-AAB7-314B7CB26309}"/>
              </a:ext>
            </a:extLst>
          </p:cNvPr>
          <p:cNvSpPr/>
          <p:nvPr/>
        </p:nvSpPr>
        <p:spPr>
          <a:xfrm>
            <a:off x="7236847" y="2619440"/>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53" name="矩形 152">
            <a:extLst>
              <a:ext uri="{FF2B5EF4-FFF2-40B4-BE49-F238E27FC236}">
                <a16:creationId xmlns:a16="http://schemas.microsoft.com/office/drawing/2014/main" id="{69EF7E4C-6465-9946-9B4C-2EC73DDA6553}"/>
              </a:ext>
            </a:extLst>
          </p:cNvPr>
          <p:cNvSpPr/>
          <p:nvPr/>
        </p:nvSpPr>
        <p:spPr>
          <a:xfrm>
            <a:off x="7209522" y="2214407"/>
            <a:ext cx="294077" cy="696931"/>
          </a:xfrm>
          <a:prstGeom prst="rect">
            <a:avLst/>
          </a:prstGeom>
          <a:noFill/>
          <a:ln w="28575" cap="flat" cmpd="sng" algn="ctr">
            <a:solidFill>
              <a:sysClr val="windowText" lastClr="000000"/>
            </a:solid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54" name="矩形 153">
            <a:extLst>
              <a:ext uri="{FF2B5EF4-FFF2-40B4-BE49-F238E27FC236}">
                <a16:creationId xmlns:a16="http://schemas.microsoft.com/office/drawing/2014/main" id="{D4D356FB-DE39-7246-BCC0-005195CE89EC}"/>
              </a:ext>
            </a:extLst>
          </p:cNvPr>
          <p:cNvSpPr/>
          <p:nvPr/>
        </p:nvSpPr>
        <p:spPr>
          <a:xfrm>
            <a:off x="7236847" y="3033805"/>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55" name="矩形 154">
            <a:extLst>
              <a:ext uri="{FF2B5EF4-FFF2-40B4-BE49-F238E27FC236}">
                <a16:creationId xmlns:a16="http://schemas.microsoft.com/office/drawing/2014/main" id="{08FD3CCA-FA48-1143-B208-E2CAA350B05A}"/>
              </a:ext>
            </a:extLst>
          </p:cNvPr>
          <p:cNvSpPr/>
          <p:nvPr/>
        </p:nvSpPr>
        <p:spPr>
          <a:xfrm>
            <a:off x="7595940" y="2911338"/>
            <a:ext cx="294077" cy="428386"/>
          </a:xfrm>
          <a:prstGeom prst="rect">
            <a:avLst/>
          </a:prstGeom>
          <a:solidFill>
            <a:srgbClr val="F79646">
              <a:lumMod val="60000"/>
              <a:lumOff val="40000"/>
            </a:srgbClr>
          </a:solidFill>
          <a:ln w="28575" cap="flat" cmpd="sng" algn="ctr">
            <a:solidFill>
              <a:sysClr val="windowText" lastClr="000000"/>
            </a:solid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56" name="矩形 155">
            <a:extLst>
              <a:ext uri="{FF2B5EF4-FFF2-40B4-BE49-F238E27FC236}">
                <a16:creationId xmlns:a16="http://schemas.microsoft.com/office/drawing/2014/main" id="{709F8F6E-F1B0-C549-ADCD-2D112AF2851B}"/>
              </a:ext>
            </a:extLst>
          </p:cNvPr>
          <p:cNvSpPr/>
          <p:nvPr/>
        </p:nvSpPr>
        <p:spPr>
          <a:xfrm>
            <a:off x="7623265" y="2619440"/>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57" name="矩形 156">
            <a:extLst>
              <a:ext uri="{FF2B5EF4-FFF2-40B4-BE49-F238E27FC236}">
                <a16:creationId xmlns:a16="http://schemas.microsoft.com/office/drawing/2014/main" id="{7E2690E1-D03C-A949-9FFC-D623627DA77E}"/>
              </a:ext>
            </a:extLst>
          </p:cNvPr>
          <p:cNvSpPr/>
          <p:nvPr/>
        </p:nvSpPr>
        <p:spPr>
          <a:xfrm>
            <a:off x="7595940" y="2214407"/>
            <a:ext cx="294077" cy="696931"/>
          </a:xfrm>
          <a:prstGeom prst="rect">
            <a:avLst/>
          </a:prstGeom>
          <a:noFill/>
          <a:ln w="28575" cap="flat" cmpd="sng" algn="ctr">
            <a:solidFill>
              <a:sysClr val="windowText" lastClr="000000"/>
            </a:solid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58" name="矩形 157">
            <a:extLst>
              <a:ext uri="{FF2B5EF4-FFF2-40B4-BE49-F238E27FC236}">
                <a16:creationId xmlns:a16="http://schemas.microsoft.com/office/drawing/2014/main" id="{9C5EA946-62A8-5749-82C0-088215D54A25}"/>
              </a:ext>
            </a:extLst>
          </p:cNvPr>
          <p:cNvSpPr/>
          <p:nvPr/>
        </p:nvSpPr>
        <p:spPr>
          <a:xfrm>
            <a:off x="7623265" y="3033805"/>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59" name="文本框 158">
            <a:extLst>
              <a:ext uri="{FF2B5EF4-FFF2-40B4-BE49-F238E27FC236}">
                <a16:creationId xmlns:a16="http://schemas.microsoft.com/office/drawing/2014/main" id="{F847C99F-775C-B443-8794-104AC1CDB646}"/>
              </a:ext>
            </a:extLst>
          </p:cNvPr>
          <p:cNvSpPr txBox="1"/>
          <p:nvPr/>
        </p:nvSpPr>
        <p:spPr>
          <a:xfrm>
            <a:off x="6588210" y="4956894"/>
            <a:ext cx="1536698" cy="830997"/>
          </a:xfrm>
          <a:prstGeom prst="rect">
            <a:avLst/>
          </a:prstGeom>
          <a:noFill/>
        </p:spPr>
        <p:txBody>
          <a:bodyPr wrap="square" rtlCol="0">
            <a:spAutoFit/>
          </a:bodyPr>
          <a:lstStyle/>
          <a:p>
            <a:pPr algn="ctr" defTabSz="380985"/>
            <a:r>
              <a:rPr lang="zh-CN" altLang="en-US" sz="1600" dirty="0">
                <a:solidFill>
                  <a:prstClr val="black"/>
                </a:solidFill>
                <a:latin typeface="+mn-ea"/>
              </a:rPr>
              <a:t>多内核</a:t>
            </a:r>
            <a:endParaRPr lang="en-US" altLang="zh-CN" sz="1600" dirty="0">
              <a:solidFill>
                <a:prstClr val="black"/>
              </a:solidFill>
              <a:latin typeface="+mn-ea"/>
            </a:endParaRPr>
          </a:p>
          <a:p>
            <a:pPr algn="ctr" defTabSz="380985"/>
            <a:r>
              <a:rPr lang="zh-CN" altLang="en-US" sz="1600" dirty="0">
                <a:solidFill>
                  <a:prstClr val="black"/>
                </a:solidFill>
                <a:latin typeface="+mn-ea"/>
              </a:rPr>
              <a:t>（如</a:t>
            </a:r>
            <a:r>
              <a:rPr lang="en-US" altLang="zh-CN" sz="1600" dirty="0" err="1">
                <a:solidFill>
                  <a:prstClr val="black"/>
                </a:solidFill>
                <a:latin typeface="+mn-ea"/>
              </a:rPr>
              <a:t>BarrelFish</a:t>
            </a:r>
            <a:r>
              <a:rPr lang="zh-CN" altLang="en-US" sz="1600" dirty="0">
                <a:solidFill>
                  <a:prstClr val="black"/>
                </a:solidFill>
                <a:latin typeface="+mn-ea"/>
              </a:rPr>
              <a:t>）</a:t>
            </a:r>
          </a:p>
        </p:txBody>
      </p:sp>
      <p:cxnSp>
        <p:nvCxnSpPr>
          <p:cNvPr id="160" name="直接箭头连接符 78">
            <a:extLst>
              <a:ext uri="{FF2B5EF4-FFF2-40B4-BE49-F238E27FC236}">
                <a16:creationId xmlns:a16="http://schemas.microsoft.com/office/drawing/2014/main" id="{B0C009C9-35EF-C945-B454-7942CA93AF2B}"/>
              </a:ext>
            </a:extLst>
          </p:cNvPr>
          <p:cNvCxnSpPr>
            <a:stCxn id="148" idx="2"/>
            <a:endCxn id="150" idx="0"/>
          </p:cNvCxnSpPr>
          <p:nvPr/>
        </p:nvCxnSpPr>
        <p:spPr>
          <a:xfrm>
            <a:off x="6970143" y="2805819"/>
            <a:ext cx="0" cy="227986"/>
          </a:xfrm>
          <a:prstGeom prst="straightConnector1">
            <a:avLst/>
          </a:prstGeom>
          <a:noFill/>
          <a:ln w="38100" cap="flat" cmpd="sng" algn="ctr">
            <a:solidFill>
              <a:sysClr val="windowText" lastClr="000000"/>
            </a:solidFill>
            <a:prstDash val="solid"/>
            <a:tailEnd type="triangle"/>
          </a:ln>
          <a:effectLst/>
        </p:spPr>
      </p:cxnSp>
      <p:sp>
        <p:nvSpPr>
          <p:cNvPr id="161" name="矩形 160">
            <a:extLst>
              <a:ext uri="{FF2B5EF4-FFF2-40B4-BE49-F238E27FC236}">
                <a16:creationId xmlns:a16="http://schemas.microsoft.com/office/drawing/2014/main" id="{479F0441-4E1E-6740-BA9B-9A10AC2D0F33}"/>
              </a:ext>
            </a:extLst>
          </p:cNvPr>
          <p:cNvSpPr/>
          <p:nvPr/>
        </p:nvSpPr>
        <p:spPr>
          <a:xfrm>
            <a:off x="6850429" y="2316701"/>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62" name="矩形 161">
            <a:extLst>
              <a:ext uri="{FF2B5EF4-FFF2-40B4-BE49-F238E27FC236}">
                <a16:creationId xmlns:a16="http://schemas.microsoft.com/office/drawing/2014/main" id="{0DA60E2A-68C1-2743-8FB5-997CE33A804C}"/>
              </a:ext>
            </a:extLst>
          </p:cNvPr>
          <p:cNvSpPr/>
          <p:nvPr/>
        </p:nvSpPr>
        <p:spPr>
          <a:xfrm>
            <a:off x="7236847" y="2316701"/>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63" name="矩形 162">
            <a:extLst>
              <a:ext uri="{FF2B5EF4-FFF2-40B4-BE49-F238E27FC236}">
                <a16:creationId xmlns:a16="http://schemas.microsoft.com/office/drawing/2014/main" id="{512E5F0E-FD83-6B4A-B8C5-A7CB5186AE94}"/>
              </a:ext>
            </a:extLst>
          </p:cNvPr>
          <p:cNvSpPr/>
          <p:nvPr/>
        </p:nvSpPr>
        <p:spPr>
          <a:xfrm>
            <a:off x="7623265" y="2316701"/>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64" name="矩形 163">
            <a:extLst>
              <a:ext uri="{FF2B5EF4-FFF2-40B4-BE49-F238E27FC236}">
                <a16:creationId xmlns:a16="http://schemas.microsoft.com/office/drawing/2014/main" id="{F4064531-8AAE-404C-832B-2C8B8EEC597D}"/>
              </a:ext>
            </a:extLst>
          </p:cNvPr>
          <p:cNvSpPr/>
          <p:nvPr/>
        </p:nvSpPr>
        <p:spPr>
          <a:xfrm>
            <a:off x="7209522" y="3613718"/>
            <a:ext cx="294077" cy="128239"/>
          </a:xfrm>
          <a:prstGeom prst="rect">
            <a:avLst/>
          </a:prstGeom>
          <a:solidFill>
            <a:srgbClr val="F79646">
              <a:lumMod val="60000"/>
              <a:lumOff val="40000"/>
            </a:srgbClr>
          </a:solidFill>
          <a:ln w="28575" cap="flat" cmpd="sng" algn="ctr">
            <a:solidFill>
              <a:sysClr val="windowText" lastClr="000000"/>
            </a:solid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65" name="矩形 164">
            <a:extLst>
              <a:ext uri="{FF2B5EF4-FFF2-40B4-BE49-F238E27FC236}">
                <a16:creationId xmlns:a16="http://schemas.microsoft.com/office/drawing/2014/main" id="{9D7F22FB-2854-8C46-9707-B2C7EF6B5DE9}"/>
              </a:ext>
            </a:extLst>
          </p:cNvPr>
          <p:cNvSpPr/>
          <p:nvPr/>
        </p:nvSpPr>
        <p:spPr>
          <a:xfrm>
            <a:off x="7595939" y="3617410"/>
            <a:ext cx="294077" cy="128239"/>
          </a:xfrm>
          <a:prstGeom prst="rect">
            <a:avLst/>
          </a:prstGeom>
          <a:solidFill>
            <a:srgbClr val="F79646">
              <a:lumMod val="60000"/>
              <a:lumOff val="40000"/>
            </a:srgbClr>
          </a:solidFill>
          <a:ln w="28575" cap="flat" cmpd="sng" algn="ctr">
            <a:solidFill>
              <a:sysClr val="windowText" lastClr="000000"/>
            </a:solid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Tree>
    <p:extLst>
      <p:ext uri="{BB962C8B-B14F-4D97-AF65-F5344CB8AC3E}">
        <p14:creationId xmlns:p14="http://schemas.microsoft.com/office/powerpoint/2010/main" val="3326212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C649BB6-AA31-0C4B-B704-8597B2989B8C}"/>
              </a:ext>
            </a:extLst>
          </p:cNvPr>
          <p:cNvSpPr>
            <a:spLocks noGrp="1"/>
          </p:cNvSpPr>
          <p:nvPr>
            <p:ph idx="1"/>
          </p:nvPr>
        </p:nvSpPr>
        <p:spPr>
          <a:xfrm>
            <a:off x="4996543" y="1413614"/>
            <a:ext cx="4147457" cy="3380522"/>
          </a:xfrm>
        </p:spPr>
        <p:txBody>
          <a:bodyPr>
            <a:normAutofit/>
          </a:bodyPr>
          <a:lstStyle/>
          <a:p>
            <a:r>
              <a:rPr kumimoji="1" lang="en-US" altLang="zh-CN" sz="2000" dirty="0"/>
              <a:t>Robert L. Patrick</a:t>
            </a:r>
            <a:r>
              <a:rPr kumimoji="1" lang="zh-CN" altLang="en-US" sz="2000" dirty="0"/>
              <a:t>和</a:t>
            </a:r>
            <a:r>
              <a:rPr kumimoji="1" lang="en-US" altLang="zh-CN" sz="2000" dirty="0"/>
              <a:t>Owen Mock</a:t>
            </a:r>
            <a:r>
              <a:rPr kumimoji="1" lang="zh-CN" altLang="en-US" sz="2000" dirty="0"/>
              <a:t>于</a:t>
            </a:r>
            <a:r>
              <a:rPr kumimoji="1" lang="en-US" altLang="zh-CN" sz="2000" dirty="0"/>
              <a:t>1956</a:t>
            </a:r>
            <a:r>
              <a:rPr kumimoji="1" lang="zh-CN" altLang="en-US" sz="2000" dirty="0"/>
              <a:t>年建设</a:t>
            </a:r>
            <a:endParaRPr kumimoji="1" lang="en-US" altLang="zh-CN" sz="2000" dirty="0"/>
          </a:p>
          <a:p>
            <a:pPr lvl="1"/>
            <a:r>
              <a:rPr kumimoji="1" lang="zh-CN" altLang="en-US" sz="2000" dirty="0"/>
              <a:t>运行在</a:t>
            </a:r>
            <a:r>
              <a:rPr kumimoji="1" lang="en-US" altLang="zh-CN" sz="2000" dirty="0"/>
              <a:t>IBM 704</a:t>
            </a:r>
            <a:r>
              <a:rPr kumimoji="1" lang="zh-CN" altLang="en-US" sz="2000" dirty="0"/>
              <a:t>上</a:t>
            </a:r>
            <a:endParaRPr kumimoji="1" lang="en-US" altLang="zh-CN" sz="2000" dirty="0"/>
          </a:p>
          <a:p>
            <a:pPr lvl="1"/>
            <a:r>
              <a:rPr kumimoji="1" lang="zh-CN" altLang="en-US" sz="2000" dirty="0"/>
              <a:t>主要功能：批处理运行任务</a:t>
            </a:r>
            <a:endParaRPr kumimoji="1" lang="en-US" altLang="zh-CN" sz="2000" dirty="0"/>
          </a:p>
        </p:txBody>
      </p:sp>
      <p:sp>
        <p:nvSpPr>
          <p:cNvPr id="2" name="标题 1">
            <a:extLst>
              <a:ext uri="{FF2B5EF4-FFF2-40B4-BE49-F238E27FC236}">
                <a16:creationId xmlns:a16="http://schemas.microsoft.com/office/drawing/2014/main" id="{545F5554-59AB-E140-A426-73A03F4ABF38}"/>
              </a:ext>
            </a:extLst>
          </p:cNvPr>
          <p:cNvSpPr>
            <a:spLocks noGrp="1"/>
          </p:cNvSpPr>
          <p:nvPr>
            <p:ph type="title"/>
          </p:nvPr>
        </p:nvSpPr>
        <p:spPr/>
        <p:txBody>
          <a:bodyPr/>
          <a:lstStyle/>
          <a:p>
            <a:r>
              <a:rPr kumimoji="1" lang="zh-CN" altLang="en-US" dirty="0"/>
              <a:t>批处理操作系统：</a:t>
            </a:r>
            <a:r>
              <a:rPr lang="en-US" altLang="zh-CN" dirty="0"/>
              <a:t>GM-NAA I/O </a:t>
            </a:r>
            <a:endParaRPr kumimoji="1" lang="zh-CN" altLang="en-US" dirty="0"/>
          </a:p>
        </p:txBody>
      </p:sp>
      <p:pic>
        <p:nvPicPr>
          <p:cNvPr id="1028" name="Picture 4" descr="https://s3.amazonaws.com/s3.timetoast.com/public/uploads/photos/8829633/download_%282%29.jpg">
            <a:extLst>
              <a:ext uri="{FF2B5EF4-FFF2-40B4-BE49-F238E27FC236}">
                <a16:creationId xmlns:a16="http://schemas.microsoft.com/office/drawing/2014/main" id="{62DDE109-C562-D240-A1B3-4F8484ACBA9D}"/>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457200" y="1420169"/>
            <a:ext cx="4352685" cy="3707607"/>
          </a:xfrm>
          <a:prstGeom prst="rect">
            <a:avLst/>
          </a:prstGeom>
          <a:noFill/>
          <a:extLst>
            <a:ext uri="{909E8E84-426E-40DD-AFC4-6F175D3DCCD1}">
              <a14:hiddenFill xmlns:a14="http://schemas.microsoft.com/office/drawing/2010/main">
                <a:solidFill>
                  <a:srgbClr val="FFFFFF"/>
                </a:solidFill>
              </a14:hiddenFill>
            </a:ext>
          </a:extLst>
        </p:spPr>
      </p:pic>
      <p:sp>
        <p:nvSpPr>
          <p:cNvPr id="5" name="灯片编号占位符 3">
            <a:extLst>
              <a:ext uri="{FF2B5EF4-FFF2-40B4-BE49-F238E27FC236}">
                <a16:creationId xmlns:a16="http://schemas.microsoft.com/office/drawing/2014/main" id="{AD96484B-5C0E-184A-95B0-C4EA422018CC}"/>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7</a:t>
            </a:fld>
            <a:endParaRPr lang="zh-CN" altLang="en-US"/>
          </a:p>
        </p:txBody>
      </p:sp>
      <p:pic>
        <p:nvPicPr>
          <p:cNvPr id="1026" name="Picture 2">
            <a:extLst>
              <a:ext uri="{FF2B5EF4-FFF2-40B4-BE49-F238E27FC236}">
                <a16:creationId xmlns:a16="http://schemas.microsoft.com/office/drawing/2014/main" id="{948E93F1-364B-9287-2F3F-FA9793D93E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6096" y="3259851"/>
            <a:ext cx="2801888" cy="1867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97597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E4F8ED-7B5B-334A-9C11-9A0402F0FE5C}"/>
              </a:ext>
            </a:extLst>
          </p:cNvPr>
          <p:cNvSpPr>
            <a:spLocks noGrp="1"/>
          </p:cNvSpPr>
          <p:nvPr>
            <p:ph type="title"/>
          </p:nvPr>
        </p:nvSpPr>
        <p:spPr/>
        <p:txBody>
          <a:bodyPr/>
          <a:lstStyle/>
          <a:p>
            <a:r>
              <a:rPr kumimoji="1" lang="zh-CN" altLang="en-US" dirty="0"/>
              <a:t>操作系统结构的演进与生态</a:t>
            </a:r>
          </a:p>
        </p:txBody>
      </p:sp>
      <p:sp>
        <p:nvSpPr>
          <p:cNvPr id="3" name="内容占位符 2">
            <a:extLst>
              <a:ext uri="{FF2B5EF4-FFF2-40B4-BE49-F238E27FC236}">
                <a16:creationId xmlns:a16="http://schemas.microsoft.com/office/drawing/2014/main" id="{242F0350-9687-A94B-88A7-DDFBD73B52F9}"/>
              </a:ext>
            </a:extLst>
          </p:cNvPr>
          <p:cNvSpPr>
            <a:spLocks noGrp="1"/>
          </p:cNvSpPr>
          <p:nvPr>
            <p:ph idx="1"/>
          </p:nvPr>
        </p:nvSpPr>
        <p:spPr/>
        <p:txBody>
          <a:bodyPr>
            <a:normAutofit/>
          </a:bodyPr>
          <a:lstStyle/>
          <a:p>
            <a:r>
              <a:rPr kumimoji="1" lang="zh-CN" altLang="en-US" sz="2400" dirty="0"/>
              <a:t>系统软件需要一条演进之路</a:t>
            </a:r>
            <a:endParaRPr kumimoji="1" lang="en-US" altLang="zh-CN" sz="2400" dirty="0"/>
          </a:p>
          <a:p>
            <a:pPr lvl="1"/>
            <a:r>
              <a:rPr kumimoji="1" lang="zh-CN" altLang="en-US" sz="2000" dirty="0"/>
              <a:t>尽可能集成现有的</a:t>
            </a:r>
            <a:r>
              <a:rPr kumimoji="1" lang="en-US" altLang="zh-CN" sz="2000" dirty="0"/>
              <a:t>POSIX</a:t>
            </a:r>
            <a:r>
              <a:rPr kumimoji="1" lang="zh-CN" altLang="en-US" sz="2000" dirty="0"/>
              <a:t> </a:t>
            </a:r>
            <a:r>
              <a:rPr kumimoji="1" lang="en-US" altLang="zh-CN" sz="2000" dirty="0"/>
              <a:t>API/Linux</a:t>
            </a:r>
            <a:r>
              <a:rPr kumimoji="1" lang="zh-CN" altLang="en-US" sz="2000" dirty="0"/>
              <a:t> </a:t>
            </a:r>
            <a:r>
              <a:rPr kumimoji="1" lang="en-US" altLang="zh-CN" sz="2000" dirty="0"/>
              <a:t>ABI</a:t>
            </a:r>
          </a:p>
          <a:p>
            <a:pPr lvl="1"/>
            <a:r>
              <a:rPr kumimoji="1" lang="zh-CN" altLang="en-US" sz="2000" dirty="0"/>
              <a:t>避免棘手的系统调用（如</a:t>
            </a:r>
            <a:r>
              <a:rPr kumimoji="1" lang="en-US" altLang="zh-CN" sz="2000" dirty="0"/>
              <a:t>fork</a:t>
            </a:r>
            <a:r>
              <a:rPr kumimoji="1" lang="zh-CN" altLang="en-US" sz="2000" dirty="0"/>
              <a:t>）</a:t>
            </a:r>
            <a:endParaRPr kumimoji="1" lang="en-US" altLang="zh-CN" sz="2000" dirty="0"/>
          </a:p>
          <a:p>
            <a:pPr lvl="1"/>
            <a:r>
              <a:rPr kumimoji="1" lang="zh-CN" altLang="en-US" sz="2000" dirty="0"/>
              <a:t>避免不可扩展的</a:t>
            </a:r>
            <a:r>
              <a:rPr kumimoji="1" lang="en-US" altLang="zh-CN" sz="2000" dirty="0"/>
              <a:t>POSIX</a:t>
            </a:r>
            <a:r>
              <a:rPr kumimoji="1" lang="zh-CN" altLang="en-US" sz="2000" dirty="0"/>
              <a:t> </a:t>
            </a:r>
            <a:r>
              <a:rPr kumimoji="1" lang="en-US" altLang="zh-CN" sz="2000" dirty="0"/>
              <a:t>API</a:t>
            </a:r>
          </a:p>
          <a:p>
            <a:r>
              <a:rPr kumimoji="1" lang="zh-CN" altLang="en-US" sz="2400" dirty="0"/>
              <a:t>操作系统的架构一直在不断演化</a:t>
            </a:r>
            <a:endParaRPr kumimoji="1" lang="en-US" altLang="zh-CN" sz="2400" dirty="0"/>
          </a:p>
          <a:p>
            <a:pPr lvl="1"/>
            <a:r>
              <a:rPr kumimoji="1" lang="zh-CN" altLang="en-US" sz="2000" dirty="0"/>
              <a:t>例：</a:t>
            </a:r>
            <a:r>
              <a:rPr kumimoji="1" lang="en-US" altLang="zh-CN" sz="2000" dirty="0"/>
              <a:t>Linux</a:t>
            </a:r>
            <a:r>
              <a:rPr kumimoji="1" lang="zh-CN" altLang="en-US" sz="2000" dirty="0"/>
              <a:t> </a:t>
            </a:r>
            <a:r>
              <a:rPr kumimoji="1" lang="en-US" altLang="zh-CN" sz="2000" dirty="0" err="1"/>
              <a:t>Userspace</a:t>
            </a:r>
            <a:r>
              <a:rPr kumimoji="1" lang="zh-CN" altLang="en-US" sz="2000" dirty="0"/>
              <a:t> </a:t>
            </a:r>
            <a:r>
              <a:rPr kumimoji="1" lang="en-US" altLang="zh-CN" sz="2000" dirty="0"/>
              <a:t>I/O</a:t>
            </a:r>
            <a:r>
              <a:rPr kumimoji="1" lang="zh-CN" altLang="en-US" sz="2000" dirty="0"/>
              <a:t> </a:t>
            </a:r>
            <a:r>
              <a:rPr kumimoji="1" lang="en-US" altLang="zh-CN" sz="2000" dirty="0"/>
              <a:t>(UIO)</a:t>
            </a:r>
            <a:r>
              <a:rPr kumimoji="1" lang="zh-CN" altLang="en-US" sz="2000" dirty="0"/>
              <a:t>，向微内核近了一步</a:t>
            </a:r>
            <a:endParaRPr kumimoji="1" lang="en-US" altLang="zh-CN" sz="2000" dirty="0"/>
          </a:p>
          <a:p>
            <a:pPr lvl="1"/>
            <a:r>
              <a:rPr kumimoji="1" lang="zh-CN" altLang="en-US" sz="2000" dirty="0"/>
              <a:t>单节点下也存在更多的分布式、低时延的可编程设备</a:t>
            </a:r>
            <a:endParaRPr kumimoji="1" lang="en-US" altLang="zh-CN" sz="2000" dirty="0"/>
          </a:p>
          <a:p>
            <a:pPr lvl="1"/>
            <a:r>
              <a:rPr kumimoji="1" lang="zh-CN" altLang="en-US" sz="2000" dirty="0"/>
              <a:t>非易失性内存的出现可能推动存储层次在</a:t>
            </a:r>
            <a:r>
              <a:rPr kumimoji="1" lang="en-US" altLang="zh-CN" sz="2000" dirty="0"/>
              <a:t>OS</a:t>
            </a:r>
            <a:r>
              <a:rPr kumimoji="1" lang="zh-CN" altLang="en-US" sz="2000" dirty="0"/>
              <a:t>中的完全改革</a:t>
            </a:r>
          </a:p>
        </p:txBody>
      </p:sp>
      <p:sp>
        <p:nvSpPr>
          <p:cNvPr id="4" name="灯片编号占位符 3">
            <a:extLst>
              <a:ext uri="{FF2B5EF4-FFF2-40B4-BE49-F238E27FC236}">
                <a16:creationId xmlns:a16="http://schemas.microsoft.com/office/drawing/2014/main" id="{EA16ABA1-CD7D-D949-BA10-7FA342456FA3}"/>
              </a:ext>
            </a:extLst>
          </p:cNvPr>
          <p:cNvSpPr>
            <a:spLocks noGrp="1"/>
          </p:cNvSpPr>
          <p:nvPr>
            <p:ph type="sldNum" sz="quarter" idx="12"/>
          </p:nvPr>
        </p:nvSpPr>
        <p:spPr/>
        <p:txBody>
          <a:bodyPr/>
          <a:lstStyle/>
          <a:p>
            <a:fld id="{ADE361C3-C043-4A6E-BDCE-8DA1E7D90A3B}" type="slidenum">
              <a:rPr lang="zh-CN" altLang="en-US" smtClean="0"/>
              <a:t>70</a:t>
            </a:fld>
            <a:endParaRPr lang="zh-CN" altLang="en-US"/>
          </a:p>
        </p:txBody>
      </p:sp>
      <p:sp>
        <p:nvSpPr>
          <p:cNvPr id="5" name="TextBox 4">
            <a:extLst>
              <a:ext uri="{FF2B5EF4-FFF2-40B4-BE49-F238E27FC236}">
                <a16:creationId xmlns:a16="http://schemas.microsoft.com/office/drawing/2014/main" id="{FAC3FB82-E363-180D-11C1-04BFAF053B13}"/>
              </a:ext>
            </a:extLst>
          </p:cNvPr>
          <p:cNvSpPr txBox="1"/>
          <p:nvPr/>
        </p:nvSpPr>
        <p:spPr>
          <a:xfrm>
            <a:off x="-5206" y="5296962"/>
            <a:ext cx="7927170" cy="430887"/>
          </a:xfrm>
          <a:prstGeom prst="rect">
            <a:avLst/>
          </a:prstGeom>
          <a:noFill/>
        </p:spPr>
        <p:txBody>
          <a:bodyPr wrap="none" rtlCol="0">
            <a:spAutoFit/>
          </a:bodyPr>
          <a:lstStyle/>
          <a:p>
            <a:r>
              <a:rPr lang="en-US" sz="1100" b="1" i="0" dirty="0">
                <a:solidFill>
                  <a:srgbClr val="333333"/>
                </a:solidFill>
                <a:effectLst/>
                <a:highlight>
                  <a:srgbClr val="FFFFFF"/>
                </a:highlight>
                <a:latin typeface="Open Sans" panose="020B0606030504020204" pitchFamily="34" charset="0"/>
              </a:rPr>
              <a:t>Microkernel Goes General: Performance and Compatibility in the </a:t>
            </a:r>
            <a:r>
              <a:rPr lang="en-US" sz="1100" b="1" i="0" dirty="0" err="1">
                <a:solidFill>
                  <a:srgbClr val="333333"/>
                </a:solidFill>
                <a:effectLst/>
                <a:highlight>
                  <a:srgbClr val="FFFFFF"/>
                </a:highlight>
                <a:latin typeface="Open Sans" panose="020B0606030504020204" pitchFamily="34" charset="0"/>
              </a:rPr>
              <a:t>HongMeng</a:t>
            </a:r>
            <a:r>
              <a:rPr lang="en-US" sz="1100" b="1" i="0" dirty="0">
                <a:solidFill>
                  <a:srgbClr val="333333"/>
                </a:solidFill>
                <a:effectLst/>
                <a:highlight>
                  <a:srgbClr val="FFFFFF"/>
                </a:highlight>
                <a:latin typeface="Open Sans" panose="020B0606030504020204" pitchFamily="34" charset="0"/>
              </a:rPr>
              <a:t> Production Microkernel, OSDI ’24.</a:t>
            </a:r>
          </a:p>
          <a:p>
            <a:r>
              <a:rPr lang="en-US" sz="1100" dirty="0"/>
              <a:t>https://</a:t>
            </a:r>
            <a:r>
              <a:rPr lang="en-US" sz="1100" dirty="0" err="1"/>
              <a:t>www.usenix.org</a:t>
            </a:r>
            <a:r>
              <a:rPr lang="en-US" sz="1100" dirty="0"/>
              <a:t>/conference/osdi24/presentation/</a:t>
            </a:r>
            <a:r>
              <a:rPr lang="en-US" sz="1100" dirty="0" err="1"/>
              <a:t>chen-haibo</a:t>
            </a:r>
            <a:endParaRPr lang="en-CN" sz="1100" dirty="0"/>
          </a:p>
        </p:txBody>
      </p:sp>
      <p:pic>
        <p:nvPicPr>
          <p:cNvPr id="6" name="Picture 5">
            <a:extLst>
              <a:ext uri="{FF2B5EF4-FFF2-40B4-BE49-F238E27FC236}">
                <a16:creationId xmlns:a16="http://schemas.microsoft.com/office/drawing/2014/main" id="{BB54E3E6-F2AB-7467-3B78-E8FADA2EDB88}"/>
              </a:ext>
            </a:extLst>
          </p:cNvPr>
          <p:cNvPicPr>
            <a:picLocks noChangeAspect="1"/>
          </p:cNvPicPr>
          <p:nvPr/>
        </p:nvPicPr>
        <p:blipFill>
          <a:blip r:embed="rId2"/>
          <a:stretch>
            <a:fillRect/>
          </a:stretch>
        </p:blipFill>
        <p:spPr>
          <a:xfrm>
            <a:off x="5761856" y="1373415"/>
            <a:ext cx="3382144" cy="1903586"/>
          </a:xfrm>
          <a:prstGeom prst="rect">
            <a:avLst/>
          </a:prstGeom>
        </p:spPr>
      </p:pic>
    </p:spTree>
    <p:extLst>
      <p:ext uri="{BB962C8B-B14F-4D97-AF65-F5344CB8AC3E}">
        <p14:creationId xmlns:p14="http://schemas.microsoft.com/office/powerpoint/2010/main" val="3160079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97556ED-2707-E140-B012-C6BA2E2CEEC0}"/>
              </a:ext>
            </a:extLst>
          </p:cNvPr>
          <p:cNvSpPr>
            <a:spLocks noGrp="1"/>
          </p:cNvSpPr>
          <p:nvPr>
            <p:ph type="title"/>
          </p:nvPr>
        </p:nvSpPr>
        <p:spPr/>
        <p:txBody>
          <a:bodyPr/>
          <a:lstStyle/>
          <a:p>
            <a:r>
              <a:rPr kumimoji="1" lang="zh-CN" altLang="en-US" b="1" dirty="0"/>
              <a:t>为什么学习操作系统</a:t>
            </a:r>
          </a:p>
        </p:txBody>
      </p:sp>
      <p:sp>
        <p:nvSpPr>
          <p:cNvPr id="6" name="文本占位符 5">
            <a:extLst>
              <a:ext uri="{FF2B5EF4-FFF2-40B4-BE49-F238E27FC236}">
                <a16:creationId xmlns:a16="http://schemas.microsoft.com/office/drawing/2014/main" id="{F5029A97-3759-A142-8386-333C630B8D13}"/>
              </a:ext>
            </a:extLst>
          </p:cNvPr>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28930847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D4EAA7-0587-3C4B-AA7F-21A42A8D6E9E}"/>
              </a:ext>
            </a:extLst>
          </p:cNvPr>
          <p:cNvSpPr>
            <a:spLocks noGrp="1"/>
          </p:cNvSpPr>
          <p:nvPr>
            <p:ph type="title"/>
          </p:nvPr>
        </p:nvSpPr>
        <p:spPr/>
        <p:txBody>
          <a:bodyPr/>
          <a:lstStyle/>
          <a:p>
            <a:r>
              <a:rPr kumimoji="1" lang="zh-CN" altLang="en-US" dirty="0"/>
              <a:t>为什么学习操作系统？</a:t>
            </a:r>
          </a:p>
        </p:txBody>
      </p:sp>
      <p:sp>
        <p:nvSpPr>
          <p:cNvPr id="3" name="内容占位符 2">
            <a:extLst>
              <a:ext uri="{FF2B5EF4-FFF2-40B4-BE49-F238E27FC236}">
                <a16:creationId xmlns:a16="http://schemas.microsoft.com/office/drawing/2014/main" id="{9C708BFE-D724-C74F-A18D-B52FB77DD00B}"/>
              </a:ext>
            </a:extLst>
          </p:cNvPr>
          <p:cNvSpPr>
            <a:spLocks noGrp="1"/>
          </p:cNvSpPr>
          <p:nvPr>
            <p:ph idx="1"/>
          </p:nvPr>
        </p:nvSpPr>
        <p:spPr>
          <a:xfrm>
            <a:off x="457200" y="1333500"/>
            <a:ext cx="8229600" cy="4152633"/>
          </a:xfrm>
        </p:spPr>
        <p:txBody>
          <a:bodyPr>
            <a:normAutofit/>
          </a:bodyPr>
          <a:lstStyle/>
          <a:p>
            <a:r>
              <a:rPr kumimoji="1" lang="zh-CN" altLang="en-US" sz="2000" dirty="0"/>
              <a:t>操作系统是一个成熟的领域</a:t>
            </a:r>
            <a:endParaRPr kumimoji="1" lang="en-US" altLang="zh-CN" sz="2000" dirty="0"/>
          </a:p>
          <a:p>
            <a:pPr lvl="1"/>
            <a:r>
              <a:rPr kumimoji="1" lang="en-US" altLang="zh-CN" sz="1800" dirty="0"/>
              <a:t>Windows</a:t>
            </a:r>
            <a:r>
              <a:rPr kumimoji="1" lang="zh-CN" altLang="en-US" sz="1800" dirty="0"/>
              <a:t>曾经一统桌面数十年</a:t>
            </a:r>
            <a:endParaRPr kumimoji="1" lang="en-US" altLang="zh-CN" sz="1800" dirty="0"/>
          </a:p>
          <a:p>
            <a:pPr lvl="1"/>
            <a:r>
              <a:rPr kumimoji="1" lang="en-US" altLang="zh-CN" sz="1800" dirty="0"/>
              <a:t>Linux</a:t>
            </a:r>
            <a:r>
              <a:rPr kumimoji="1" lang="zh-CN" altLang="en-US" sz="1800" dirty="0"/>
              <a:t>在各种设备都能运行</a:t>
            </a:r>
            <a:endParaRPr kumimoji="1" lang="en-US" altLang="zh-CN" sz="1800" dirty="0"/>
          </a:p>
          <a:p>
            <a:pPr lvl="1"/>
            <a:r>
              <a:rPr kumimoji="1" lang="zh-CN" altLang="en-US" sz="1800" dirty="0"/>
              <a:t>让用户改变操作系统是很困难的</a:t>
            </a:r>
            <a:endParaRPr kumimoji="1" lang="en-US" altLang="zh-CN" sz="1800" dirty="0"/>
          </a:p>
          <a:p>
            <a:pPr lvl="1"/>
            <a:r>
              <a:rPr kumimoji="1" lang="zh-CN" altLang="en-US" sz="1800" dirty="0"/>
              <a:t>我们是否需要新的操作系统？</a:t>
            </a:r>
            <a:endParaRPr kumimoji="1" lang="en-US" altLang="zh-CN" sz="2000" dirty="0"/>
          </a:p>
          <a:p>
            <a:r>
              <a:rPr kumimoji="1" lang="en-US" altLang="zh-CN" sz="2000" dirty="0"/>
              <a:t>“</a:t>
            </a:r>
            <a:r>
              <a:rPr kumimoji="1" lang="zh-CN" altLang="en-US" sz="2000" dirty="0"/>
              <a:t>新的</a:t>
            </a:r>
            <a:r>
              <a:rPr kumimoji="1" lang="en-US" altLang="zh-CN" sz="2000" dirty="0"/>
              <a:t>”</a:t>
            </a:r>
            <a:r>
              <a:rPr kumimoji="1" lang="zh-CN" altLang="en-US" sz="2000" dirty="0"/>
              <a:t>操作系统依然不断出现</a:t>
            </a:r>
            <a:endParaRPr kumimoji="1" lang="en-US" altLang="zh-CN" sz="2000" dirty="0"/>
          </a:p>
          <a:p>
            <a:pPr lvl="1"/>
            <a:r>
              <a:rPr kumimoji="1" lang="en-US" altLang="zh-CN" sz="1800" dirty="0"/>
              <a:t>Linux</a:t>
            </a:r>
            <a:r>
              <a:rPr kumimoji="1" lang="zh-CN" altLang="en-US" sz="1800" dirty="0"/>
              <a:t>、</a:t>
            </a:r>
            <a:r>
              <a:rPr kumimoji="1" lang="en-US" altLang="zh-CN" sz="1800" dirty="0"/>
              <a:t>macOS</a:t>
            </a:r>
            <a:r>
              <a:rPr kumimoji="1" lang="zh-CN" altLang="en-US" sz="1800" dirty="0"/>
              <a:t>、</a:t>
            </a:r>
            <a:r>
              <a:rPr kumimoji="1" lang="en-US" altLang="zh-CN" sz="1800" dirty="0"/>
              <a:t>Android</a:t>
            </a:r>
            <a:r>
              <a:rPr kumimoji="1" lang="zh-CN" altLang="en-US" sz="1800" dirty="0"/>
              <a:t>、</a:t>
            </a:r>
            <a:r>
              <a:rPr kumimoji="1" lang="en-US" altLang="zh-CN" sz="1800" dirty="0"/>
              <a:t>iOS</a:t>
            </a:r>
            <a:r>
              <a:rPr kumimoji="1" lang="zh-CN" altLang="en-US" sz="1800" dirty="0"/>
              <a:t>、</a:t>
            </a:r>
            <a:r>
              <a:rPr kumimoji="1" lang="en-US" altLang="zh-CN" sz="1800" dirty="0"/>
              <a:t>ROS...</a:t>
            </a:r>
          </a:p>
          <a:p>
            <a:pPr lvl="1"/>
            <a:r>
              <a:rPr kumimoji="1" lang="zh-CN" altLang="en-US" sz="1800" dirty="0"/>
              <a:t>大疆用什么操作系统？谷歌数据中心用什么操作系统？</a:t>
            </a:r>
            <a:br>
              <a:rPr kumimoji="1" lang="en-US" altLang="zh-CN" sz="1800" dirty="0"/>
            </a:br>
            <a:r>
              <a:rPr kumimoji="1" lang="zh-CN" altLang="en-US" sz="1800" dirty="0"/>
              <a:t>火星车用什么操作系统？</a:t>
            </a:r>
            <a:r>
              <a:rPr kumimoji="1" lang="en-US" altLang="zh-CN" sz="1800" dirty="0"/>
              <a:t>...</a:t>
            </a:r>
          </a:p>
        </p:txBody>
      </p:sp>
      <p:sp>
        <p:nvSpPr>
          <p:cNvPr id="4" name="灯片编号占位符 3">
            <a:extLst>
              <a:ext uri="{FF2B5EF4-FFF2-40B4-BE49-F238E27FC236}">
                <a16:creationId xmlns:a16="http://schemas.microsoft.com/office/drawing/2014/main" id="{9F1A21D4-7F39-EC4F-9F08-363368CDB907}"/>
              </a:ext>
            </a:extLst>
          </p:cNvPr>
          <p:cNvSpPr>
            <a:spLocks noGrp="1"/>
          </p:cNvSpPr>
          <p:nvPr>
            <p:ph type="sldNum" sz="quarter" idx="12"/>
          </p:nvPr>
        </p:nvSpPr>
        <p:spPr/>
        <p:txBody>
          <a:bodyPr/>
          <a:lstStyle/>
          <a:p>
            <a:fld id="{ADE361C3-C043-4A6E-BDCE-8DA1E7D90A3B}" type="slidenum">
              <a:rPr lang="zh-CN" altLang="en-US" smtClean="0"/>
              <a:t>72</a:t>
            </a:fld>
            <a:endParaRPr lang="zh-CN" altLang="en-US"/>
          </a:p>
        </p:txBody>
      </p:sp>
    </p:spTree>
    <p:extLst>
      <p:ext uri="{BB962C8B-B14F-4D97-AF65-F5344CB8AC3E}">
        <p14:creationId xmlns:p14="http://schemas.microsoft.com/office/powerpoint/2010/main" val="10578790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F46A9D-59E9-114E-AEA5-BEC11D30CF82}"/>
              </a:ext>
            </a:extLst>
          </p:cNvPr>
          <p:cNvSpPr>
            <a:spLocks noGrp="1"/>
          </p:cNvSpPr>
          <p:nvPr>
            <p:ph type="title"/>
          </p:nvPr>
        </p:nvSpPr>
        <p:spPr/>
        <p:txBody>
          <a:bodyPr/>
          <a:lstStyle/>
          <a:p>
            <a:r>
              <a:rPr kumimoji="1" lang="zh-CN" altLang="en-US" dirty="0"/>
              <a:t>为什么学习操作系统？</a:t>
            </a:r>
          </a:p>
        </p:txBody>
      </p:sp>
      <p:sp>
        <p:nvSpPr>
          <p:cNvPr id="3" name="内容占位符 2">
            <a:extLst>
              <a:ext uri="{FF2B5EF4-FFF2-40B4-BE49-F238E27FC236}">
                <a16:creationId xmlns:a16="http://schemas.microsoft.com/office/drawing/2014/main" id="{14FE5A69-7613-C54C-8283-F4E8AAEA4EE5}"/>
              </a:ext>
            </a:extLst>
          </p:cNvPr>
          <p:cNvSpPr>
            <a:spLocks noGrp="1"/>
          </p:cNvSpPr>
          <p:nvPr>
            <p:ph idx="1"/>
          </p:nvPr>
        </p:nvSpPr>
        <p:spPr>
          <a:xfrm>
            <a:off x="457200" y="1333500"/>
            <a:ext cx="8229600" cy="3963461"/>
          </a:xfrm>
        </p:spPr>
        <p:txBody>
          <a:bodyPr>
            <a:normAutofit/>
          </a:bodyPr>
          <a:lstStyle/>
          <a:p>
            <a:r>
              <a:rPr kumimoji="1" lang="zh-CN" altLang="en-US" sz="2400" dirty="0"/>
              <a:t>操作系统是系统领域的基石</a:t>
            </a:r>
            <a:endParaRPr kumimoji="1" lang="en-US" altLang="zh-CN" sz="2400" dirty="0"/>
          </a:p>
          <a:p>
            <a:r>
              <a:rPr kumimoji="1" lang="zh-CN" altLang="en-US" sz="2400" dirty="0"/>
              <a:t>系统领域有大量的公司</a:t>
            </a:r>
            <a:endParaRPr kumimoji="1" lang="en-US" altLang="zh-CN" sz="2400" dirty="0"/>
          </a:p>
          <a:p>
            <a:pPr lvl="1"/>
            <a:r>
              <a:rPr kumimoji="1" lang="zh-CN" altLang="en-US" sz="2000" dirty="0"/>
              <a:t>微软、谷歌、</a:t>
            </a:r>
            <a:r>
              <a:rPr kumimoji="1" lang="en-US" altLang="zh-CN" sz="2000" dirty="0"/>
              <a:t>IBM</a:t>
            </a:r>
            <a:r>
              <a:rPr kumimoji="1" lang="zh-CN" altLang="en-US" sz="2000" dirty="0"/>
              <a:t>、</a:t>
            </a:r>
            <a:r>
              <a:rPr kumimoji="1" lang="en-US" altLang="zh-CN" sz="2000" dirty="0"/>
              <a:t>EMC</a:t>
            </a:r>
            <a:r>
              <a:rPr kumimoji="1" lang="zh-CN" altLang="en-US" sz="2000" dirty="0"/>
              <a:t>、</a:t>
            </a:r>
            <a:r>
              <a:rPr kumimoji="1" lang="en-US" altLang="zh-CN" sz="2000" dirty="0"/>
              <a:t>VMware</a:t>
            </a:r>
            <a:r>
              <a:rPr kumimoji="1" lang="zh-CN" altLang="en-US" sz="2000" dirty="0"/>
              <a:t>、华为、阿里</a:t>
            </a:r>
            <a:r>
              <a:rPr kumimoji="1" lang="en-US" altLang="zh-CN" sz="2000" dirty="0"/>
              <a:t>...</a:t>
            </a:r>
          </a:p>
          <a:p>
            <a:pPr lvl="1"/>
            <a:r>
              <a:rPr kumimoji="1" lang="zh-CN" altLang="en-US" sz="2000" dirty="0"/>
              <a:t>谷歌的核心技术</a:t>
            </a:r>
            <a:endParaRPr kumimoji="1" lang="en-US" altLang="zh-CN" sz="2000" dirty="0"/>
          </a:p>
          <a:p>
            <a:pPr lvl="2"/>
            <a:r>
              <a:rPr kumimoji="1" lang="zh-CN" altLang="en-US" sz="1800" dirty="0"/>
              <a:t>集群、</a:t>
            </a:r>
            <a:r>
              <a:rPr kumimoji="1" lang="en-US" altLang="zh-CN" sz="1800" dirty="0"/>
              <a:t>GFS</a:t>
            </a:r>
            <a:r>
              <a:rPr kumimoji="1" lang="zh-CN" altLang="en-US" sz="1800" dirty="0"/>
              <a:t>、</a:t>
            </a:r>
            <a:r>
              <a:rPr kumimoji="1" lang="en-US" altLang="zh-CN" sz="1800" dirty="0"/>
              <a:t>MapReduce</a:t>
            </a:r>
            <a:r>
              <a:rPr kumimoji="1" lang="zh-CN" altLang="en-US" sz="1800" dirty="0"/>
              <a:t>、</a:t>
            </a:r>
            <a:r>
              <a:rPr kumimoji="1" lang="en-US" altLang="zh-CN" sz="1800" dirty="0" err="1"/>
              <a:t>BigTable</a:t>
            </a:r>
            <a:endParaRPr kumimoji="1" lang="en-US" altLang="zh-CN" sz="1800" dirty="0"/>
          </a:p>
          <a:p>
            <a:pPr lvl="2"/>
            <a:r>
              <a:rPr kumimoji="1" lang="zh-CN" altLang="en-US" sz="1800" dirty="0"/>
              <a:t>都是系统领域的优秀工作</a:t>
            </a:r>
            <a:endParaRPr kumimoji="1" lang="en-US" altLang="zh-CN" sz="1800" dirty="0"/>
          </a:p>
          <a:p>
            <a:r>
              <a:rPr kumimoji="1" lang="zh-CN" altLang="en-US" sz="2400" dirty="0"/>
              <a:t>学好操作系统，</a:t>
            </a:r>
            <a:r>
              <a:rPr kumimoji="1" lang="en-US" altLang="zh-CN" sz="2400" dirty="0"/>
              <a:t>for</a:t>
            </a:r>
            <a:r>
              <a:rPr kumimoji="1" lang="zh-CN" altLang="en-US" sz="2400" dirty="0"/>
              <a:t> </a:t>
            </a:r>
            <a:r>
              <a:rPr kumimoji="1" lang="en-US" altLang="zh-CN" sz="2400" dirty="0"/>
              <a:t>fun</a:t>
            </a:r>
            <a:r>
              <a:rPr kumimoji="1" lang="zh-CN" altLang="en-US" sz="2400" dirty="0"/>
              <a:t> </a:t>
            </a:r>
            <a:r>
              <a:rPr kumimoji="1" lang="en-US" altLang="zh-CN" sz="2400" dirty="0"/>
              <a:t>and</a:t>
            </a:r>
            <a:r>
              <a:rPr kumimoji="1" lang="zh-CN" altLang="en-US" sz="2400" dirty="0"/>
              <a:t> </a:t>
            </a:r>
            <a:r>
              <a:rPr kumimoji="1" lang="en-US" altLang="zh-CN" sz="2400" dirty="0"/>
              <a:t>profit</a:t>
            </a:r>
          </a:p>
          <a:p>
            <a:pPr lvl="1"/>
            <a:r>
              <a:rPr kumimoji="1" lang="zh-CN" altLang="en-US" sz="2000" dirty="0"/>
              <a:t>优秀的公司，优秀的大学，更多的机会</a:t>
            </a:r>
            <a:endParaRPr kumimoji="1" lang="en-US" altLang="zh-CN" sz="2000" dirty="0"/>
          </a:p>
          <a:p>
            <a:pPr lvl="1"/>
            <a:endParaRPr kumimoji="1" lang="en-US" altLang="zh-CN" sz="2000" dirty="0"/>
          </a:p>
        </p:txBody>
      </p:sp>
      <p:sp>
        <p:nvSpPr>
          <p:cNvPr id="4" name="灯片编号占位符 3">
            <a:extLst>
              <a:ext uri="{FF2B5EF4-FFF2-40B4-BE49-F238E27FC236}">
                <a16:creationId xmlns:a16="http://schemas.microsoft.com/office/drawing/2014/main" id="{18D47844-0869-9942-849D-A396CDE84337}"/>
              </a:ext>
            </a:extLst>
          </p:cNvPr>
          <p:cNvSpPr>
            <a:spLocks noGrp="1"/>
          </p:cNvSpPr>
          <p:nvPr>
            <p:ph type="sldNum" sz="quarter" idx="12"/>
          </p:nvPr>
        </p:nvSpPr>
        <p:spPr/>
        <p:txBody>
          <a:bodyPr/>
          <a:lstStyle/>
          <a:p>
            <a:fld id="{ADE361C3-C043-4A6E-BDCE-8DA1E7D90A3B}" type="slidenum">
              <a:rPr lang="zh-CN" altLang="en-US" smtClean="0"/>
              <a:t>73</a:t>
            </a:fld>
            <a:endParaRPr lang="zh-CN" altLang="en-US"/>
          </a:p>
        </p:txBody>
      </p:sp>
    </p:spTree>
    <p:extLst>
      <p:ext uri="{BB962C8B-B14F-4D97-AF65-F5344CB8AC3E}">
        <p14:creationId xmlns:p14="http://schemas.microsoft.com/office/powerpoint/2010/main" val="30821663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B8B1F7-763A-794B-9F8B-D358F6F9AFAB}"/>
              </a:ext>
            </a:extLst>
          </p:cNvPr>
          <p:cNvSpPr>
            <a:spLocks noGrp="1"/>
          </p:cNvSpPr>
          <p:nvPr>
            <p:ph type="title"/>
          </p:nvPr>
        </p:nvSpPr>
        <p:spPr/>
        <p:txBody>
          <a:bodyPr/>
          <a:lstStyle/>
          <a:p>
            <a:r>
              <a:rPr kumimoji="1" lang="zh-CN" altLang="en-US" dirty="0"/>
              <a:t>图灵奖与操作系统的演变</a:t>
            </a:r>
          </a:p>
        </p:txBody>
      </p:sp>
      <p:sp>
        <p:nvSpPr>
          <p:cNvPr id="4" name="灯片编号占位符 3">
            <a:extLst>
              <a:ext uri="{FF2B5EF4-FFF2-40B4-BE49-F238E27FC236}">
                <a16:creationId xmlns:a16="http://schemas.microsoft.com/office/drawing/2014/main" id="{A7E3BAA9-9318-EF4F-A90F-015A1A388BF9}"/>
              </a:ext>
            </a:extLst>
          </p:cNvPr>
          <p:cNvSpPr>
            <a:spLocks noGrp="1"/>
          </p:cNvSpPr>
          <p:nvPr>
            <p:ph type="sldNum" sz="quarter" idx="12"/>
          </p:nvPr>
        </p:nvSpPr>
        <p:spPr/>
        <p:txBody>
          <a:bodyPr/>
          <a:lstStyle/>
          <a:p>
            <a:fld id="{ADE361C3-C043-4A6E-BDCE-8DA1E7D90A3B}" type="slidenum">
              <a:rPr lang="zh-CN" altLang="en-US" smtClean="0"/>
              <a:t>74</a:t>
            </a:fld>
            <a:endParaRPr lang="zh-CN" altLang="en-US"/>
          </a:p>
        </p:txBody>
      </p:sp>
      <p:cxnSp>
        <p:nvCxnSpPr>
          <p:cNvPr id="5" name="直接箭头连接符 54">
            <a:extLst>
              <a:ext uri="{FF2B5EF4-FFF2-40B4-BE49-F238E27FC236}">
                <a16:creationId xmlns:a16="http://schemas.microsoft.com/office/drawing/2014/main" id="{2637D160-B460-1F4D-B664-B9DD77650B9C}"/>
              </a:ext>
            </a:extLst>
          </p:cNvPr>
          <p:cNvCxnSpPr>
            <a:cxnSpLocks/>
          </p:cNvCxnSpPr>
          <p:nvPr/>
        </p:nvCxnSpPr>
        <p:spPr>
          <a:xfrm>
            <a:off x="2131859" y="4005587"/>
            <a:ext cx="5726117"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 name="直接箭头连接符 48">
            <a:extLst>
              <a:ext uri="{FF2B5EF4-FFF2-40B4-BE49-F238E27FC236}">
                <a16:creationId xmlns:a16="http://schemas.microsoft.com/office/drawing/2014/main" id="{D2540262-41CE-4946-A37A-8B83D023C344}"/>
              </a:ext>
            </a:extLst>
          </p:cNvPr>
          <p:cNvCxnSpPr>
            <a:cxnSpLocks/>
          </p:cNvCxnSpPr>
          <p:nvPr/>
        </p:nvCxnSpPr>
        <p:spPr>
          <a:xfrm>
            <a:off x="791616" y="2595321"/>
            <a:ext cx="6412298"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0B816D8A-630A-C84C-97D7-65F3329917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11937" y="1339359"/>
            <a:ext cx="603266" cy="784246"/>
          </a:xfrm>
          <a:prstGeom prst="rect">
            <a:avLst/>
          </a:prstGeom>
        </p:spPr>
      </p:pic>
      <p:sp>
        <p:nvSpPr>
          <p:cNvPr id="8" name="文本框 7">
            <a:extLst>
              <a:ext uri="{FF2B5EF4-FFF2-40B4-BE49-F238E27FC236}">
                <a16:creationId xmlns:a16="http://schemas.microsoft.com/office/drawing/2014/main" id="{0ECFA358-563D-2F46-A376-2A0EFEE5840F}"/>
              </a:ext>
            </a:extLst>
          </p:cNvPr>
          <p:cNvSpPr txBox="1"/>
          <p:nvPr/>
        </p:nvSpPr>
        <p:spPr>
          <a:xfrm>
            <a:off x="991781" y="2677661"/>
            <a:ext cx="1851789" cy="553998"/>
          </a:xfrm>
          <a:prstGeom prst="rect">
            <a:avLst/>
          </a:prstGeom>
          <a:noFill/>
        </p:spPr>
        <p:txBody>
          <a:bodyPr wrap="none" rtlCol="0">
            <a:spAutoFit/>
          </a:bodyPr>
          <a:lstStyle/>
          <a:p>
            <a:pPr algn="ctr"/>
            <a:r>
              <a:rPr lang="en-US" altLang="zh-CN" sz="1000" dirty="0">
                <a:cs typeface="Arial" panose="020B0604020202020204" pitchFamily="34" charset="0"/>
              </a:rPr>
              <a:t>EDSAC,1949</a:t>
            </a:r>
          </a:p>
          <a:p>
            <a:pPr algn="ctr"/>
            <a:r>
              <a:rPr lang="en-US" altLang="zh-CN" sz="1000" dirty="0">
                <a:cs typeface="Arial" panose="020B0604020202020204" pitchFamily="34" charset="0"/>
              </a:rPr>
              <a:t>Multi-programming </a:t>
            </a:r>
          </a:p>
          <a:p>
            <a:pPr algn="ctr"/>
            <a:r>
              <a:rPr lang="zh-CN" altLang="en-US" sz="1000" dirty="0">
                <a:cs typeface="Arial" panose="020B0604020202020204" pitchFamily="34" charset="0"/>
              </a:rPr>
              <a:t>第一台存储程序式电子计算机</a:t>
            </a:r>
          </a:p>
        </p:txBody>
      </p:sp>
      <p:sp>
        <p:nvSpPr>
          <p:cNvPr id="9" name="椭圆 8">
            <a:extLst>
              <a:ext uri="{FF2B5EF4-FFF2-40B4-BE49-F238E27FC236}">
                <a16:creationId xmlns:a16="http://schemas.microsoft.com/office/drawing/2014/main" id="{4696BE6A-698F-8E4E-8C29-7D2B1C492233}"/>
              </a:ext>
            </a:extLst>
          </p:cNvPr>
          <p:cNvSpPr/>
          <p:nvPr/>
        </p:nvSpPr>
        <p:spPr>
          <a:xfrm>
            <a:off x="1877818" y="2542731"/>
            <a:ext cx="93760" cy="9376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10" name="文本框 9">
            <a:extLst>
              <a:ext uri="{FF2B5EF4-FFF2-40B4-BE49-F238E27FC236}">
                <a16:creationId xmlns:a16="http://schemas.microsoft.com/office/drawing/2014/main" id="{AC6845D6-DFB7-5D4E-90CC-7A9838C5CF42}"/>
              </a:ext>
            </a:extLst>
          </p:cNvPr>
          <p:cNvSpPr txBox="1"/>
          <p:nvPr/>
        </p:nvSpPr>
        <p:spPr>
          <a:xfrm>
            <a:off x="1398515" y="2156519"/>
            <a:ext cx="1053494" cy="400110"/>
          </a:xfrm>
          <a:prstGeom prst="rect">
            <a:avLst/>
          </a:prstGeom>
          <a:noFill/>
        </p:spPr>
        <p:txBody>
          <a:bodyPr wrap="none" rtlCol="0">
            <a:spAutoFit/>
          </a:bodyPr>
          <a:lstStyle/>
          <a:p>
            <a:pPr algn="ctr"/>
            <a:r>
              <a:rPr lang="en-US" altLang="zh-CN" sz="1000" dirty="0"/>
              <a:t>Maurice Wilkes</a:t>
            </a:r>
          </a:p>
          <a:p>
            <a:pPr algn="ctr"/>
            <a:r>
              <a:rPr lang="en-US" altLang="zh-CN" sz="1000" dirty="0"/>
              <a:t>1967</a:t>
            </a:r>
            <a:r>
              <a:rPr lang="zh-CN" altLang="en-US" sz="1000" dirty="0"/>
              <a:t>年图灵奖</a:t>
            </a:r>
            <a:endParaRPr lang="en-US" altLang="zh-CN" sz="1000" dirty="0"/>
          </a:p>
        </p:txBody>
      </p:sp>
      <p:sp>
        <p:nvSpPr>
          <p:cNvPr id="11" name="矩形 10">
            <a:extLst>
              <a:ext uri="{FF2B5EF4-FFF2-40B4-BE49-F238E27FC236}">
                <a16:creationId xmlns:a16="http://schemas.microsoft.com/office/drawing/2014/main" id="{CD76A921-8008-C748-B8EA-00B41BD69F58}"/>
              </a:ext>
            </a:extLst>
          </p:cNvPr>
          <p:cNvSpPr/>
          <p:nvPr/>
        </p:nvSpPr>
        <p:spPr>
          <a:xfrm>
            <a:off x="3220658" y="2167529"/>
            <a:ext cx="1151276" cy="400110"/>
          </a:xfrm>
          <a:prstGeom prst="rect">
            <a:avLst/>
          </a:prstGeom>
        </p:spPr>
        <p:txBody>
          <a:bodyPr wrap="none">
            <a:spAutoFit/>
          </a:bodyPr>
          <a:lstStyle/>
          <a:p>
            <a:pPr algn="ctr"/>
            <a:r>
              <a:rPr lang="en-US" altLang="zh-CN" sz="1000" dirty="0"/>
              <a:t>Frederick Brooks</a:t>
            </a:r>
          </a:p>
          <a:p>
            <a:pPr algn="ctr"/>
            <a:r>
              <a:rPr lang="en-US" altLang="zh-CN" sz="1000" dirty="0"/>
              <a:t>1999</a:t>
            </a:r>
            <a:r>
              <a:rPr lang="zh-CN" altLang="en-US" sz="1000" dirty="0"/>
              <a:t>年图灵奖</a:t>
            </a:r>
          </a:p>
        </p:txBody>
      </p:sp>
      <p:pic>
        <p:nvPicPr>
          <p:cNvPr id="12" name="图片 11">
            <a:extLst>
              <a:ext uri="{FF2B5EF4-FFF2-40B4-BE49-F238E27FC236}">
                <a16:creationId xmlns:a16="http://schemas.microsoft.com/office/drawing/2014/main" id="{9DB0C1AD-C617-D049-8A76-0A6A64526CE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490771" y="1362636"/>
            <a:ext cx="603266" cy="784246"/>
          </a:xfrm>
          <a:prstGeom prst="rect">
            <a:avLst/>
          </a:prstGeom>
        </p:spPr>
      </p:pic>
      <p:sp>
        <p:nvSpPr>
          <p:cNvPr id="13" name="文本框 12">
            <a:extLst>
              <a:ext uri="{FF2B5EF4-FFF2-40B4-BE49-F238E27FC236}">
                <a16:creationId xmlns:a16="http://schemas.microsoft.com/office/drawing/2014/main" id="{9306CEC8-757E-5643-96A9-EC8F5300108B}"/>
              </a:ext>
            </a:extLst>
          </p:cNvPr>
          <p:cNvSpPr txBox="1"/>
          <p:nvPr/>
        </p:nvSpPr>
        <p:spPr>
          <a:xfrm>
            <a:off x="3041003" y="2677660"/>
            <a:ext cx="1438214" cy="246221"/>
          </a:xfrm>
          <a:prstGeom prst="rect">
            <a:avLst/>
          </a:prstGeom>
          <a:noFill/>
        </p:spPr>
        <p:txBody>
          <a:bodyPr wrap="none" rtlCol="0">
            <a:spAutoFit/>
          </a:bodyPr>
          <a:lstStyle/>
          <a:p>
            <a:r>
              <a:rPr lang="en-US" altLang="zh-CN" sz="1000" dirty="0">
                <a:cs typeface="Arial" panose="020B0604020202020204" pitchFamily="34" charset="0"/>
              </a:rPr>
              <a:t>IBM System/360,1964</a:t>
            </a:r>
          </a:p>
        </p:txBody>
      </p:sp>
      <p:pic>
        <p:nvPicPr>
          <p:cNvPr id="14" name="图片 13">
            <a:extLst>
              <a:ext uri="{FF2B5EF4-FFF2-40B4-BE49-F238E27FC236}">
                <a16:creationId xmlns:a16="http://schemas.microsoft.com/office/drawing/2014/main" id="{FDAEE2D5-1BA1-5543-B5FE-E9CEB535597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223"/>
          <a:stretch/>
        </p:blipFill>
        <p:spPr>
          <a:xfrm>
            <a:off x="5436096" y="1345332"/>
            <a:ext cx="656672" cy="834968"/>
          </a:xfrm>
          <a:prstGeom prst="rect">
            <a:avLst/>
          </a:prstGeom>
        </p:spPr>
      </p:pic>
      <p:sp>
        <p:nvSpPr>
          <p:cNvPr id="15" name="矩形 14">
            <a:extLst>
              <a:ext uri="{FF2B5EF4-FFF2-40B4-BE49-F238E27FC236}">
                <a16:creationId xmlns:a16="http://schemas.microsoft.com/office/drawing/2014/main" id="{F8D30F61-4C67-3C43-8739-D8E635B023D4}"/>
              </a:ext>
            </a:extLst>
          </p:cNvPr>
          <p:cNvSpPr/>
          <p:nvPr/>
        </p:nvSpPr>
        <p:spPr>
          <a:xfrm>
            <a:off x="5087805" y="2211715"/>
            <a:ext cx="1353255" cy="400110"/>
          </a:xfrm>
          <a:prstGeom prst="rect">
            <a:avLst/>
          </a:prstGeom>
        </p:spPr>
        <p:txBody>
          <a:bodyPr wrap="none">
            <a:spAutoFit/>
          </a:bodyPr>
          <a:lstStyle/>
          <a:p>
            <a:pPr algn="ctr"/>
            <a:r>
              <a:rPr lang="en-US" altLang="zh-CN" sz="1000" dirty="0"/>
              <a:t>Fernando J. </a:t>
            </a:r>
            <a:r>
              <a:rPr lang="en-US" altLang="zh-CN" sz="1000" dirty="0" err="1"/>
              <a:t>Corbató</a:t>
            </a:r>
            <a:endParaRPr lang="en-US" altLang="zh-CN" sz="1000" dirty="0"/>
          </a:p>
          <a:p>
            <a:pPr algn="ctr"/>
            <a:r>
              <a:rPr lang="en-US" altLang="zh-CN" sz="1000" dirty="0"/>
              <a:t>1990</a:t>
            </a:r>
            <a:r>
              <a:rPr lang="zh-CN" altLang="en-US" sz="1000" dirty="0"/>
              <a:t>年图灵奖</a:t>
            </a:r>
          </a:p>
        </p:txBody>
      </p:sp>
      <p:sp>
        <p:nvSpPr>
          <p:cNvPr id="16" name="文本框 15">
            <a:extLst>
              <a:ext uri="{FF2B5EF4-FFF2-40B4-BE49-F238E27FC236}">
                <a16:creationId xmlns:a16="http://schemas.microsoft.com/office/drawing/2014/main" id="{C55E606B-68F1-2947-B57B-37FF9973477A}"/>
              </a:ext>
            </a:extLst>
          </p:cNvPr>
          <p:cNvSpPr txBox="1"/>
          <p:nvPr/>
        </p:nvSpPr>
        <p:spPr>
          <a:xfrm>
            <a:off x="4841904" y="2660402"/>
            <a:ext cx="1715534" cy="400110"/>
          </a:xfrm>
          <a:prstGeom prst="rect">
            <a:avLst/>
          </a:prstGeom>
          <a:noFill/>
        </p:spPr>
        <p:txBody>
          <a:bodyPr wrap="none" rtlCol="0">
            <a:spAutoFit/>
          </a:bodyPr>
          <a:lstStyle/>
          <a:p>
            <a:r>
              <a:rPr lang="en-US" altLang="zh-CN" sz="1000" dirty="0">
                <a:cs typeface="Arial" panose="020B0604020202020204" pitchFamily="34" charset="0"/>
              </a:rPr>
              <a:t>CTSS,1961 &amp; Multics,1969</a:t>
            </a:r>
          </a:p>
          <a:p>
            <a:pPr algn="ctr"/>
            <a:r>
              <a:rPr lang="zh-CN" altLang="en-US" sz="1000" dirty="0">
                <a:cs typeface="Arial" panose="020B0604020202020204" pitchFamily="34" charset="0"/>
              </a:rPr>
              <a:t>分时操作系统</a:t>
            </a:r>
          </a:p>
        </p:txBody>
      </p:sp>
      <p:sp>
        <p:nvSpPr>
          <p:cNvPr id="17" name="矩形 16">
            <a:extLst>
              <a:ext uri="{FF2B5EF4-FFF2-40B4-BE49-F238E27FC236}">
                <a16:creationId xmlns:a16="http://schemas.microsoft.com/office/drawing/2014/main" id="{6F843F06-D20A-2E45-933B-8B3FAC96EAA5}"/>
              </a:ext>
            </a:extLst>
          </p:cNvPr>
          <p:cNvSpPr/>
          <p:nvPr/>
        </p:nvSpPr>
        <p:spPr>
          <a:xfrm>
            <a:off x="1800621" y="4960238"/>
            <a:ext cx="2028119" cy="400110"/>
          </a:xfrm>
          <a:prstGeom prst="rect">
            <a:avLst/>
          </a:prstGeom>
        </p:spPr>
        <p:txBody>
          <a:bodyPr wrap="none">
            <a:spAutoFit/>
          </a:bodyPr>
          <a:lstStyle/>
          <a:p>
            <a:pPr algn="ctr"/>
            <a:r>
              <a:rPr lang="en-US" altLang="zh-CN" sz="1000" dirty="0"/>
              <a:t>Ken Thompson &amp; Dennis Ritchie</a:t>
            </a:r>
          </a:p>
          <a:p>
            <a:pPr algn="ctr"/>
            <a:r>
              <a:rPr lang="en-US" altLang="zh-CN" sz="1000" dirty="0"/>
              <a:t>1983</a:t>
            </a:r>
            <a:r>
              <a:rPr lang="zh-CN" altLang="en-US" sz="1000" dirty="0"/>
              <a:t>年图灵奖</a:t>
            </a:r>
          </a:p>
        </p:txBody>
      </p:sp>
      <p:pic>
        <p:nvPicPr>
          <p:cNvPr id="18" name="图片 17">
            <a:extLst>
              <a:ext uri="{FF2B5EF4-FFF2-40B4-BE49-F238E27FC236}">
                <a16:creationId xmlns:a16="http://schemas.microsoft.com/office/drawing/2014/main" id="{D6AEE860-4635-1C43-861D-4B1FB1D7020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59837" y="4100637"/>
            <a:ext cx="1309688" cy="851297"/>
          </a:xfrm>
          <a:prstGeom prst="rect">
            <a:avLst/>
          </a:prstGeom>
        </p:spPr>
      </p:pic>
      <p:sp>
        <p:nvSpPr>
          <p:cNvPr id="19" name="文本框 18">
            <a:extLst>
              <a:ext uri="{FF2B5EF4-FFF2-40B4-BE49-F238E27FC236}">
                <a16:creationId xmlns:a16="http://schemas.microsoft.com/office/drawing/2014/main" id="{67D9CA91-437A-6F45-840B-00C3A21FA1C5}"/>
              </a:ext>
            </a:extLst>
          </p:cNvPr>
          <p:cNvSpPr txBox="1"/>
          <p:nvPr/>
        </p:nvSpPr>
        <p:spPr>
          <a:xfrm>
            <a:off x="2037081" y="3571228"/>
            <a:ext cx="1467069" cy="400110"/>
          </a:xfrm>
          <a:prstGeom prst="rect">
            <a:avLst/>
          </a:prstGeom>
          <a:noFill/>
        </p:spPr>
        <p:txBody>
          <a:bodyPr wrap="none" rtlCol="0">
            <a:spAutoFit/>
          </a:bodyPr>
          <a:lstStyle/>
          <a:p>
            <a:pPr algn="ctr"/>
            <a:r>
              <a:rPr lang="en-US" altLang="zh-CN" sz="1000" dirty="0">
                <a:cs typeface="Arial" panose="020B0604020202020204" pitchFamily="34" charset="0"/>
              </a:rPr>
              <a:t>Unix,1971</a:t>
            </a:r>
          </a:p>
          <a:p>
            <a:pPr algn="ctr"/>
            <a:r>
              <a:rPr lang="zh-CN" altLang="en-US" sz="1000" dirty="0">
                <a:cs typeface="Arial" panose="020B0604020202020204" pitchFamily="34" charset="0"/>
              </a:rPr>
              <a:t>多任务多用户操作系统</a:t>
            </a:r>
            <a:endParaRPr lang="en-US" altLang="zh-CN" sz="1000" dirty="0">
              <a:cs typeface="Arial" panose="020B0604020202020204" pitchFamily="34" charset="0"/>
            </a:endParaRPr>
          </a:p>
        </p:txBody>
      </p:sp>
      <p:pic>
        <p:nvPicPr>
          <p:cNvPr id="20" name="图片 19">
            <a:extLst>
              <a:ext uri="{FF2B5EF4-FFF2-40B4-BE49-F238E27FC236}">
                <a16:creationId xmlns:a16="http://schemas.microsoft.com/office/drawing/2014/main" id="{114B960E-00BC-124B-A31E-19207771FABF}"/>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b="-434"/>
          <a:stretch/>
        </p:blipFill>
        <p:spPr>
          <a:xfrm>
            <a:off x="4553982" y="4100637"/>
            <a:ext cx="640963" cy="847418"/>
          </a:xfrm>
          <a:prstGeom prst="rect">
            <a:avLst/>
          </a:prstGeom>
        </p:spPr>
      </p:pic>
      <p:sp>
        <p:nvSpPr>
          <p:cNvPr id="21" name="矩形 20">
            <a:extLst>
              <a:ext uri="{FF2B5EF4-FFF2-40B4-BE49-F238E27FC236}">
                <a16:creationId xmlns:a16="http://schemas.microsoft.com/office/drawing/2014/main" id="{A9FBA46A-FA60-F946-8592-120F17AB80C9}"/>
              </a:ext>
            </a:extLst>
          </p:cNvPr>
          <p:cNvSpPr/>
          <p:nvPr/>
        </p:nvSpPr>
        <p:spPr>
          <a:xfrm>
            <a:off x="4335668" y="4968543"/>
            <a:ext cx="1074333" cy="400110"/>
          </a:xfrm>
          <a:prstGeom prst="rect">
            <a:avLst/>
          </a:prstGeom>
        </p:spPr>
        <p:txBody>
          <a:bodyPr wrap="none">
            <a:spAutoFit/>
          </a:bodyPr>
          <a:lstStyle/>
          <a:p>
            <a:pPr algn="ctr"/>
            <a:r>
              <a:rPr lang="en-US" altLang="zh-CN" sz="1000" dirty="0"/>
              <a:t>Barbara </a:t>
            </a:r>
            <a:r>
              <a:rPr lang="en-US" altLang="zh-CN" sz="1000" dirty="0" err="1"/>
              <a:t>Liskov</a:t>
            </a:r>
            <a:endParaRPr lang="en-US" altLang="zh-CN" sz="1000" dirty="0"/>
          </a:p>
          <a:p>
            <a:pPr algn="ctr"/>
            <a:r>
              <a:rPr lang="en-US" altLang="zh-CN" sz="1000" dirty="0"/>
              <a:t>2008</a:t>
            </a:r>
            <a:r>
              <a:rPr lang="zh-CN" altLang="en-US" sz="1000" dirty="0"/>
              <a:t>年图灵奖</a:t>
            </a:r>
          </a:p>
        </p:txBody>
      </p:sp>
      <p:sp>
        <p:nvSpPr>
          <p:cNvPr id="22" name="文本框 21">
            <a:extLst>
              <a:ext uri="{FF2B5EF4-FFF2-40B4-BE49-F238E27FC236}">
                <a16:creationId xmlns:a16="http://schemas.microsoft.com/office/drawing/2014/main" id="{8B0C9704-B42A-2C45-80FE-76879F9B087F}"/>
              </a:ext>
            </a:extLst>
          </p:cNvPr>
          <p:cNvSpPr txBox="1"/>
          <p:nvPr/>
        </p:nvSpPr>
        <p:spPr>
          <a:xfrm>
            <a:off x="3876866" y="3575023"/>
            <a:ext cx="1980029" cy="400110"/>
          </a:xfrm>
          <a:prstGeom prst="rect">
            <a:avLst/>
          </a:prstGeom>
          <a:noFill/>
        </p:spPr>
        <p:txBody>
          <a:bodyPr wrap="none" rtlCol="0">
            <a:spAutoFit/>
          </a:bodyPr>
          <a:lstStyle/>
          <a:p>
            <a:pPr algn="ctr"/>
            <a:r>
              <a:rPr lang="en-US" altLang="zh-CN" sz="1000" dirty="0">
                <a:cs typeface="Arial" panose="020B0604020202020204" pitchFamily="34" charset="0"/>
              </a:rPr>
              <a:t>Venus,1972</a:t>
            </a:r>
          </a:p>
          <a:p>
            <a:pPr algn="ctr"/>
            <a:r>
              <a:rPr lang="zh-CN" altLang="en-US" sz="1000" dirty="0">
                <a:cs typeface="Arial" panose="020B0604020202020204" pitchFamily="34" charset="0"/>
              </a:rPr>
              <a:t>小型低成本交互式分时操作系统</a:t>
            </a:r>
            <a:endParaRPr lang="en-US" altLang="zh-CN" sz="1000" dirty="0">
              <a:cs typeface="Arial" panose="020B0604020202020204" pitchFamily="34" charset="0"/>
            </a:endParaRPr>
          </a:p>
        </p:txBody>
      </p:sp>
      <p:sp>
        <p:nvSpPr>
          <p:cNvPr id="23" name="椭圆 22">
            <a:extLst>
              <a:ext uri="{FF2B5EF4-FFF2-40B4-BE49-F238E27FC236}">
                <a16:creationId xmlns:a16="http://schemas.microsoft.com/office/drawing/2014/main" id="{7A5F59DD-4E8F-3349-9CD3-1D9412F3286E}"/>
              </a:ext>
            </a:extLst>
          </p:cNvPr>
          <p:cNvSpPr/>
          <p:nvPr/>
        </p:nvSpPr>
        <p:spPr>
          <a:xfrm>
            <a:off x="3750805" y="2534992"/>
            <a:ext cx="93760" cy="9376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24" name="椭圆 23">
            <a:extLst>
              <a:ext uri="{FF2B5EF4-FFF2-40B4-BE49-F238E27FC236}">
                <a16:creationId xmlns:a16="http://schemas.microsoft.com/office/drawing/2014/main" id="{44C30736-22BA-3846-A7E1-A6CF0614F6DE}"/>
              </a:ext>
            </a:extLst>
          </p:cNvPr>
          <p:cNvSpPr/>
          <p:nvPr/>
        </p:nvSpPr>
        <p:spPr>
          <a:xfrm>
            <a:off x="2720920" y="3960152"/>
            <a:ext cx="93760" cy="9376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25" name="椭圆 24">
            <a:extLst>
              <a:ext uri="{FF2B5EF4-FFF2-40B4-BE49-F238E27FC236}">
                <a16:creationId xmlns:a16="http://schemas.microsoft.com/office/drawing/2014/main" id="{E9FB67B4-35AB-F448-B5D8-BE2269159BCA}"/>
              </a:ext>
            </a:extLst>
          </p:cNvPr>
          <p:cNvSpPr/>
          <p:nvPr/>
        </p:nvSpPr>
        <p:spPr>
          <a:xfrm>
            <a:off x="5717553" y="2561999"/>
            <a:ext cx="93760" cy="9376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26" name="椭圆 25">
            <a:extLst>
              <a:ext uri="{FF2B5EF4-FFF2-40B4-BE49-F238E27FC236}">
                <a16:creationId xmlns:a16="http://schemas.microsoft.com/office/drawing/2014/main" id="{CEA38E40-C5DC-F242-9576-5DA9807AFCA2}"/>
              </a:ext>
            </a:extLst>
          </p:cNvPr>
          <p:cNvSpPr/>
          <p:nvPr/>
        </p:nvSpPr>
        <p:spPr>
          <a:xfrm>
            <a:off x="4820001" y="3958707"/>
            <a:ext cx="93760" cy="9376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cxnSp>
        <p:nvCxnSpPr>
          <p:cNvPr id="27" name="直接连接符 59">
            <a:extLst>
              <a:ext uri="{FF2B5EF4-FFF2-40B4-BE49-F238E27FC236}">
                <a16:creationId xmlns:a16="http://schemas.microsoft.com/office/drawing/2014/main" id="{21528892-33D9-DE4F-97AB-6595BB4450C4}"/>
              </a:ext>
            </a:extLst>
          </p:cNvPr>
          <p:cNvCxnSpPr>
            <a:cxnSpLocks/>
          </p:cNvCxnSpPr>
          <p:nvPr/>
        </p:nvCxnSpPr>
        <p:spPr>
          <a:xfrm>
            <a:off x="6594764" y="2595321"/>
            <a:ext cx="181685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60">
            <a:extLst>
              <a:ext uri="{FF2B5EF4-FFF2-40B4-BE49-F238E27FC236}">
                <a16:creationId xmlns:a16="http://schemas.microsoft.com/office/drawing/2014/main" id="{573FFA07-B2F4-D444-8205-7E10B1AAB6BB}"/>
              </a:ext>
            </a:extLst>
          </p:cNvPr>
          <p:cNvCxnSpPr>
            <a:cxnSpLocks/>
          </p:cNvCxnSpPr>
          <p:nvPr/>
        </p:nvCxnSpPr>
        <p:spPr>
          <a:xfrm>
            <a:off x="785663" y="4005587"/>
            <a:ext cx="173097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9AE1AA2A-59FA-7F47-A604-28D80A8FB34E}"/>
              </a:ext>
            </a:extLst>
          </p:cNvPr>
          <p:cNvSpPr txBox="1"/>
          <p:nvPr/>
        </p:nvSpPr>
        <p:spPr>
          <a:xfrm>
            <a:off x="6498600" y="3383622"/>
            <a:ext cx="1082348" cy="553998"/>
          </a:xfrm>
          <a:prstGeom prst="rect">
            <a:avLst/>
          </a:prstGeom>
          <a:noFill/>
        </p:spPr>
        <p:txBody>
          <a:bodyPr wrap="none" rtlCol="0">
            <a:spAutoFit/>
          </a:bodyPr>
          <a:lstStyle/>
          <a:p>
            <a:pPr algn="ctr"/>
            <a:r>
              <a:rPr lang="zh-CN" altLang="en-US" sz="1000" dirty="0">
                <a:cs typeface="Arial" panose="020B0604020202020204" pitchFamily="34" charset="0"/>
              </a:rPr>
              <a:t>分布式操作系统</a:t>
            </a:r>
            <a:endParaRPr lang="en-US" altLang="zh-CN" sz="1000" dirty="0">
              <a:cs typeface="Arial" panose="020B0604020202020204" pitchFamily="34" charset="0"/>
            </a:endParaRPr>
          </a:p>
          <a:p>
            <a:pPr algn="ctr"/>
            <a:r>
              <a:rPr lang="zh-CN" altLang="en-US" sz="1000" dirty="0">
                <a:cs typeface="Arial" panose="020B0604020202020204" pitchFamily="34" charset="0"/>
              </a:rPr>
              <a:t>云操作系统</a:t>
            </a:r>
            <a:endParaRPr lang="en-US" altLang="zh-CN" sz="1000" dirty="0">
              <a:cs typeface="Arial" panose="020B0604020202020204" pitchFamily="34" charset="0"/>
            </a:endParaRPr>
          </a:p>
          <a:p>
            <a:pPr algn="ctr"/>
            <a:r>
              <a:rPr lang="en-US" altLang="zh-CN" sz="1000" dirty="0">
                <a:cs typeface="Arial" panose="020B0604020202020204" pitchFamily="34" charset="0"/>
              </a:rPr>
              <a:t>AI</a:t>
            </a:r>
            <a:r>
              <a:rPr lang="zh-CN" altLang="en-US" sz="1000" dirty="0">
                <a:cs typeface="Arial" panose="020B0604020202020204" pitchFamily="34" charset="0"/>
              </a:rPr>
              <a:t>操作系统</a:t>
            </a:r>
            <a:endParaRPr lang="en-US" altLang="zh-CN" sz="1000" dirty="0">
              <a:cs typeface="Arial" panose="020B0604020202020204" pitchFamily="34" charset="0"/>
            </a:endParaRPr>
          </a:p>
        </p:txBody>
      </p:sp>
      <p:sp>
        <p:nvSpPr>
          <p:cNvPr id="30" name="椭圆 29">
            <a:extLst>
              <a:ext uri="{FF2B5EF4-FFF2-40B4-BE49-F238E27FC236}">
                <a16:creationId xmlns:a16="http://schemas.microsoft.com/office/drawing/2014/main" id="{221D917A-0735-9B4B-892F-1E37E2BD060D}"/>
              </a:ext>
            </a:extLst>
          </p:cNvPr>
          <p:cNvSpPr/>
          <p:nvPr/>
        </p:nvSpPr>
        <p:spPr>
          <a:xfrm>
            <a:off x="7004799" y="3960755"/>
            <a:ext cx="93760" cy="9376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pic>
        <p:nvPicPr>
          <p:cNvPr id="31" name="图片 30">
            <a:extLst>
              <a:ext uri="{FF2B5EF4-FFF2-40B4-BE49-F238E27FC236}">
                <a16:creationId xmlns:a16="http://schemas.microsoft.com/office/drawing/2014/main" id="{CE46888E-7F66-BA42-956C-53E561704EC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09247" y="4093793"/>
            <a:ext cx="1541859" cy="1160859"/>
          </a:xfrm>
          <a:prstGeom prst="rect">
            <a:avLst/>
          </a:prstGeom>
        </p:spPr>
      </p:pic>
    </p:spTree>
    <p:extLst>
      <p:ext uri="{BB962C8B-B14F-4D97-AF65-F5344CB8AC3E}">
        <p14:creationId xmlns:p14="http://schemas.microsoft.com/office/powerpoint/2010/main" val="25708478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F23DC7-6ECD-5049-9AA9-5F5742E570E9}"/>
              </a:ext>
            </a:extLst>
          </p:cNvPr>
          <p:cNvSpPr>
            <a:spLocks noGrp="1"/>
          </p:cNvSpPr>
          <p:nvPr>
            <p:ph type="title"/>
          </p:nvPr>
        </p:nvSpPr>
        <p:spPr/>
        <p:txBody>
          <a:bodyPr/>
          <a:lstStyle/>
          <a:p>
            <a:r>
              <a:rPr kumimoji="1" lang="zh-CN" altLang="en-US" dirty="0"/>
              <a:t>这门课程希望带给大家的能力</a:t>
            </a:r>
          </a:p>
        </p:txBody>
      </p:sp>
      <p:sp>
        <p:nvSpPr>
          <p:cNvPr id="3" name="内容占位符 2">
            <a:extLst>
              <a:ext uri="{FF2B5EF4-FFF2-40B4-BE49-F238E27FC236}">
                <a16:creationId xmlns:a16="http://schemas.microsoft.com/office/drawing/2014/main" id="{92BC7CDC-5F9D-7840-AD0E-B69D9D6BB885}"/>
              </a:ext>
            </a:extLst>
          </p:cNvPr>
          <p:cNvSpPr>
            <a:spLocks noGrp="1"/>
          </p:cNvSpPr>
          <p:nvPr>
            <p:ph idx="1"/>
          </p:nvPr>
        </p:nvSpPr>
        <p:spPr/>
        <p:txBody>
          <a:bodyPr>
            <a:normAutofit lnSpcReduction="10000"/>
          </a:bodyPr>
          <a:lstStyle/>
          <a:p>
            <a:r>
              <a:rPr kumimoji="1" lang="zh-CN" altLang="en-US" dirty="0"/>
              <a:t>成为一个更高效的程序员</a:t>
            </a:r>
            <a:endParaRPr kumimoji="1" lang="en-US" altLang="zh-CN" dirty="0"/>
          </a:p>
          <a:p>
            <a:pPr lvl="1"/>
            <a:r>
              <a:rPr kumimoji="1" lang="zh-CN" altLang="en-US" dirty="0"/>
              <a:t>更快找到并消灭</a:t>
            </a:r>
            <a:r>
              <a:rPr kumimoji="1" lang="en-US" altLang="zh-CN" dirty="0"/>
              <a:t>bug</a:t>
            </a:r>
            <a:r>
              <a:rPr kumimoji="1" lang="zh-CN" altLang="en-US" dirty="0"/>
              <a:t>的能力</a:t>
            </a:r>
            <a:endParaRPr kumimoji="1" lang="en-US" altLang="zh-CN" dirty="0"/>
          </a:p>
          <a:p>
            <a:pPr lvl="1"/>
            <a:r>
              <a:rPr kumimoji="1" lang="zh-CN" altLang="en-US" dirty="0"/>
              <a:t>理解并调试程序性能的能力</a:t>
            </a:r>
            <a:endParaRPr kumimoji="1" lang="en-US" altLang="zh-CN" dirty="0"/>
          </a:p>
          <a:p>
            <a:pPr lvl="1"/>
            <a:endParaRPr kumimoji="1" lang="en-US" altLang="zh-CN" dirty="0"/>
          </a:p>
          <a:p>
            <a:r>
              <a:rPr kumimoji="1" lang="zh-CN" altLang="en-US" dirty="0"/>
              <a:t>理解复杂系统设计与实现的能力</a:t>
            </a:r>
            <a:endParaRPr kumimoji="1" lang="en-US" altLang="zh-CN" dirty="0"/>
          </a:p>
          <a:p>
            <a:pPr lvl="1"/>
            <a:endParaRPr kumimoji="1" lang="en-US" altLang="zh-CN" dirty="0"/>
          </a:p>
          <a:p>
            <a:r>
              <a:rPr kumimoji="1" lang="zh-CN" altLang="en-US" dirty="0"/>
              <a:t>构建一个操作系统的能力</a:t>
            </a:r>
          </a:p>
        </p:txBody>
      </p:sp>
      <p:sp>
        <p:nvSpPr>
          <p:cNvPr id="4" name="灯片编号占位符 3">
            <a:extLst>
              <a:ext uri="{FF2B5EF4-FFF2-40B4-BE49-F238E27FC236}">
                <a16:creationId xmlns:a16="http://schemas.microsoft.com/office/drawing/2014/main" id="{CBD150AE-C314-1A47-B693-C5E8B21AB6E1}"/>
              </a:ext>
            </a:extLst>
          </p:cNvPr>
          <p:cNvSpPr>
            <a:spLocks noGrp="1"/>
          </p:cNvSpPr>
          <p:nvPr>
            <p:ph type="sldNum" sz="quarter" idx="12"/>
          </p:nvPr>
        </p:nvSpPr>
        <p:spPr/>
        <p:txBody>
          <a:bodyPr/>
          <a:lstStyle/>
          <a:p>
            <a:fld id="{ADE361C3-C043-4A6E-BDCE-8DA1E7D90A3B}" type="slidenum">
              <a:rPr lang="zh-CN" altLang="en-US" smtClean="0"/>
              <a:t>75</a:t>
            </a:fld>
            <a:endParaRPr lang="zh-CN" altLang="en-US"/>
          </a:p>
        </p:txBody>
      </p:sp>
    </p:spTree>
    <p:extLst>
      <p:ext uri="{BB962C8B-B14F-4D97-AF65-F5344CB8AC3E}">
        <p14:creationId xmlns:p14="http://schemas.microsoft.com/office/powerpoint/2010/main" val="9969786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DD233-C301-C045-ABF5-32226A7B1309}"/>
              </a:ext>
            </a:extLst>
          </p:cNvPr>
          <p:cNvSpPr>
            <a:spLocks noGrp="1"/>
          </p:cNvSpPr>
          <p:nvPr>
            <p:ph type="title"/>
          </p:nvPr>
        </p:nvSpPr>
        <p:spPr/>
        <p:txBody>
          <a:bodyPr/>
          <a:lstStyle/>
          <a:p>
            <a:r>
              <a:rPr kumimoji="1" lang="zh-CN" altLang="en-US" dirty="0"/>
              <a:t>课程的特点：抽象与具体</a:t>
            </a:r>
          </a:p>
        </p:txBody>
      </p:sp>
      <p:sp>
        <p:nvSpPr>
          <p:cNvPr id="3" name="内容占位符 2">
            <a:extLst>
              <a:ext uri="{FF2B5EF4-FFF2-40B4-BE49-F238E27FC236}">
                <a16:creationId xmlns:a16="http://schemas.microsoft.com/office/drawing/2014/main" id="{C40D7A48-CAEB-DE42-982D-CF3064F4B5D8}"/>
              </a:ext>
            </a:extLst>
          </p:cNvPr>
          <p:cNvSpPr>
            <a:spLocks noGrp="1"/>
          </p:cNvSpPr>
          <p:nvPr>
            <p:ph idx="1"/>
          </p:nvPr>
        </p:nvSpPr>
        <p:spPr/>
        <p:txBody>
          <a:bodyPr/>
          <a:lstStyle/>
          <a:p>
            <a:r>
              <a:rPr kumimoji="1" lang="zh-CN" altLang="en-US" dirty="0"/>
              <a:t>许多课程强调抽象</a:t>
            </a:r>
            <a:endParaRPr kumimoji="1" lang="en-US" altLang="zh-CN" dirty="0"/>
          </a:p>
          <a:p>
            <a:pPr lvl="1"/>
            <a:r>
              <a:rPr kumimoji="1" lang="zh-CN" altLang="en-US" dirty="0"/>
              <a:t>如：抽象数据类型、渐进分析等</a:t>
            </a:r>
            <a:endParaRPr kumimoji="1" lang="en-US" altLang="zh-CN" dirty="0"/>
          </a:p>
          <a:p>
            <a:r>
              <a:rPr kumimoji="1" lang="zh-CN" altLang="en-US" dirty="0"/>
              <a:t>这些抽象通常会带来不可避免的限制</a:t>
            </a:r>
            <a:endParaRPr kumimoji="1" lang="en-US" altLang="zh-CN" dirty="0"/>
          </a:p>
          <a:p>
            <a:pPr lvl="1"/>
            <a:r>
              <a:rPr kumimoji="1" lang="zh-CN" altLang="en-US" dirty="0"/>
              <a:t>需要理解底层的实现细节，才能突破限制</a:t>
            </a:r>
          </a:p>
        </p:txBody>
      </p:sp>
      <p:sp>
        <p:nvSpPr>
          <p:cNvPr id="4" name="灯片编号占位符 3">
            <a:extLst>
              <a:ext uri="{FF2B5EF4-FFF2-40B4-BE49-F238E27FC236}">
                <a16:creationId xmlns:a16="http://schemas.microsoft.com/office/drawing/2014/main" id="{4DEA4F15-E718-9645-94D8-CB58E6E00E38}"/>
              </a:ext>
            </a:extLst>
          </p:cNvPr>
          <p:cNvSpPr>
            <a:spLocks noGrp="1"/>
          </p:cNvSpPr>
          <p:nvPr>
            <p:ph type="sldNum" sz="quarter" idx="12"/>
          </p:nvPr>
        </p:nvSpPr>
        <p:spPr/>
        <p:txBody>
          <a:bodyPr/>
          <a:lstStyle/>
          <a:p>
            <a:fld id="{ADE361C3-C043-4A6E-BDCE-8DA1E7D90A3B}" type="slidenum">
              <a:rPr lang="zh-CN" altLang="en-US" smtClean="0"/>
              <a:t>76</a:t>
            </a:fld>
            <a:endParaRPr lang="zh-CN" altLang="en-US"/>
          </a:p>
        </p:txBody>
      </p:sp>
      <p:sp>
        <p:nvSpPr>
          <p:cNvPr id="5" name="矩形 4">
            <a:extLst>
              <a:ext uri="{FF2B5EF4-FFF2-40B4-BE49-F238E27FC236}">
                <a16:creationId xmlns:a16="http://schemas.microsoft.com/office/drawing/2014/main" id="{C208836A-08A5-844F-A225-131BDBEDD415}"/>
              </a:ext>
            </a:extLst>
          </p:cNvPr>
          <p:cNvSpPr/>
          <p:nvPr/>
        </p:nvSpPr>
        <p:spPr>
          <a:xfrm>
            <a:off x="535477" y="3768126"/>
            <a:ext cx="8073044" cy="1226746"/>
          </a:xfrm>
          <a:prstGeom prst="rect">
            <a:avLst/>
          </a:prstGeom>
        </p:spPr>
        <p:txBody>
          <a:bodyPr wrap="none">
            <a:spAutoFit/>
          </a:bodyPr>
          <a:lstStyle/>
          <a:p>
            <a:pPr algn="ctr">
              <a:lnSpc>
                <a:spcPct val="150000"/>
              </a:lnSpc>
            </a:pPr>
            <a:r>
              <a:rPr lang="zh-CN" altLang="en-US" sz="2800" b="1" dirty="0">
                <a:solidFill>
                  <a:srgbClr val="C00000"/>
                </a:solidFill>
              </a:rPr>
              <a:t>“</a:t>
            </a:r>
            <a:r>
              <a:rPr lang="en-US" altLang="zh-CN" sz="2800" b="1" dirty="0">
                <a:solidFill>
                  <a:srgbClr val="C00000"/>
                </a:solidFill>
              </a:rPr>
              <a:t>What</a:t>
            </a:r>
            <a:r>
              <a:rPr lang="zh-CN" altLang="en-US" sz="2800" b="1" dirty="0">
                <a:solidFill>
                  <a:srgbClr val="C00000"/>
                </a:solidFill>
              </a:rPr>
              <a:t> </a:t>
            </a:r>
            <a:r>
              <a:rPr lang="en-US" altLang="zh-CN" sz="2800" b="1" dirty="0">
                <a:solidFill>
                  <a:srgbClr val="C00000"/>
                </a:solidFill>
              </a:rPr>
              <a:t>I</a:t>
            </a:r>
            <a:r>
              <a:rPr lang="zh-CN" altLang="en-US" sz="2800" b="1" dirty="0">
                <a:solidFill>
                  <a:srgbClr val="C00000"/>
                </a:solidFill>
              </a:rPr>
              <a:t> </a:t>
            </a:r>
            <a:r>
              <a:rPr lang="en-US" altLang="zh-CN" sz="2800" b="1" dirty="0">
                <a:solidFill>
                  <a:srgbClr val="C00000"/>
                </a:solidFill>
              </a:rPr>
              <a:t>cannot</a:t>
            </a:r>
            <a:r>
              <a:rPr lang="zh-CN" altLang="en-US" sz="2800" b="1" dirty="0">
                <a:solidFill>
                  <a:srgbClr val="C00000"/>
                </a:solidFill>
              </a:rPr>
              <a:t> </a:t>
            </a:r>
            <a:r>
              <a:rPr lang="en-US" altLang="zh-CN" sz="2800" b="1" dirty="0">
                <a:solidFill>
                  <a:srgbClr val="C00000"/>
                </a:solidFill>
              </a:rPr>
              <a:t>create,</a:t>
            </a:r>
            <a:r>
              <a:rPr lang="zh-CN" altLang="en-US" sz="2800" b="1" dirty="0">
                <a:solidFill>
                  <a:srgbClr val="C00000"/>
                </a:solidFill>
              </a:rPr>
              <a:t> </a:t>
            </a:r>
            <a:r>
              <a:rPr lang="en-US" altLang="zh-CN" sz="2800" b="1" dirty="0">
                <a:solidFill>
                  <a:srgbClr val="C00000"/>
                </a:solidFill>
              </a:rPr>
              <a:t>I</a:t>
            </a:r>
            <a:r>
              <a:rPr lang="zh-CN" altLang="en-US" sz="2800" b="1" dirty="0">
                <a:solidFill>
                  <a:srgbClr val="C00000"/>
                </a:solidFill>
              </a:rPr>
              <a:t> </a:t>
            </a:r>
            <a:r>
              <a:rPr lang="en-US" altLang="zh-CN" sz="2800" b="1" dirty="0">
                <a:solidFill>
                  <a:srgbClr val="C00000"/>
                </a:solidFill>
              </a:rPr>
              <a:t>do not understand</a:t>
            </a:r>
            <a:r>
              <a:rPr lang="zh-CN" altLang="en-US" sz="2800" b="1" dirty="0">
                <a:solidFill>
                  <a:srgbClr val="C00000"/>
                </a:solidFill>
              </a:rPr>
              <a:t>” </a:t>
            </a:r>
            <a:endParaRPr lang="en-US" altLang="zh-CN" sz="2800" b="1" dirty="0">
              <a:solidFill>
                <a:srgbClr val="C00000"/>
              </a:solidFill>
            </a:endParaRPr>
          </a:p>
          <a:p>
            <a:pPr algn="r">
              <a:lnSpc>
                <a:spcPct val="150000"/>
              </a:lnSpc>
            </a:pPr>
            <a:r>
              <a:rPr lang="en-US" altLang="zh-CN" sz="2400" b="1" dirty="0">
                <a:solidFill>
                  <a:srgbClr val="C00000"/>
                </a:solidFill>
              </a:rPr>
              <a:t>——</a:t>
            </a:r>
            <a:r>
              <a:rPr lang="zh-CN" altLang="en-US" sz="2400" b="1" dirty="0">
                <a:solidFill>
                  <a:srgbClr val="C00000"/>
                </a:solidFill>
              </a:rPr>
              <a:t> </a:t>
            </a:r>
            <a:r>
              <a:rPr lang="en-US" altLang="zh-CN" sz="2400" dirty="0">
                <a:solidFill>
                  <a:srgbClr val="C00000"/>
                </a:solidFill>
              </a:rPr>
              <a:t>Richard </a:t>
            </a:r>
            <a:r>
              <a:rPr lang="en-US" altLang="zh-CN" sz="2400" dirty="0" err="1">
                <a:solidFill>
                  <a:srgbClr val="C00000"/>
                </a:solidFill>
              </a:rPr>
              <a:t>Fynman</a:t>
            </a:r>
            <a:r>
              <a:rPr lang="en-US" altLang="zh-CN" sz="2400" dirty="0">
                <a:solidFill>
                  <a:srgbClr val="C00000"/>
                </a:solidFill>
              </a:rPr>
              <a:t> (CIT)</a:t>
            </a:r>
            <a:endParaRPr lang="zh-CN" altLang="en-US" sz="2400" dirty="0">
              <a:solidFill>
                <a:srgbClr val="C00000"/>
              </a:solidFill>
            </a:endParaRPr>
          </a:p>
        </p:txBody>
      </p:sp>
    </p:spTree>
    <p:extLst>
      <p:ext uri="{BB962C8B-B14F-4D97-AF65-F5344CB8AC3E}">
        <p14:creationId xmlns:p14="http://schemas.microsoft.com/office/powerpoint/2010/main" val="6268930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E323FC-A58F-3A48-91BD-DE8FDF58E056}"/>
              </a:ext>
            </a:extLst>
          </p:cNvPr>
          <p:cNvSpPr>
            <a:spLocks noGrp="1"/>
          </p:cNvSpPr>
          <p:nvPr>
            <p:ph type="title"/>
          </p:nvPr>
        </p:nvSpPr>
        <p:spPr/>
        <p:txBody>
          <a:bodyPr/>
          <a:lstStyle/>
          <a:p>
            <a:r>
              <a:rPr kumimoji="1" lang="zh-CN" altLang="en-US" dirty="0"/>
              <a:t>为什么操作系统比较难</a:t>
            </a:r>
            <a:r>
              <a:rPr kumimoji="1" lang="en-US" altLang="zh-CN" dirty="0"/>
              <a:t>/</a:t>
            </a:r>
            <a:r>
              <a:rPr kumimoji="1" lang="zh-CN" altLang="en-US" dirty="0"/>
              <a:t>有意思？</a:t>
            </a:r>
          </a:p>
        </p:txBody>
      </p:sp>
      <p:sp>
        <p:nvSpPr>
          <p:cNvPr id="3" name="内容占位符 2">
            <a:extLst>
              <a:ext uri="{FF2B5EF4-FFF2-40B4-BE49-F238E27FC236}">
                <a16:creationId xmlns:a16="http://schemas.microsoft.com/office/drawing/2014/main" id="{02DF1B8F-47CD-E54D-8395-95DBF28951BA}"/>
              </a:ext>
            </a:extLst>
          </p:cNvPr>
          <p:cNvSpPr>
            <a:spLocks noGrp="1"/>
          </p:cNvSpPr>
          <p:nvPr>
            <p:ph idx="1"/>
          </p:nvPr>
        </p:nvSpPr>
        <p:spPr>
          <a:xfrm>
            <a:off x="457200" y="1417340"/>
            <a:ext cx="8229600" cy="4183893"/>
          </a:xfrm>
        </p:spPr>
        <p:txBody>
          <a:bodyPr>
            <a:normAutofit/>
          </a:bodyPr>
          <a:lstStyle/>
          <a:p>
            <a:r>
              <a:rPr lang="zh-CN" altLang="en-US" sz="2000" dirty="0"/>
              <a:t>深入事情本质：直接管理硬件细节</a:t>
            </a:r>
            <a:endParaRPr lang="en-US" altLang="zh-CN" sz="2000" dirty="0"/>
          </a:p>
          <a:p>
            <a:pPr lvl="1"/>
            <a:r>
              <a:rPr lang="zh-CN" altLang="en-US" sz="1600" dirty="0"/>
              <a:t>好处：实现资源的高效利用，从根本上解决问题，做一个高效程序员（降维）</a:t>
            </a:r>
            <a:endParaRPr lang="en-US" altLang="zh-CN" sz="1600" dirty="0"/>
          </a:p>
          <a:p>
            <a:pPr lvl="1"/>
            <a:r>
              <a:rPr lang="zh-CN" altLang="en-US" sz="1600" dirty="0"/>
              <a:t>挑战：需要理解与处理硬件细节，硬件甚至可能出错</a:t>
            </a:r>
            <a:endParaRPr lang="en-US" altLang="zh-CN" sz="1600" dirty="0"/>
          </a:p>
          <a:p>
            <a:pPr lvl="1"/>
            <a:r>
              <a:rPr lang="zh-CN" altLang="en-US" sz="1600" dirty="0"/>
              <a:t>“</a:t>
            </a:r>
            <a:r>
              <a:rPr lang="zh-CN" altLang="en-US" sz="1600" dirty="0">
                <a:solidFill>
                  <a:schemeClr val="accent1"/>
                </a:solidFill>
              </a:rPr>
              <a:t>把复杂留给自己、把简单留给用户</a:t>
            </a:r>
            <a:r>
              <a:rPr lang="zh-CN" altLang="en-US" sz="1600" dirty="0"/>
              <a:t>”</a:t>
            </a:r>
            <a:endParaRPr lang="en-US" altLang="zh-CN" sz="1600" dirty="0"/>
          </a:p>
          <a:p>
            <a:pPr lvl="2"/>
            <a:r>
              <a:rPr lang="zh-CN" altLang="en-US" sz="1400" dirty="0"/>
              <a:t>对比：用户态写一个</a:t>
            </a:r>
            <a:r>
              <a:rPr lang="en-US" altLang="zh-CN" sz="1400" dirty="0"/>
              <a:t>Hello World</a:t>
            </a:r>
            <a:r>
              <a:rPr lang="zh-CN" altLang="en-US" sz="1400" dirty="0"/>
              <a:t>和在操作系统内核中输出一个</a:t>
            </a:r>
            <a:r>
              <a:rPr lang="en-US" altLang="zh-CN" sz="1400" dirty="0"/>
              <a:t>Hello World</a:t>
            </a:r>
          </a:p>
          <a:p>
            <a:pPr lvl="2"/>
            <a:endParaRPr lang="en-US" altLang="zh-CN" sz="1400" dirty="0"/>
          </a:p>
          <a:p>
            <a:r>
              <a:rPr lang="zh-CN" altLang="en-US" sz="2000" dirty="0"/>
              <a:t>锻炼系统架构能力</a:t>
            </a:r>
            <a:endParaRPr lang="en-US" altLang="zh-CN" sz="2000" dirty="0"/>
          </a:p>
          <a:p>
            <a:pPr lvl="1"/>
            <a:r>
              <a:rPr lang="zh-CN" altLang="en-US" sz="1600" dirty="0"/>
              <a:t>将复杂问题进行抽象与化简</a:t>
            </a:r>
            <a:endParaRPr lang="en-US" altLang="zh-CN" sz="1600" dirty="0"/>
          </a:p>
          <a:p>
            <a:pPr lvl="1"/>
            <a:r>
              <a:rPr lang="zh-CN" altLang="en-US" sz="1600" dirty="0"/>
              <a:t>计算机科学中</a:t>
            </a:r>
            <a:r>
              <a:rPr lang="en-US" altLang="zh-CN" sz="1600" b="1" dirty="0">
                <a:solidFill>
                  <a:schemeClr val="accent1"/>
                </a:solidFill>
              </a:rPr>
              <a:t>30%</a:t>
            </a:r>
            <a:r>
              <a:rPr lang="zh-CN" altLang="en-US" sz="1600" dirty="0"/>
              <a:t>的原则是从操作系统中来的</a:t>
            </a:r>
            <a:r>
              <a:rPr lang="en-US" altLang="zh-CN" sz="1600" dirty="0"/>
              <a:t> (13/41, http://</a:t>
            </a:r>
            <a:r>
              <a:rPr lang="en-US" altLang="zh-CN" sz="1600" dirty="0" err="1"/>
              <a:t>greatprinciples.org</a:t>
            </a:r>
            <a:r>
              <a:rPr lang="en-US" altLang="zh-CN" sz="1600" dirty="0"/>
              <a:t>)</a:t>
            </a:r>
          </a:p>
        </p:txBody>
      </p:sp>
      <p:sp>
        <p:nvSpPr>
          <p:cNvPr id="4" name="灯片编号占位符 3">
            <a:extLst>
              <a:ext uri="{FF2B5EF4-FFF2-40B4-BE49-F238E27FC236}">
                <a16:creationId xmlns:a16="http://schemas.microsoft.com/office/drawing/2014/main" id="{BA481CB7-1FC7-AC45-8CCC-66B3350D9D38}"/>
              </a:ext>
            </a:extLst>
          </p:cNvPr>
          <p:cNvSpPr>
            <a:spLocks noGrp="1"/>
          </p:cNvSpPr>
          <p:nvPr>
            <p:ph type="sldNum" sz="quarter" idx="12"/>
          </p:nvPr>
        </p:nvSpPr>
        <p:spPr/>
        <p:txBody>
          <a:bodyPr/>
          <a:lstStyle/>
          <a:p>
            <a:fld id="{ADE361C3-C043-4A6E-BDCE-8DA1E7D90A3B}" type="slidenum">
              <a:rPr lang="zh-CN" altLang="en-US" smtClean="0"/>
              <a:t>77</a:t>
            </a:fld>
            <a:endParaRPr lang="zh-CN" altLang="en-US"/>
          </a:p>
        </p:txBody>
      </p:sp>
    </p:spTree>
    <p:extLst>
      <p:ext uri="{BB962C8B-B14F-4D97-AF65-F5344CB8AC3E}">
        <p14:creationId xmlns:p14="http://schemas.microsoft.com/office/powerpoint/2010/main" val="414799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3B7212-F12A-D74A-92BD-E30CFBD4760A}"/>
              </a:ext>
            </a:extLst>
          </p:cNvPr>
          <p:cNvSpPr>
            <a:spLocks noGrp="1"/>
          </p:cNvSpPr>
          <p:nvPr>
            <p:ph type="title"/>
          </p:nvPr>
        </p:nvSpPr>
        <p:spPr/>
        <p:txBody>
          <a:bodyPr/>
          <a:lstStyle/>
          <a:p>
            <a:r>
              <a:rPr kumimoji="1" lang="zh-CN" altLang="en-US" dirty="0"/>
              <a:t>操作系统的机遇和挑战</a:t>
            </a:r>
          </a:p>
        </p:txBody>
      </p:sp>
      <p:sp>
        <p:nvSpPr>
          <p:cNvPr id="3" name="内容占位符 2">
            <a:extLst>
              <a:ext uri="{FF2B5EF4-FFF2-40B4-BE49-F238E27FC236}">
                <a16:creationId xmlns:a16="http://schemas.microsoft.com/office/drawing/2014/main" id="{2737D179-7F37-624E-B49F-315DCC657BE1}"/>
              </a:ext>
            </a:extLst>
          </p:cNvPr>
          <p:cNvSpPr>
            <a:spLocks noGrp="1"/>
          </p:cNvSpPr>
          <p:nvPr>
            <p:ph idx="1"/>
          </p:nvPr>
        </p:nvSpPr>
        <p:spPr/>
        <p:txBody>
          <a:bodyPr>
            <a:normAutofit fontScale="92500" lnSpcReduction="10000"/>
          </a:bodyPr>
          <a:lstStyle/>
          <a:p>
            <a:r>
              <a:rPr kumimoji="1" lang="zh-CN" altLang="en-US" sz="2400" dirty="0">
                <a:latin typeface="+mn-lt"/>
              </a:rPr>
              <a:t>新的硬件层出不穷</a:t>
            </a:r>
            <a:endParaRPr kumimoji="1" lang="en-US" altLang="zh-CN" sz="2400" dirty="0">
              <a:latin typeface="+mn-lt"/>
            </a:endParaRPr>
          </a:p>
          <a:p>
            <a:pPr lvl="1"/>
            <a:r>
              <a:rPr kumimoji="1" lang="zh-CN" altLang="en-US" sz="2000" dirty="0">
                <a:latin typeface="+mn-lt"/>
              </a:rPr>
              <a:t>硬件种类越来越多：如自动驾驶、无人机、各种</a:t>
            </a:r>
            <a:r>
              <a:rPr kumimoji="1" lang="en-US" altLang="zh-CN" sz="2000" dirty="0">
                <a:latin typeface="+mn-lt"/>
              </a:rPr>
              <a:t>IoT</a:t>
            </a:r>
            <a:r>
              <a:rPr kumimoji="1" lang="zh-CN" altLang="en-US" sz="2000" dirty="0">
                <a:latin typeface="+mn-lt"/>
              </a:rPr>
              <a:t>设备等</a:t>
            </a:r>
            <a:endParaRPr kumimoji="1" lang="en-US" altLang="zh-CN" sz="2000" dirty="0">
              <a:latin typeface="+mn-lt"/>
            </a:endParaRPr>
          </a:p>
          <a:p>
            <a:pPr lvl="1"/>
            <a:r>
              <a:rPr kumimoji="1" lang="zh-CN" altLang="en-US" sz="2000" dirty="0">
                <a:latin typeface="+mn-lt"/>
              </a:rPr>
              <a:t>硬件互联越来越复杂：如</a:t>
            </a:r>
            <a:r>
              <a:rPr kumimoji="1" lang="en-US" altLang="zh-CN" sz="2000" dirty="0" err="1">
                <a:latin typeface="+mn-lt"/>
              </a:rPr>
              <a:t>AirDrop</a:t>
            </a:r>
            <a:r>
              <a:rPr kumimoji="1" lang="zh-CN" altLang="en-US" sz="2000" dirty="0">
                <a:latin typeface="+mn-lt"/>
              </a:rPr>
              <a:t>、摄像头和驾驶系统等</a:t>
            </a:r>
            <a:endParaRPr kumimoji="1" lang="en-US" altLang="zh-CN" sz="2000" dirty="0">
              <a:latin typeface="+mn-lt"/>
            </a:endParaRPr>
          </a:p>
          <a:p>
            <a:pPr lvl="1"/>
            <a:endParaRPr kumimoji="1" lang="en-US" altLang="zh-CN" sz="2000" dirty="0">
              <a:latin typeface="+mn-lt"/>
            </a:endParaRPr>
          </a:p>
          <a:p>
            <a:r>
              <a:rPr kumimoji="1" lang="zh-CN" altLang="en-US" sz="2400" dirty="0">
                <a:latin typeface="+mn-lt"/>
              </a:rPr>
              <a:t>应用需求日新月异</a:t>
            </a:r>
            <a:endParaRPr kumimoji="1" lang="en-US" altLang="zh-CN" sz="2400" dirty="0">
              <a:latin typeface="+mn-lt"/>
            </a:endParaRPr>
          </a:p>
          <a:p>
            <a:pPr lvl="1"/>
            <a:r>
              <a:rPr kumimoji="1" lang="zh-CN" altLang="en-US" sz="2000" dirty="0">
                <a:latin typeface="+mn-lt"/>
              </a:rPr>
              <a:t>对时延的要求越来越苛刻，如自动驾驶系统、大模型</a:t>
            </a:r>
            <a:endParaRPr kumimoji="1" lang="en-US" altLang="zh-CN" sz="2000" dirty="0">
              <a:latin typeface="+mn-lt"/>
            </a:endParaRPr>
          </a:p>
          <a:p>
            <a:pPr lvl="1"/>
            <a:r>
              <a:rPr kumimoji="1" lang="zh-CN" altLang="en-US" sz="2000" dirty="0">
                <a:latin typeface="+mn-lt"/>
              </a:rPr>
              <a:t>对资源利用率要求越来越高，如数据中心混部、大模型</a:t>
            </a:r>
            <a:endParaRPr kumimoji="1" lang="en-US" altLang="zh-CN" sz="2000" dirty="0">
              <a:latin typeface="+mn-lt"/>
            </a:endParaRPr>
          </a:p>
          <a:p>
            <a:pPr lvl="1"/>
            <a:endParaRPr kumimoji="1" lang="en-US" altLang="zh-CN" sz="2000" dirty="0">
              <a:latin typeface="+mn-lt"/>
            </a:endParaRPr>
          </a:p>
          <a:p>
            <a:r>
              <a:rPr kumimoji="1" lang="zh-CN" altLang="en-US" sz="2400" dirty="0">
                <a:solidFill>
                  <a:schemeClr val="accent1"/>
                </a:solidFill>
                <a:latin typeface="+mn-lt"/>
              </a:rPr>
              <a:t>新的硬件和应用呼唤新的抽象和管理</a:t>
            </a:r>
            <a:r>
              <a:rPr kumimoji="1" lang="en-US" altLang="zh-CN" sz="2400" dirty="0">
                <a:solidFill>
                  <a:schemeClr val="accent1"/>
                </a:solidFill>
                <a:latin typeface="+mn-lt"/>
              </a:rPr>
              <a:t>——</a:t>
            </a:r>
            <a:r>
              <a:rPr kumimoji="1" lang="zh-CN" altLang="en-US" sz="2400" dirty="0">
                <a:solidFill>
                  <a:schemeClr val="accent1"/>
                </a:solidFill>
                <a:latin typeface="+mn-lt"/>
              </a:rPr>
              <a:t>新的操作系统</a:t>
            </a:r>
            <a:endParaRPr kumimoji="1" lang="en-US" altLang="zh-CN" sz="2400" dirty="0">
              <a:solidFill>
                <a:schemeClr val="accent1"/>
              </a:solidFill>
              <a:latin typeface="+mn-lt"/>
            </a:endParaRPr>
          </a:p>
        </p:txBody>
      </p:sp>
      <p:sp>
        <p:nvSpPr>
          <p:cNvPr id="4" name="灯片编号占位符 3">
            <a:extLst>
              <a:ext uri="{FF2B5EF4-FFF2-40B4-BE49-F238E27FC236}">
                <a16:creationId xmlns:a16="http://schemas.microsoft.com/office/drawing/2014/main" id="{A388E478-06E9-5246-A637-C9DCE4E63FD9}"/>
              </a:ext>
            </a:extLst>
          </p:cNvPr>
          <p:cNvSpPr>
            <a:spLocks noGrp="1"/>
          </p:cNvSpPr>
          <p:nvPr>
            <p:ph type="sldNum" sz="quarter" idx="12"/>
          </p:nvPr>
        </p:nvSpPr>
        <p:spPr/>
        <p:txBody>
          <a:bodyPr/>
          <a:lstStyle/>
          <a:p>
            <a:fld id="{ADE361C3-C043-4A6E-BDCE-8DA1E7D90A3B}" type="slidenum">
              <a:rPr lang="zh-CN" altLang="en-US" smtClean="0"/>
              <a:t>78</a:t>
            </a:fld>
            <a:endParaRPr lang="zh-CN" altLang="en-US"/>
          </a:p>
        </p:txBody>
      </p:sp>
    </p:spTree>
    <p:extLst>
      <p:ext uri="{BB962C8B-B14F-4D97-AF65-F5344CB8AC3E}">
        <p14:creationId xmlns:p14="http://schemas.microsoft.com/office/powerpoint/2010/main" val="14825263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2427CE5-1235-404D-8FC6-D7F6B560A12A}"/>
              </a:ext>
            </a:extLst>
          </p:cNvPr>
          <p:cNvSpPr>
            <a:spLocks noGrp="1"/>
          </p:cNvSpPr>
          <p:nvPr>
            <p:ph idx="1"/>
          </p:nvPr>
        </p:nvSpPr>
        <p:spPr>
          <a:xfrm>
            <a:off x="318583" y="1345332"/>
            <a:ext cx="5440607" cy="3572702"/>
          </a:xfrm>
        </p:spPr>
        <p:txBody>
          <a:bodyPr>
            <a:normAutofit fontScale="62500" lnSpcReduction="20000"/>
          </a:bodyPr>
          <a:lstStyle/>
          <a:p>
            <a:r>
              <a:rPr kumimoji="1" lang="zh-CN" altLang="en-US" dirty="0"/>
              <a:t>计算</a:t>
            </a:r>
            <a:r>
              <a:rPr kumimoji="1" lang="en-US" altLang="zh-CN" dirty="0"/>
              <a:t>:</a:t>
            </a:r>
            <a:r>
              <a:rPr kumimoji="1" lang="zh-CN" altLang="en-US" dirty="0"/>
              <a:t> </a:t>
            </a:r>
            <a:r>
              <a:rPr kumimoji="1" lang="zh-CN" altLang="en-US" b="0" dirty="0"/>
              <a:t>从通用计算走向领域计算，各种</a:t>
            </a:r>
            <a:r>
              <a:rPr kumimoji="1" lang="en-US" altLang="zh-CN" b="0" dirty="0" err="1"/>
              <a:t>xPU</a:t>
            </a:r>
            <a:r>
              <a:rPr kumimoji="1" lang="zh-CN" altLang="en-US" b="0" dirty="0"/>
              <a:t>不断繁荣</a:t>
            </a:r>
            <a:endParaRPr kumimoji="1" lang="en-US" altLang="zh-CN" b="0" dirty="0"/>
          </a:p>
          <a:p>
            <a:pPr lvl="1"/>
            <a:r>
              <a:rPr kumimoji="1" lang="en-US" altLang="zh-CN" b="0" dirty="0">
                <a:latin typeface="Microsoft YaHei" panose="020B0503020204020204" pitchFamily="34" charset="-122"/>
                <a:ea typeface="Microsoft YaHei" panose="020B0503020204020204" pitchFamily="34" charset="-122"/>
              </a:rPr>
              <a:t>GPU</a:t>
            </a:r>
            <a:r>
              <a:rPr kumimoji="1" lang="zh-CN" altLang="en-US" b="0" dirty="0">
                <a:latin typeface="Microsoft YaHei" panose="020B0503020204020204" pitchFamily="34" charset="-122"/>
                <a:ea typeface="Microsoft YaHei" panose="020B0503020204020204" pitchFamily="34" charset="-122"/>
              </a:rPr>
              <a:t>、</a:t>
            </a:r>
            <a:r>
              <a:rPr kumimoji="1" lang="en-US" altLang="zh-CN" b="0" dirty="0">
                <a:latin typeface="Microsoft YaHei" panose="020B0503020204020204" pitchFamily="34" charset="-122"/>
                <a:ea typeface="Microsoft YaHei" panose="020B0503020204020204" pitchFamily="34" charset="-122"/>
              </a:rPr>
              <a:t>TPU</a:t>
            </a:r>
            <a:r>
              <a:rPr kumimoji="1" lang="zh-CN" altLang="en-US" b="0" dirty="0">
                <a:latin typeface="Microsoft YaHei" panose="020B0503020204020204" pitchFamily="34" charset="-122"/>
                <a:ea typeface="Microsoft YaHei" panose="020B0503020204020204" pitchFamily="34" charset="-122"/>
              </a:rPr>
              <a:t>、</a:t>
            </a:r>
            <a:r>
              <a:rPr kumimoji="1" lang="en-US" altLang="zh-CN" b="0" dirty="0">
                <a:latin typeface="Microsoft YaHei" panose="020B0503020204020204" pitchFamily="34" charset="-122"/>
                <a:ea typeface="Microsoft YaHei" panose="020B0503020204020204" pitchFamily="34" charset="-122"/>
              </a:rPr>
              <a:t>NPU</a:t>
            </a:r>
            <a:r>
              <a:rPr kumimoji="1" lang="zh-CN" altLang="en-US" b="0" dirty="0">
                <a:latin typeface="Microsoft YaHei" panose="020B0503020204020204" pitchFamily="34" charset="-122"/>
                <a:ea typeface="Microsoft YaHei" panose="020B0503020204020204" pitchFamily="34" charset="-122"/>
              </a:rPr>
              <a:t>、</a:t>
            </a:r>
            <a:r>
              <a:rPr kumimoji="1" lang="en-US" altLang="zh-CN" b="0" dirty="0">
                <a:latin typeface="Microsoft YaHei" panose="020B0503020204020204" pitchFamily="34" charset="-122"/>
                <a:ea typeface="Microsoft YaHei" panose="020B0503020204020204" pitchFamily="34" charset="-122"/>
              </a:rPr>
              <a:t>IPU</a:t>
            </a:r>
            <a:r>
              <a:rPr kumimoji="1" lang="zh-CN" altLang="en-US" b="0" dirty="0">
                <a:latin typeface="Microsoft YaHei" panose="020B0503020204020204" pitchFamily="34" charset="-122"/>
                <a:ea typeface="Microsoft YaHei" panose="020B0503020204020204" pitchFamily="34" charset="-122"/>
              </a:rPr>
              <a:t>等支撑人工智能算力需求</a:t>
            </a:r>
            <a:endParaRPr kumimoji="1" lang="en-US" altLang="zh-CN" b="0" dirty="0">
              <a:latin typeface="Microsoft YaHei" panose="020B0503020204020204" pitchFamily="34" charset="-122"/>
              <a:ea typeface="Microsoft YaHei" panose="020B0503020204020204" pitchFamily="34" charset="-122"/>
            </a:endParaRPr>
          </a:p>
          <a:p>
            <a:pPr lvl="1"/>
            <a:endParaRPr kumimoji="1" lang="en-US" altLang="zh-CN" b="0" dirty="0">
              <a:latin typeface="Microsoft YaHei" panose="020B0503020204020204" pitchFamily="34" charset="-122"/>
              <a:ea typeface="Microsoft YaHei" panose="020B0503020204020204" pitchFamily="34" charset="-122"/>
            </a:endParaRPr>
          </a:p>
          <a:p>
            <a:r>
              <a:rPr kumimoji="1" lang="zh-CN" altLang="en-US" dirty="0"/>
              <a:t>存储：</a:t>
            </a:r>
            <a:r>
              <a:rPr kumimoji="1" lang="zh-CN" altLang="en-US" b="0" dirty="0"/>
              <a:t>智能存储，存算一体，非易失内存（</a:t>
            </a:r>
            <a:r>
              <a:rPr kumimoji="1" lang="en-US" altLang="zh-CN" b="0" dirty="0"/>
              <a:t>SCM</a:t>
            </a:r>
            <a:r>
              <a:rPr kumimoji="1" lang="zh-CN" altLang="en-US" b="0" dirty="0"/>
              <a:t>），内存与持久存储走向融合</a:t>
            </a:r>
            <a:endParaRPr kumimoji="1" lang="en-US" altLang="zh-CN" b="0" dirty="0"/>
          </a:p>
          <a:p>
            <a:pPr lvl="1"/>
            <a:endParaRPr kumimoji="1" lang="en-US" altLang="zh-CN" b="0" dirty="0">
              <a:latin typeface="Microsoft YaHei" panose="020B0503020204020204" pitchFamily="34" charset="-122"/>
              <a:ea typeface="Microsoft YaHei" panose="020B0503020204020204" pitchFamily="34" charset="-122"/>
            </a:endParaRPr>
          </a:p>
          <a:p>
            <a:r>
              <a:rPr kumimoji="1" lang="zh-CN" altLang="en-US" b="0" dirty="0"/>
              <a:t>数据中心</a:t>
            </a:r>
            <a:r>
              <a:rPr kumimoji="1" lang="zh-CN" altLang="en-US" dirty="0"/>
              <a:t>网络</a:t>
            </a:r>
            <a:r>
              <a:rPr kumimoji="1" lang="zh-CN" altLang="en-US" b="0" dirty="0"/>
              <a:t>：</a:t>
            </a:r>
            <a:r>
              <a:rPr kumimoji="1" lang="en-US" altLang="zh-CN" b="0" dirty="0" err="1"/>
              <a:t>Infiniband</a:t>
            </a:r>
            <a:r>
              <a:rPr kumimoji="1" lang="zh-CN" altLang="en-US" b="0" dirty="0"/>
              <a:t>等网络走向</a:t>
            </a:r>
            <a:r>
              <a:rPr kumimoji="1" lang="zh-CN" altLang="en-US" dirty="0"/>
              <a:t>纳秒级</a:t>
            </a:r>
            <a:r>
              <a:rPr kumimoji="1" lang="zh-CN" altLang="en-US" b="0" dirty="0"/>
              <a:t>时延</a:t>
            </a:r>
            <a:endParaRPr kumimoji="1" lang="en-US" altLang="zh-CN" b="0" dirty="0"/>
          </a:p>
          <a:p>
            <a:pPr lvl="1"/>
            <a:endParaRPr kumimoji="1" lang="en-US" altLang="zh-CN" b="0" dirty="0">
              <a:latin typeface="Microsoft YaHei" panose="020B0503020204020204" pitchFamily="34" charset="-122"/>
              <a:ea typeface="Microsoft YaHei" panose="020B0503020204020204" pitchFamily="34" charset="-122"/>
            </a:endParaRPr>
          </a:p>
          <a:p>
            <a:r>
              <a:rPr kumimoji="1" lang="zh-CN" altLang="en-US" b="0" dirty="0"/>
              <a:t>广域</a:t>
            </a:r>
            <a:r>
              <a:rPr kumimoji="1" lang="zh-CN" altLang="en-US" dirty="0"/>
              <a:t>网络</a:t>
            </a:r>
            <a:r>
              <a:rPr kumimoji="1" lang="zh-CN" altLang="en-US" b="0" dirty="0"/>
              <a:t>：</a:t>
            </a:r>
            <a:r>
              <a:rPr kumimoji="1" lang="en-US" altLang="zh-CN" b="0" dirty="0"/>
              <a:t>5G</a:t>
            </a:r>
            <a:r>
              <a:rPr kumimoji="1" lang="zh-CN" altLang="en-US" b="0" dirty="0"/>
              <a:t>大连接、</a:t>
            </a:r>
            <a:r>
              <a:rPr kumimoji="1" lang="zh-CN" altLang="en-US" dirty="0"/>
              <a:t>低时延</a:t>
            </a:r>
            <a:r>
              <a:rPr kumimoji="1" lang="zh-CN" altLang="en-US" b="0" dirty="0"/>
              <a:t>、高可靠使能新型高吞吐、低时延广域计算</a:t>
            </a:r>
            <a:endParaRPr kumimoji="1" lang="en-US" altLang="zh-CN" b="0" dirty="0"/>
          </a:p>
          <a:p>
            <a:pPr marL="0" indent="0">
              <a:buNone/>
            </a:pPr>
            <a:endParaRPr kumimoji="1" lang="en-US" altLang="zh-CN" b="0" dirty="0"/>
          </a:p>
        </p:txBody>
      </p:sp>
      <p:sp>
        <p:nvSpPr>
          <p:cNvPr id="5" name="TextBox 17">
            <a:extLst>
              <a:ext uri="{FF2B5EF4-FFF2-40B4-BE49-F238E27FC236}">
                <a16:creationId xmlns:a16="http://schemas.microsoft.com/office/drawing/2014/main" id="{17202F9B-6A59-D242-AA6E-5595BBA4AF53}"/>
              </a:ext>
            </a:extLst>
          </p:cNvPr>
          <p:cNvSpPr txBox="1"/>
          <p:nvPr/>
        </p:nvSpPr>
        <p:spPr>
          <a:xfrm>
            <a:off x="6989762" y="2061617"/>
            <a:ext cx="138548" cy="358688"/>
          </a:xfrm>
          <a:prstGeom prst="rect">
            <a:avLst/>
          </a:prstGeom>
          <a:noFill/>
        </p:spPr>
        <p:txBody>
          <a:bodyPr wrap="square" rtlCol="0">
            <a:spAutoFit/>
          </a:bodyPr>
          <a:lstStyle/>
          <a:p>
            <a:pPr defTabSz="879196">
              <a:defRPr/>
            </a:pPr>
            <a:endParaRPr lang="en-US" sz="1731" dirty="0">
              <a:solidFill>
                <a:srgbClr val="000000"/>
              </a:solidFill>
              <a:latin typeface="Times New Roman"/>
              <a:ea typeface="Microsoft YaHei"/>
            </a:endParaRPr>
          </a:p>
        </p:txBody>
      </p:sp>
      <p:sp>
        <p:nvSpPr>
          <p:cNvPr id="6" name="TextBox 51">
            <a:extLst>
              <a:ext uri="{FF2B5EF4-FFF2-40B4-BE49-F238E27FC236}">
                <a16:creationId xmlns:a16="http://schemas.microsoft.com/office/drawing/2014/main" id="{006D9D63-34B6-F845-A6FC-152240DA46F4}"/>
              </a:ext>
            </a:extLst>
          </p:cNvPr>
          <p:cNvSpPr txBox="1"/>
          <p:nvPr/>
        </p:nvSpPr>
        <p:spPr>
          <a:xfrm>
            <a:off x="6989762" y="2061617"/>
            <a:ext cx="138548" cy="358688"/>
          </a:xfrm>
          <a:prstGeom prst="rect">
            <a:avLst/>
          </a:prstGeom>
          <a:noFill/>
        </p:spPr>
        <p:txBody>
          <a:bodyPr wrap="square" rtlCol="0">
            <a:spAutoFit/>
          </a:bodyPr>
          <a:lstStyle/>
          <a:p>
            <a:pPr defTabSz="879196">
              <a:defRPr/>
            </a:pPr>
            <a:endParaRPr lang="en-US" sz="1731" dirty="0">
              <a:solidFill>
                <a:srgbClr val="000000"/>
              </a:solidFill>
              <a:latin typeface="Times New Roman"/>
              <a:ea typeface="Microsoft YaHei"/>
            </a:endParaRPr>
          </a:p>
        </p:txBody>
      </p:sp>
      <p:pic>
        <p:nvPicPr>
          <p:cNvPr id="26" name="图片 25">
            <a:extLst>
              <a:ext uri="{FF2B5EF4-FFF2-40B4-BE49-F238E27FC236}">
                <a16:creationId xmlns:a16="http://schemas.microsoft.com/office/drawing/2014/main" id="{D113018F-5B48-6E49-8AA9-57618839C649}"/>
              </a:ext>
            </a:extLst>
          </p:cNvPr>
          <p:cNvPicPr>
            <a:picLocks noChangeAspect="1"/>
          </p:cNvPicPr>
          <p:nvPr/>
        </p:nvPicPr>
        <p:blipFill>
          <a:blip r:embed="rId2"/>
          <a:stretch>
            <a:fillRect/>
          </a:stretch>
        </p:blipFill>
        <p:spPr>
          <a:xfrm>
            <a:off x="5983518" y="1345332"/>
            <a:ext cx="2703282" cy="3018935"/>
          </a:xfrm>
          <a:prstGeom prst="rect">
            <a:avLst/>
          </a:prstGeom>
        </p:spPr>
      </p:pic>
      <p:sp>
        <p:nvSpPr>
          <p:cNvPr id="8" name="标题 7">
            <a:extLst>
              <a:ext uri="{FF2B5EF4-FFF2-40B4-BE49-F238E27FC236}">
                <a16:creationId xmlns:a16="http://schemas.microsoft.com/office/drawing/2014/main" id="{DDE74CD4-DFD8-124D-8ADC-3FB24F04C831}"/>
              </a:ext>
            </a:extLst>
          </p:cNvPr>
          <p:cNvSpPr>
            <a:spLocks noGrp="1"/>
          </p:cNvSpPr>
          <p:nvPr>
            <p:ph type="title"/>
          </p:nvPr>
        </p:nvSpPr>
        <p:spPr/>
        <p:txBody>
          <a:bodyPr/>
          <a:lstStyle/>
          <a:p>
            <a:r>
              <a:rPr kumimoji="1" lang="zh-CN" altLang="en-US" dirty="0"/>
              <a:t>计算机硬件在新应用需求下迅猛发展</a:t>
            </a:r>
            <a:endParaRPr lang="zh-CN" altLang="en-US" dirty="0"/>
          </a:p>
        </p:txBody>
      </p:sp>
      <p:sp>
        <p:nvSpPr>
          <p:cNvPr id="10" name="矩形 9">
            <a:extLst>
              <a:ext uri="{FF2B5EF4-FFF2-40B4-BE49-F238E27FC236}">
                <a16:creationId xmlns:a16="http://schemas.microsoft.com/office/drawing/2014/main" id="{EAFBF736-8EE8-CF42-B77E-3BD35CCEB753}"/>
              </a:ext>
            </a:extLst>
          </p:cNvPr>
          <p:cNvSpPr/>
          <p:nvPr/>
        </p:nvSpPr>
        <p:spPr bwMode="auto">
          <a:xfrm>
            <a:off x="201393" y="4539352"/>
            <a:ext cx="8741213" cy="900442"/>
          </a:xfrm>
          <a:prstGeom prst="rect">
            <a:avLst/>
          </a:prstGeom>
          <a:noFill/>
          <a:ln w="9525" cap="flat" cmpd="sng" algn="ctr">
            <a:noFill/>
            <a:prstDash val="solid"/>
            <a:round/>
            <a:headEnd type="none" w="med" len="med"/>
            <a:tailEnd type="none" w="med" len="med"/>
          </a:ln>
          <a:effectLst/>
        </p:spPr>
        <p:txBody>
          <a:bodyPr vert="horz" wrap="square" lIns="59400" tIns="29700" rIns="59400" bIns="29700" numCol="1" rtlCol="0" anchor="ctr" anchorCtr="0" compatLnSpc="1">
            <a:prstTxWarp prst="textNoShape">
              <a:avLst/>
            </a:prstTxWarp>
            <a:noAutofit/>
          </a:bodyPr>
          <a:lstStyle/>
          <a:p>
            <a:pPr algn="ctr" defTabSz="879196">
              <a:defRPr/>
            </a:pPr>
            <a:r>
              <a:rPr kumimoji="1" lang="zh-CN" altLang="en-US" sz="2400" b="1" dirty="0">
                <a:solidFill>
                  <a:schemeClr val="accent1"/>
                </a:solidFill>
                <a:latin typeface="Microsoft YaHei" panose="020B0503020204020204" pitchFamily="34" charset="-122"/>
                <a:ea typeface="Microsoft YaHei" panose="020B0503020204020204" pitchFamily="34" charset="-122"/>
              </a:rPr>
              <a:t>新型硬件的发展，需要新的操作系统抽象与设计来充分释放算力</a:t>
            </a:r>
          </a:p>
        </p:txBody>
      </p:sp>
      <p:sp>
        <p:nvSpPr>
          <p:cNvPr id="11" name="灯片编号占位符 3">
            <a:extLst>
              <a:ext uri="{FF2B5EF4-FFF2-40B4-BE49-F238E27FC236}">
                <a16:creationId xmlns:a16="http://schemas.microsoft.com/office/drawing/2014/main" id="{F59D453A-E7EB-4B45-8430-AE35D581807E}"/>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79</a:t>
            </a:fld>
            <a:endParaRPr lang="zh-CN" altLang="en-US"/>
          </a:p>
        </p:txBody>
      </p:sp>
    </p:spTree>
    <p:extLst>
      <p:ext uri="{BB962C8B-B14F-4D97-AF65-F5344CB8AC3E}">
        <p14:creationId xmlns:p14="http://schemas.microsoft.com/office/powerpoint/2010/main" val="1649870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5D47CC1-6AE0-044F-88BD-A53F933B5F21}"/>
              </a:ext>
            </a:extLst>
          </p:cNvPr>
          <p:cNvSpPr>
            <a:spLocks noGrp="1"/>
          </p:cNvSpPr>
          <p:nvPr>
            <p:ph idx="1"/>
          </p:nvPr>
        </p:nvSpPr>
        <p:spPr>
          <a:xfrm>
            <a:off x="4518046" y="1345332"/>
            <a:ext cx="4518047" cy="3739492"/>
          </a:xfrm>
        </p:spPr>
        <p:txBody>
          <a:bodyPr>
            <a:normAutofit/>
          </a:bodyPr>
          <a:lstStyle/>
          <a:p>
            <a:r>
              <a:rPr kumimoji="1" lang="en-US" altLang="zh-CN" sz="2400" dirty="0"/>
              <a:t>IBM System/360 OS</a:t>
            </a:r>
            <a:r>
              <a:rPr kumimoji="1" lang="zh-CN" altLang="en-US" sz="2400" dirty="0"/>
              <a:t>，</a:t>
            </a:r>
            <a:r>
              <a:rPr kumimoji="1" lang="en-US" altLang="zh-CN" sz="2400" dirty="0"/>
              <a:t>1964</a:t>
            </a:r>
          </a:p>
          <a:p>
            <a:pPr lvl="1"/>
            <a:r>
              <a:rPr kumimoji="1" lang="zh-CN" altLang="en-US" sz="2000" dirty="0"/>
              <a:t>首个通用操作系统，首次将</a:t>
            </a:r>
            <a:br>
              <a:rPr kumimoji="1" lang="en-US" altLang="zh-CN" sz="2000" dirty="0"/>
            </a:br>
            <a:r>
              <a:rPr kumimoji="1" lang="zh-CN" altLang="en-US" sz="2000" dirty="0"/>
              <a:t>操作系统与计算机分离</a:t>
            </a:r>
            <a:endParaRPr kumimoji="1" lang="en-US" altLang="zh-CN" sz="2000" dirty="0"/>
          </a:p>
          <a:p>
            <a:pPr lvl="1"/>
            <a:r>
              <a:rPr kumimoji="1" lang="zh-CN" altLang="en-US" sz="2000" dirty="0"/>
              <a:t>架构师：</a:t>
            </a:r>
            <a:r>
              <a:rPr kumimoji="1" lang="en-US" altLang="zh-CN" sz="2000" dirty="0"/>
              <a:t>Gene Amdahl (Amdahl’s Law)</a:t>
            </a:r>
          </a:p>
          <a:p>
            <a:pPr lvl="1"/>
            <a:r>
              <a:rPr kumimoji="1" lang="zh-CN" altLang="en-US" sz="2000" dirty="0"/>
              <a:t>项目经理：</a:t>
            </a:r>
            <a:r>
              <a:rPr kumimoji="1" lang="en-US" altLang="zh-CN" sz="2000" dirty="0"/>
              <a:t>Fred Brooks (《</a:t>
            </a:r>
            <a:r>
              <a:rPr kumimoji="1" lang="zh-CN" altLang="en-US" sz="2000" dirty="0"/>
              <a:t>人月神话</a:t>
            </a:r>
            <a:r>
              <a:rPr kumimoji="1" lang="en-US" altLang="zh-CN" sz="2000" dirty="0"/>
              <a:t>》</a:t>
            </a:r>
            <a:r>
              <a:rPr kumimoji="1" lang="zh-CN" altLang="en-US" sz="2000" dirty="0"/>
              <a:t>，</a:t>
            </a:r>
            <a:r>
              <a:rPr kumimoji="1" lang="en-US" altLang="zh-CN" sz="2000" dirty="0"/>
              <a:t>1999</a:t>
            </a:r>
            <a:r>
              <a:rPr kumimoji="1" lang="zh-CN" altLang="en-US" sz="2000" dirty="0"/>
              <a:t>年图灵奖得主</a:t>
            </a:r>
            <a:r>
              <a:rPr kumimoji="1" lang="en-US" altLang="zh-CN" sz="2000" dirty="0"/>
              <a:t>)</a:t>
            </a:r>
            <a:endParaRPr kumimoji="1" lang="en-US" altLang="zh-CN" sz="2400" dirty="0"/>
          </a:p>
          <a:p>
            <a:endParaRPr kumimoji="1" lang="zh-CN" altLang="en-US" sz="2400" dirty="0"/>
          </a:p>
        </p:txBody>
      </p:sp>
      <p:sp>
        <p:nvSpPr>
          <p:cNvPr id="2" name="标题 1">
            <a:extLst>
              <a:ext uri="{FF2B5EF4-FFF2-40B4-BE49-F238E27FC236}">
                <a16:creationId xmlns:a16="http://schemas.microsoft.com/office/drawing/2014/main" id="{5EE9B99E-38D4-C64A-B469-59F435A26769}"/>
              </a:ext>
            </a:extLst>
          </p:cNvPr>
          <p:cNvSpPr>
            <a:spLocks noGrp="1"/>
          </p:cNvSpPr>
          <p:nvPr>
            <p:ph type="title"/>
          </p:nvPr>
        </p:nvSpPr>
        <p:spPr/>
        <p:txBody>
          <a:bodyPr/>
          <a:lstStyle/>
          <a:p>
            <a:r>
              <a:rPr kumimoji="1" lang="zh-CN" altLang="en-US" dirty="0"/>
              <a:t>通用操作系统：</a:t>
            </a:r>
            <a:r>
              <a:rPr kumimoji="1" lang="en-US" altLang="zh-CN" dirty="0"/>
              <a:t>OS/360</a:t>
            </a:r>
            <a:endParaRPr kumimoji="1" lang="zh-CN" altLang="en-US" dirty="0"/>
          </a:p>
        </p:txBody>
      </p:sp>
      <p:pic>
        <p:nvPicPr>
          <p:cNvPr id="5" name="图片 4">
            <a:extLst>
              <a:ext uri="{FF2B5EF4-FFF2-40B4-BE49-F238E27FC236}">
                <a16:creationId xmlns:a16="http://schemas.microsoft.com/office/drawing/2014/main" id="{C90405EB-35AD-C54C-A606-70252D22638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5536" y="1345332"/>
            <a:ext cx="4008775" cy="3422665"/>
          </a:xfrm>
          <a:prstGeom prst="rect">
            <a:avLst/>
          </a:prstGeom>
        </p:spPr>
      </p:pic>
      <p:sp>
        <p:nvSpPr>
          <p:cNvPr id="6" name="灯片编号占位符 3">
            <a:extLst>
              <a:ext uri="{FF2B5EF4-FFF2-40B4-BE49-F238E27FC236}">
                <a16:creationId xmlns:a16="http://schemas.microsoft.com/office/drawing/2014/main" id="{37BDE6BC-3AB5-2F4C-BE8E-987BF735D3AB}"/>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8</a:t>
            </a:fld>
            <a:endParaRPr lang="zh-CN" altLang="en-US"/>
          </a:p>
        </p:txBody>
      </p:sp>
    </p:spTree>
    <p:extLst>
      <p:ext uri="{BB962C8B-B14F-4D97-AF65-F5344CB8AC3E}">
        <p14:creationId xmlns:p14="http://schemas.microsoft.com/office/powerpoint/2010/main" val="23672130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CE93843-A8ED-2143-B460-4A723959DFE0}"/>
              </a:ext>
            </a:extLst>
          </p:cNvPr>
          <p:cNvSpPr>
            <a:spLocks noGrp="1"/>
          </p:cNvSpPr>
          <p:nvPr>
            <p:ph type="title"/>
          </p:nvPr>
        </p:nvSpPr>
        <p:spPr/>
        <p:txBody>
          <a:bodyPr/>
          <a:lstStyle/>
          <a:p>
            <a:r>
              <a:rPr lang="zh-CN" altLang="en-US" dirty="0"/>
              <a:t>课程信息</a:t>
            </a:r>
          </a:p>
        </p:txBody>
      </p:sp>
      <p:sp>
        <p:nvSpPr>
          <p:cNvPr id="6" name="文本占位符 5">
            <a:extLst>
              <a:ext uri="{FF2B5EF4-FFF2-40B4-BE49-F238E27FC236}">
                <a16:creationId xmlns:a16="http://schemas.microsoft.com/office/drawing/2014/main" id="{00FDB46A-BCE0-6445-9423-8183ACB3D34F}"/>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62F60AD5-0076-224F-A86E-2187E951BA3A}"/>
              </a:ext>
            </a:extLst>
          </p:cNvPr>
          <p:cNvSpPr>
            <a:spLocks noGrp="1"/>
          </p:cNvSpPr>
          <p:nvPr>
            <p:ph type="sldNum" sz="quarter" idx="12"/>
          </p:nvPr>
        </p:nvSpPr>
        <p:spPr/>
        <p:txBody>
          <a:bodyPr/>
          <a:lstStyle/>
          <a:p>
            <a:fld id="{ADE361C3-C043-4A6E-BDCE-8DA1E7D90A3B}" type="slidenum">
              <a:rPr lang="zh-CN" altLang="en-US" smtClean="0"/>
              <a:t>80</a:t>
            </a:fld>
            <a:endParaRPr lang="zh-CN" altLang="en-US"/>
          </a:p>
        </p:txBody>
      </p:sp>
    </p:spTree>
    <p:extLst>
      <p:ext uri="{BB962C8B-B14F-4D97-AF65-F5344CB8AC3E}">
        <p14:creationId xmlns:p14="http://schemas.microsoft.com/office/powerpoint/2010/main" val="32612949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75270D-B90F-3849-B3BB-AF1CF4DC3E7D}"/>
              </a:ext>
            </a:extLst>
          </p:cNvPr>
          <p:cNvSpPr>
            <a:spLocks noGrp="1"/>
          </p:cNvSpPr>
          <p:nvPr>
            <p:ph type="title"/>
          </p:nvPr>
        </p:nvSpPr>
        <p:spPr/>
        <p:txBody>
          <a:bodyPr/>
          <a:lstStyle/>
          <a:p>
            <a:r>
              <a:rPr kumimoji="1" lang="zh-CN" altLang="en-US" dirty="0"/>
              <a:t>从应用的视角看操作系统</a:t>
            </a:r>
          </a:p>
        </p:txBody>
      </p:sp>
      <p:sp>
        <p:nvSpPr>
          <p:cNvPr id="4" name="灯片编号占位符 3">
            <a:extLst>
              <a:ext uri="{FF2B5EF4-FFF2-40B4-BE49-F238E27FC236}">
                <a16:creationId xmlns:a16="http://schemas.microsoft.com/office/drawing/2014/main" id="{AE828391-B279-8E41-A69D-5A4E4B3F5BB5}"/>
              </a:ext>
            </a:extLst>
          </p:cNvPr>
          <p:cNvSpPr>
            <a:spLocks noGrp="1"/>
          </p:cNvSpPr>
          <p:nvPr>
            <p:ph type="sldNum" sz="quarter" idx="12"/>
          </p:nvPr>
        </p:nvSpPr>
        <p:spPr/>
        <p:txBody>
          <a:bodyPr/>
          <a:lstStyle/>
          <a:p>
            <a:fld id="{ADE361C3-C043-4A6E-BDCE-8DA1E7D90A3B}" type="slidenum">
              <a:rPr lang="zh-CN" altLang="en-US" smtClean="0"/>
              <a:t>81</a:t>
            </a:fld>
            <a:endParaRPr lang="zh-CN" altLang="en-US"/>
          </a:p>
        </p:txBody>
      </p:sp>
      <p:sp>
        <p:nvSpPr>
          <p:cNvPr id="5" name="矩形 4">
            <a:extLst>
              <a:ext uri="{FF2B5EF4-FFF2-40B4-BE49-F238E27FC236}">
                <a16:creationId xmlns:a16="http://schemas.microsoft.com/office/drawing/2014/main" id="{1932EF7C-101D-EA4A-9A0E-7A8232419827}"/>
              </a:ext>
            </a:extLst>
          </p:cNvPr>
          <p:cNvSpPr/>
          <p:nvPr/>
        </p:nvSpPr>
        <p:spPr>
          <a:xfrm>
            <a:off x="6627268" y="1473697"/>
            <a:ext cx="1833164" cy="442641"/>
          </a:xfrm>
          <a:prstGeom prst="rect">
            <a:avLst/>
          </a:prstGeom>
          <a:solidFill>
            <a:schemeClr val="accent4">
              <a:lumMod val="40000"/>
              <a:lumOff val="6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accent4">
                    <a:lumMod val="50000"/>
                  </a:schemeClr>
                </a:solidFill>
              </a:rPr>
              <a:t>应用</a:t>
            </a:r>
          </a:p>
        </p:txBody>
      </p:sp>
      <p:sp>
        <p:nvSpPr>
          <p:cNvPr id="6" name="矩形 5">
            <a:extLst>
              <a:ext uri="{FF2B5EF4-FFF2-40B4-BE49-F238E27FC236}">
                <a16:creationId xmlns:a16="http://schemas.microsoft.com/office/drawing/2014/main" id="{B254A2B2-36E1-F54C-9145-9BB9D5D54073}"/>
              </a:ext>
            </a:extLst>
          </p:cNvPr>
          <p:cNvSpPr/>
          <p:nvPr/>
        </p:nvSpPr>
        <p:spPr>
          <a:xfrm>
            <a:off x="6627268" y="2054938"/>
            <a:ext cx="1833164" cy="442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操作系统</a:t>
            </a:r>
          </a:p>
        </p:txBody>
      </p:sp>
      <p:sp>
        <p:nvSpPr>
          <p:cNvPr id="7" name="矩形 6">
            <a:extLst>
              <a:ext uri="{FF2B5EF4-FFF2-40B4-BE49-F238E27FC236}">
                <a16:creationId xmlns:a16="http://schemas.microsoft.com/office/drawing/2014/main" id="{C53FACE3-83F1-4549-9031-BB0CF1858559}"/>
              </a:ext>
            </a:extLst>
          </p:cNvPr>
          <p:cNvSpPr/>
          <p:nvPr/>
        </p:nvSpPr>
        <p:spPr>
          <a:xfrm>
            <a:off x="6627268" y="2636179"/>
            <a:ext cx="1833164" cy="442641"/>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bg1"/>
                </a:solidFill>
              </a:rPr>
              <a:t>硬件</a:t>
            </a:r>
          </a:p>
        </p:txBody>
      </p:sp>
      <p:sp>
        <p:nvSpPr>
          <p:cNvPr id="9" name="内容占位符 2">
            <a:extLst>
              <a:ext uri="{FF2B5EF4-FFF2-40B4-BE49-F238E27FC236}">
                <a16:creationId xmlns:a16="http://schemas.microsoft.com/office/drawing/2014/main" id="{EB648DB9-04AF-7B4D-A50C-D5002B6028A5}"/>
              </a:ext>
            </a:extLst>
          </p:cNvPr>
          <p:cNvSpPr>
            <a:spLocks noGrp="1"/>
          </p:cNvSpPr>
          <p:nvPr>
            <p:ph idx="1"/>
          </p:nvPr>
        </p:nvSpPr>
        <p:spPr>
          <a:xfrm>
            <a:off x="457200" y="1333500"/>
            <a:ext cx="8229600" cy="3963461"/>
          </a:xfrm>
        </p:spPr>
        <p:txBody>
          <a:bodyPr>
            <a:normAutofit/>
          </a:bodyPr>
          <a:lstStyle/>
          <a:p>
            <a:r>
              <a:rPr kumimoji="1" lang="zh-CN" altLang="en-US" sz="2000" dirty="0"/>
              <a:t>注意常见的误解</a:t>
            </a:r>
            <a:endParaRPr kumimoji="1" lang="en-US" altLang="zh-CN" sz="2000" dirty="0"/>
          </a:p>
          <a:p>
            <a:pPr lvl="1"/>
            <a:r>
              <a:rPr kumimoji="1" lang="zh-CN" altLang="en-US" sz="1800" dirty="0"/>
              <a:t>应用只是逻辑上运行在操作系统上层</a:t>
            </a:r>
          </a:p>
          <a:p>
            <a:pPr lvl="1"/>
            <a:r>
              <a:rPr kumimoji="1" lang="zh-CN" altLang="en-US" sz="1800" dirty="0"/>
              <a:t>但</a:t>
            </a:r>
            <a:r>
              <a:rPr kumimoji="1" lang="zh-CN" altLang="en-US" sz="1800" b="1" dirty="0">
                <a:solidFill>
                  <a:srgbClr val="C00000"/>
                </a:solidFill>
              </a:rPr>
              <a:t>并不是</a:t>
            </a:r>
            <a:r>
              <a:rPr kumimoji="1" lang="zh-CN" altLang="en-US" sz="1800" dirty="0"/>
              <a:t>“由操作系统来运行应用”</a:t>
            </a:r>
          </a:p>
          <a:p>
            <a:pPr lvl="1"/>
            <a:r>
              <a:rPr kumimoji="1" lang="zh-CN" altLang="en-US" sz="1800" dirty="0"/>
              <a:t>实际上，应用的每一行代码都运行在</a:t>
            </a:r>
            <a:r>
              <a:rPr kumimoji="1" lang="en-US" altLang="zh-CN" sz="1800" dirty="0"/>
              <a:t>CPU</a:t>
            </a:r>
            <a:r>
              <a:rPr kumimoji="1" lang="zh-CN" altLang="en-US" sz="1800" dirty="0"/>
              <a:t>上</a:t>
            </a:r>
            <a:endParaRPr kumimoji="1" lang="en-US" altLang="zh-CN" sz="1800" dirty="0"/>
          </a:p>
          <a:p>
            <a:pPr lvl="1"/>
            <a:r>
              <a:rPr kumimoji="1" lang="zh-CN" altLang="en-US" sz="1800" dirty="0"/>
              <a:t>操作系统的每一行代码，也都运行在</a:t>
            </a:r>
            <a:r>
              <a:rPr kumimoji="1" lang="en-US" altLang="zh-CN" sz="1800" dirty="0"/>
              <a:t>CPU</a:t>
            </a:r>
            <a:r>
              <a:rPr kumimoji="1" lang="zh-CN" altLang="en-US" sz="1800" dirty="0"/>
              <a:t>上</a:t>
            </a:r>
            <a:endParaRPr kumimoji="1" lang="en-US" altLang="zh-CN" sz="1800" dirty="0"/>
          </a:p>
          <a:p>
            <a:r>
              <a:rPr kumimoji="1" lang="zh-CN" altLang="en-US" sz="2000" dirty="0"/>
              <a:t>让一个硬件支持多个应用的三种形式</a:t>
            </a:r>
            <a:endParaRPr kumimoji="1" lang="en-US" altLang="zh-CN" sz="2000" dirty="0"/>
          </a:p>
          <a:p>
            <a:pPr lvl="1"/>
            <a:r>
              <a:rPr kumimoji="1" lang="zh-CN" altLang="en-US" sz="1800" b="1" dirty="0">
                <a:solidFill>
                  <a:schemeClr val="accent1"/>
                </a:solidFill>
              </a:rPr>
              <a:t>直通</a:t>
            </a:r>
            <a:r>
              <a:rPr kumimoji="1" lang="zh-CN" altLang="en-US" sz="1800" dirty="0"/>
              <a:t>：将硬件接口直接暴露给应用</a:t>
            </a:r>
            <a:endParaRPr kumimoji="1" lang="en-US" altLang="zh-CN" sz="1800" dirty="0"/>
          </a:p>
          <a:p>
            <a:pPr lvl="1"/>
            <a:r>
              <a:rPr kumimoji="1" lang="zh-CN" altLang="en-US" sz="1800" b="1" dirty="0">
                <a:solidFill>
                  <a:schemeClr val="accent1"/>
                </a:solidFill>
              </a:rPr>
              <a:t>虚拟化</a:t>
            </a:r>
            <a:r>
              <a:rPr kumimoji="1" lang="zh-CN" altLang="en-US" sz="1800" dirty="0"/>
              <a:t>：向应用提供的接口与硬件原有接口一样，但允许多个应用使用</a:t>
            </a:r>
            <a:endParaRPr kumimoji="1" lang="en-US" altLang="zh-CN" sz="1800" dirty="0"/>
          </a:p>
          <a:p>
            <a:pPr lvl="1"/>
            <a:r>
              <a:rPr kumimoji="1" lang="zh-CN" altLang="en-US" sz="1800" b="1" dirty="0">
                <a:solidFill>
                  <a:schemeClr val="accent1"/>
                </a:solidFill>
              </a:rPr>
              <a:t>抽象</a:t>
            </a:r>
            <a:r>
              <a:rPr kumimoji="1" lang="zh-CN" altLang="en-US" sz="1800" dirty="0"/>
              <a:t>：提供的接口与硬件接口不一样，操作系统负责转化</a:t>
            </a:r>
          </a:p>
          <a:p>
            <a:pPr lvl="1"/>
            <a:endParaRPr kumimoji="1" lang="en-US" altLang="zh-CN" sz="1800" dirty="0"/>
          </a:p>
        </p:txBody>
      </p:sp>
    </p:spTree>
    <p:extLst>
      <p:ext uri="{BB962C8B-B14F-4D97-AF65-F5344CB8AC3E}">
        <p14:creationId xmlns:p14="http://schemas.microsoft.com/office/powerpoint/2010/main" val="16968403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圆角矩形 82">
            <a:extLst>
              <a:ext uri="{FF2B5EF4-FFF2-40B4-BE49-F238E27FC236}">
                <a16:creationId xmlns:a16="http://schemas.microsoft.com/office/drawing/2014/main" id="{C19EFB7D-C0F6-B74B-965B-898F11FB55E9}"/>
              </a:ext>
            </a:extLst>
          </p:cNvPr>
          <p:cNvSpPr/>
          <p:nvPr/>
        </p:nvSpPr>
        <p:spPr>
          <a:xfrm>
            <a:off x="5013427" y="1793725"/>
            <a:ext cx="1140134" cy="1842076"/>
          </a:xfrm>
          <a:prstGeom prst="roundRect">
            <a:avLst>
              <a:gd name="adj" fmla="val 8201"/>
            </a:avLst>
          </a:prstGeom>
          <a:solidFill>
            <a:schemeClr val="accent3">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82" name="圆角矩形 81">
            <a:extLst>
              <a:ext uri="{FF2B5EF4-FFF2-40B4-BE49-F238E27FC236}">
                <a16:creationId xmlns:a16="http://schemas.microsoft.com/office/drawing/2014/main" id="{60F8B06D-4DF9-CF42-B1BD-A1A5FCA7C7D3}"/>
              </a:ext>
            </a:extLst>
          </p:cNvPr>
          <p:cNvSpPr/>
          <p:nvPr/>
        </p:nvSpPr>
        <p:spPr>
          <a:xfrm>
            <a:off x="1132848" y="3539796"/>
            <a:ext cx="7615592" cy="1557816"/>
          </a:xfrm>
          <a:prstGeom prst="roundRect">
            <a:avLst>
              <a:gd name="adj" fmla="val 6604"/>
            </a:avLst>
          </a:prstGeom>
          <a:solidFill>
            <a:schemeClr val="accent3">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81" name="圆角矩形 80">
            <a:extLst>
              <a:ext uri="{FF2B5EF4-FFF2-40B4-BE49-F238E27FC236}">
                <a16:creationId xmlns:a16="http://schemas.microsoft.com/office/drawing/2014/main" id="{944175C5-AA37-0E47-A944-5800F7F52363}"/>
              </a:ext>
            </a:extLst>
          </p:cNvPr>
          <p:cNvSpPr/>
          <p:nvPr/>
        </p:nvSpPr>
        <p:spPr>
          <a:xfrm>
            <a:off x="2447637" y="1796958"/>
            <a:ext cx="1140134" cy="1842076"/>
          </a:xfrm>
          <a:prstGeom prst="roundRect">
            <a:avLst>
              <a:gd name="adj" fmla="val 8201"/>
            </a:avLst>
          </a:prstGeom>
          <a:solidFill>
            <a:schemeClr val="accent3">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80" name="圆角矩形 79">
            <a:extLst>
              <a:ext uri="{FF2B5EF4-FFF2-40B4-BE49-F238E27FC236}">
                <a16:creationId xmlns:a16="http://schemas.microsoft.com/office/drawing/2014/main" id="{B9955190-332F-9140-8BDE-9023BED9E9A6}"/>
              </a:ext>
            </a:extLst>
          </p:cNvPr>
          <p:cNvSpPr/>
          <p:nvPr/>
        </p:nvSpPr>
        <p:spPr>
          <a:xfrm>
            <a:off x="6296515" y="1793724"/>
            <a:ext cx="2451941" cy="1630821"/>
          </a:xfrm>
          <a:prstGeom prst="roundRect">
            <a:avLst>
              <a:gd name="adj" fmla="val 5520"/>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79" name="圆角矩形 78">
            <a:extLst>
              <a:ext uri="{FF2B5EF4-FFF2-40B4-BE49-F238E27FC236}">
                <a16:creationId xmlns:a16="http://schemas.microsoft.com/office/drawing/2014/main" id="{3EF9EB41-EFBA-344C-A126-CE8A632D3D6E}"/>
              </a:ext>
            </a:extLst>
          </p:cNvPr>
          <p:cNvSpPr/>
          <p:nvPr/>
        </p:nvSpPr>
        <p:spPr>
          <a:xfrm>
            <a:off x="3702146" y="1802737"/>
            <a:ext cx="1254147" cy="1621808"/>
          </a:xfrm>
          <a:prstGeom prst="roundRect">
            <a:avLst>
              <a:gd name="adj" fmla="val 8201"/>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78" name="圆角矩形 77">
            <a:extLst>
              <a:ext uri="{FF2B5EF4-FFF2-40B4-BE49-F238E27FC236}">
                <a16:creationId xmlns:a16="http://schemas.microsoft.com/office/drawing/2014/main" id="{AA6B878D-D01D-9C43-B298-28247C3C9673}"/>
              </a:ext>
            </a:extLst>
          </p:cNvPr>
          <p:cNvSpPr/>
          <p:nvPr/>
        </p:nvSpPr>
        <p:spPr>
          <a:xfrm>
            <a:off x="1132847" y="1789087"/>
            <a:ext cx="1254147" cy="1635458"/>
          </a:xfrm>
          <a:prstGeom prst="roundRect">
            <a:avLst>
              <a:gd name="adj" fmla="val 7062"/>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4" name="灯片编号占位符 3">
            <a:extLst>
              <a:ext uri="{FF2B5EF4-FFF2-40B4-BE49-F238E27FC236}">
                <a16:creationId xmlns:a16="http://schemas.microsoft.com/office/drawing/2014/main" id="{C92E8262-A1E0-674F-97B8-2614AD5C0A45}"/>
              </a:ext>
            </a:extLst>
          </p:cNvPr>
          <p:cNvSpPr>
            <a:spLocks noGrp="1"/>
          </p:cNvSpPr>
          <p:nvPr>
            <p:ph type="sldNum" sz="quarter" idx="12"/>
          </p:nvPr>
        </p:nvSpPr>
        <p:spPr/>
        <p:txBody>
          <a:bodyPr/>
          <a:lstStyle/>
          <a:p>
            <a:fld id="{ADE361C3-C043-4A6E-BDCE-8DA1E7D90A3B}" type="slidenum">
              <a:rPr lang="zh-CN" altLang="en-US" smtClean="0"/>
              <a:t>82</a:t>
            </a:fld>
            <a:endParaRPr lang="zh-CN" altLang="en-US"/>
          </a:p>
        </p:txBody>
      </p:sp>
      <p:sp>
        <p:nvSpPr>
          <p:cNvPr id="5" name="圆角矩形 4">
            <a:extLst>
              <a:ext uri="{FF2B5EF4-FFF2-40B4-BE49-F238E27FC236}">
                <a16:creationId xmlns:a16="http://schemas.microsoft.com/office/drawing/2014/main" id="{FBA577FE-5606-BC46-AA76-6018336716D1}"/>
              </a:ext>
            </a:extLst>
          </p:cNvPr>
          <p:cNvSpPr/>
          <p:nvPr/>
        </p:nvSpPr>
        <p:spPr>
          <a:xfrm>
            <a:off x="1259632" y="2270793"/>
            <a:ext cx="995541" cy="663694"/>
          </a:xfrm>
          <a:prstGeom prst="roundRect">
            <a:avLst>
              <a:gd name="adj" fmla="val 8201"/>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t>OS</a:t>
            </a:r>
            <a:r>
              <a:rPr kumimoji="1" lang="zh-CN" altLang="en-US" sz="1000" dirty="0"/>
              <a:t>（抽象）</a:t>
            </a:r>
          </a:p>
        </p:txBody>
      </p:sp>
      <p:sp>
        <p:nvSpPr>
          <p:cNvPr id="6" name="剪去对角的矩形 5">
            <a:extLst>
              <a:ext uri="{FF2B5EF4-FFF2-40B4-BE49-F238E27FC236}">
                <a16:creationId xmlns:a16="http://schemas.microsoft.com/office/drawing/2014/main" id="{35DEDE9C-712B-8449-B289-9A40D6BF5740}"/>
              </a:ext>
            </a:extLst>
          </p:cNvPr>
          <p:cNvSpPr/>
          <p:nvPr/>
        </p:nvSpPr>
        <p:spPr>
          <a:xfrm>
            <a:off x="1259632" y="3619769"/>
            <a:ext cx="995541" cy="257358"/>
          </a:xfrm>
          <a:prstGeom prst="snip2Diag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t>系统 </a:t>
            </a:r>
            <a:r>
              <a:rPr kumimoji="1" lang="en-US" altLang="zh-CN" sz="1000" dirty="0"/>
              <a:t>ISA</a:t>
            </a:r>
            <a:endParaRPr kumimoji="1" lang="zh-CN" altLang="en-US" sz="1000" dirty="0"/>
          </a:p>
        </p:txBody>
      </p:sp>
      <p:sp>
        <p:nvSpPr>
          <p:cNvPr id="8" name="剪去对角的矩形 7">
            <a:extLst>
              <a:ext uri="{FF2B5EF4-FFF2-40B4-BE49-F238E27FC236}">
                <a16:creationId xmlns:a16="http://schemas.microsoft.com/office/drawing/2014/main" id="{E38292A3-0D0C-EC4D-BC04-C1B8AE1E2004}"/>
              </a:ext>
            </a:extLst>
          </p:cNvPr>
          <p:cNvSpPr/>
          <p:nvPr/>
        </p:nvSpPr>
        <p:spPr>
          <a:xfrm>
            <a:off x="2520651" y="3625384"/>
            <a:ext cx="995541" cy="257358"/>
          </a:xfrm>
          <a:prstGeom prst="snip2Diag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t>用户 </a:t>
            </a:r>
            <a:r>
              <a:rPr kumimoji="1" lang="en-US" altLang="zh-CN" sz="1000" dirty="0"/>
              <a:t>ISA</a:t>
            </a:r>
            <a:endParaRPr kumimoji="1" lang="zh-CN" altLang="en-US" sz="1000" dirty="0"/>
          </a:p>
        </p:txBody>
      </p:sp>
      <p:sp>
        <p:nvSpPr>
          <p:cNvPr id="9" name="圆角矩形 8">
            <a:extLst>
              <a:ext uri="{FF2B5EF4-FFF2-40B4-BE49-F238E27FC236}">
                <a16:creationId xmlns:a16="http://schemas.microsoft.com/office/drawing/2014/main" id="{580FC55E-961F-2643-812E-7F19A7580B24}"/>
              </a:ext>
            </a:extLst>
          </p:cNvPr>
          <p:cNvSpPr/>
          <p:nvPr/>
        </p:nvSpPr>
        <p:spPr>
          <a:xfrm>
            <a:off x="3825850" y="2270793"/>
            <a:ext cx="995541" cy="663694"/>
          </a:xfrm>
          <a:prstGeom prst="roundRect">
            <a:avLst>
              <a:gd name="adj" fmla="val 8201"/>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t>OS</a:t>
            </a:r>
            <a:r>
              <a:rPr kumimoji="1" lang="zh-CN" altLang="en-US" sz="1000" dirty="0"/>
              <a:t>（抽象）</a:t>
            </a:r>
          </a:p>
        </p:txBody>
      </p:sp>
      <p:sp>
        <p:nvSpPr>
          <p:cNvPr id="10" name="剪去对角的矩形 9">
            <a:extLst>
              <a:ext uri="{FF2B5EF4-FFF2-40B4-BE49-F238E27FC236}">
                <a16:creationId xmlns:a16="http://schemas.microsoft.com/office/drawing/2014/main" id="{58CEBB97-A341-5B4C-A6D8-FC99F91CD335}"/>
              </a:ext>
            </a:extLst>
          </p:cNvPr>
          <p:cNvSpPr/>
          <p:nvPr/>
        </p:nvSpPr>
        <p:spPr>
          <a:xfrm>
            <a:off x="3825850" y="3619769"/>
            <a:ext cx="995541" cy="257358"/>
          </a:xfrm>
          <a:prstGeom prst="snip2Diag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t>寄存器 </a:t>
            </a:r>
            <a:r>
              <a:rPr kumimoji="1" lang="en-US" altLang="zh-CN" sz="1000" dirty="0"/>
              <a:t>/</a:t>
            </a:r>
            <a:r>
              <a:rPr kumimoji="1" lang="zh-CN" altLang="en-US" sz="1000" dirty="0"/>
              <a:t> 页表</a:t>
            </a:r>
          </a:p>
        </p:txBody>
      </p:sp>
      <p:sp>
        <p:nvSpPr>
          <p:cNvPr id="11" name="圆角矩形 10">
            <a:extLst>
              <a:ext uri="{FF2B5EF4-FFF2-40B4-BE49-F238E27FC236}">
                <a16:creationId xmlns:a16="http://schemas.microsoft.com/office/drawing/2014/main" id="{33235A5F-6024-EB4A-B8D2-9FBDE94F6BB8}"/>
              </a:ext>
            </a:extLst>
          </p:cNvPr>
          <p:cNvSpPr/>
          <p:nvPr/>
        </p:nvSpPr>
        <p:spPr>
          <a:xfrm>
            <a:off x="5086869" y="2270793"/>
            <a:ext cx="995541" cy="663694"/>
          </a:xfrm>
          <a:prstGeom prst="roundRect">
            <a:avLst>
              <a:gd name="adj" fmla="val 8201"/>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t>MMU</a:t>
            </a:r>
            <a:r>
              <a:rPr kumimoji="1" lang="zh-CN" altLang="en-US" sz="900" dirty="0"/>
              <a:t>（虚拟化）</a:t>
            </a:r>
          </a:p>
        </p:txBody>
      </p:sp>
      <p:sp>
        <p:nvSpPr>
          <p:cNvPr id="12" name="剪去对角的矩形 11">
            <a:extLst>
              <a:ext uri="{FF2B5EF4-FFF2-40B4-BE49-F238E27FC236}">
                <a16:creationId xmlns:a16="http://schemas.microsoft.com/office/drawing/2014/main" id="{1EDC4DEC-92AF-024D-8DA9-12A8F5CC2329}"/>
              </a:ext>
            </a:extLst>
          </p:cNvPr>
          <p:cNvSpPr/>
          <p:nvPr/>
        </p:nvSpPr>
        <p:spPr>
          <a:xfrm>
            <a:off x="5086869" y="3619769"/>
            <a:ext cx="995541" cy="257358"/>
          </a:xfrm>
          <a:prstGeom prst="snip2Diag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t>访存 </a:t>
            </a:r>
            <a:r>
              <a:rPr kumimoji="1" lang="en-US" altLang="zh-CN" sz="1000" dirty="0"/>
              <a:t>ISA</a:t>
            </a:r>
            <a:endParaRPr kumimoji="1" lang="zh-CN" altLang="en-US" sz="1000" dirty="0"/>
          </a:p>
        </p:txBody>
      </p:sp>
      <p:sp>
        <p:nvSpPr>
          <p:cNvPr id="13" name="圆角矩形 12">
            <a:extLst>
              <a:ext uri="{FF2B5EF4-FFF2-40B4-BE49-F238E27FC236}">
                <a16:creationId xmlns:a16="http://schemas.microsoft.com/office/drawing/2014/main" id="{74C4B4D4-963D-F944-A73D-A57A165912DD}"/>
              </a:ext>
            </a:extLst>
          </p:cNvPr>
          <p:cNvSpPr/>
          <p:nvPr/>
        </p:nvSpPr>
        <p:spPr>
          <a:xfrm>
            <a:off x="6387701" y="2270793"/>
            <a:ext cx="2256560" cy="663694"/>
          </a:xfrm>
          <a:prstGeom prst="roundRect">
            <a:avLst>
              <a:gd name="adj" fmla="val 8201"/>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t>OS</a:t>
            </a:r>
            <a:r>
              <a:rPr kumimoji="1" lang="zh-CN" altLang="en-US" sz="1000" dirty="0"/>
              <a:t>（抽象）</a:t>
            </a:r>
          </a:p>
        </p:txBody>
      </p:sp>
      <p:sp>
        <p:nvSpPr>
          <p:cNvPr id="14" name="剪去对角的矩形 13">
            <a:extLst>
              <a:ext uri="{FF2B5EF4-FFF2-40B4-BE49-F238E27FC236}">
                <a16:creationId xmlns:a16="http://schemas.microsoft.com/office/drawing/2014/main" id="{3915CEE2-7430-684B-91F1-A5CCAFDB014B}"/>
              </a:ext>
            </a:extLst>
          </p:cNvPr>
          <p:cNvSpPr/>
          <p:nvPr/>
        </p:nvSpPr>
        <p:spPr>
          <a:xfrm>
            <a:off x="6387701" y="3619769"/>
            <a:ext cx="995541" cy="257358"/>
          </a:xfrm>
          <a:prstGeom prst="snip2Diag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t>寄存器</a:t>
            </a:r>
          </a:p>
        </p:txBody>
      </p:sp>
      <p:sp>
        <p:nvSpPr>
          <p:cNvPr id="16" name="剪去对角的矩形 15">
            <a:extLst>
              <a:ext uri="{FF2B5EF4-FFF2-40B4-BE49-F238E27FC236}">
                <a16:creationId xmlns:a16="http://schemas.microsoft.com/office/drawing/2014/main" id="{5BBAEF58-5591-494B-BEDB-BCB01B60D489}"/>
              </a:ext>
            </a:extLst>
          </p:cNvPr>
          <p:cNvSpPr/>
          <p:nvPr/>
        </p:nvSpPr>
        <p:spPr>
          <a:xfrm>
            <a:off x="7648720" y="3619769"/>
            <a:ext cx="995541" cy="257358"/>
          </a:xfrm>
          <a:prstGeom prst="snip2Diag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t>中断</a:t>
            </a:r>
          </a:p>
        </p:txBody>
      </p:sp>
      <p:sp>
        <p:nvSpPr>
          <p:cNvPr id="17" name="圆角矩形 16">
            <a:extLst>
              <a:ext uri="{FF2B5EF4-FFF2-40B4-BE49-F238E27FC236}">
                <a16:creationId xmlns:a16="http://schemas.microsoft.com/office/drawing/2014/main" id="{821F4601-716A-F74B-A620-D0E3B95C2B5E}"/>
              </a:ext>
            </a:extLst>
          </p:cNvPr>
          <p:cNvSpPr/>
          <p:nvPr/>
        </p:nvSpPr>
        <p:spPr>
          <a:xfrm>
            <a:off x="1259631" y="4049991"/>
            <a:ext cx="7384609" cy="366211"/>
          </a:xfrm>
          <a:prstGeom prst="roundRect">
            <a:avLst>
              <a:gd name="adj" fmla="val 16635"/>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t>CPU</a:t>
            </a:r>
            <a:endParaRPr kumimoji="1" lang="zh-CN" altLang="en-US" sz="1000" dirty="0"/>
          </a:p>
        </p:txBody>
      </p:sp>
      <p:sp>
        <p:nvSpPr>
          <p:cNvPr id="18" name="圆角矩形 17">
            <a:extLst>
              <a:ext uri="{FF2B5EF4-FFF2-40B4-BE49-F238E27FC236}">
                <a16:creationId xmlns:a16="http://schemas.microsoft.com/office/drawing/2014/main" id="{DD6929C4-2706-084B-90BA-2A6FB181E869}"/>
              </a:ext>
            </a:extLst>
          </p:cNvPr>
          <p:cNvSpPr/>
          <p:nvPr/>
        </p:nvSpPr>
        <p:spPr>
          <a:xfrm>
            <a:off x="3825850" y="4653017"/>
            <a:ext cx="2256560" cy="366211"/>
          </a:xfrm>
          <a:prstGeom prst="roundRect">
            <a:avLst>
              <a:gd name="adj" fmla="val 16635"/>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t>物理内存</a:t>
            </a:r>
          </a:p>
        </p:txBody>
      </p:sp>
      <p:sp>
        <p:nvSpPr>
          <p:cNvPr id="20" name="圆角矩形 19">
            <a:extLst>
              <a:ext uri="{FF2B5EF4-FFF2-40B4-BE49-F238E27FC236}">
                <a16:creationId xmlns:a16="http://schemas.microsoft.com/office/drawing/2014/main" id="{158B5694-99DA-CB44-BCBE-B367E1A00318}"/>
              </a:ext>
            </a:extLst>
          </p:cNvPr>
          <p:cNvSpPr/>
          <p:nvPr/>
        </p:nvSpPr>
        <p:spPr>
          <a:xfrm>
            <a:off x="6387701" y="4653016"/>
            <a:ext cx="2256560" cy="366211"/>
          </a:xfrm>
          <a:prstGeom prst="roundRect">
            <a:avLst>
              <a:gd name="adj" fmla="val 16635"/>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t>设备（存储、网络、键盘、显卡</a:t>
            </a:r>
            <a:r>
              <a:rPr kumimoji="1" lang="en-US" altLang="zh-CN" sz="1000" dirty="0"/>
              <a:t>…</a:t>
            </a:r>
            <a:r>
              <a:rPr kumimoji="1" lang="zh-CN" altLang="en-US" sz="1000" dirty="0"/>
              <a:t>）</a:t>
            </a:r>
          </a:p>
        </p:txBody>
      </p:sp>
      <p:sp>
        <p:nvSpPr>
          <p:cNvPr id="21" name="剪去对角的矩形 20">
            <a:extLst>
              <a:ext uri="{FF2B5EF4-FFF2-40B4-BE49-F238E27FC236}">
                <a16:creationId xmlns:a16="http://schemas.microsoft.com/office/drawing/2014/main" id="{56149957-AE5F-9347-AF22-E31B1B96CACD}"/>
              </a:ext>
            </a:extLst>
          </p:cNvPr>
          <p:cNvSpPr/>
          <p:nvPr/>
        </p:nvSpPr>
        <p:spPr>
          <a:xfrm>
            <a:off x="1259632" y="1883200"/>
            <a:ext cx="995541" cy="257358"/>
          </a:xfrm>
          <a:prstGeom prst="snip2Diag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t>进程 </a:t>
            </a:r>
            <a:r>
              <a:rPr kumimoji="1" lang="en-US" altLang="zh-CN" sz="1000" dirty="0"/>
              <a:t>/</a:t>
            </a:r>
            <a:r>
              <a:rPr kumimoji="1" lang="zh-CN" altLang="en-US" sz="1000" dirty="0"/>
              <a:t> 线程</a:t>
            </a:r>
          </a:p>
        </p:txBody>
      </p:sp>
      <p:sp>
        <p:nvSpPr>
          <p:cNvPr id="22" name="剪去对角的矩形 21">
            <a:extLst>
              <a:ext uri="{FF2B5EF4-FFF2-40B4-BE49-F238E27FC236}">
                <a16:creationId xmlns:a16="http://schemas.microsoft.com/office/drawing/2014/main" id="{60110D20-81B2-8040-9901-7D3CA50253BC}"/>
              </a:ext>
            </a:extLst>
          </p:cNvPr>
          <p:cNvSpPr/>
          <p:nvPr/>
        </p:nvSpPr>
        <p:spPr>
          <a:xfrm>
            <a:off x="2520651" y="1888815"/>
            <a:ext cx="995541" cy="257358"/>
          </a:xfrm>
          <a:prstGeom prst="snip2Diag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t>用户 </a:t>
            </a:r>
            <a:r>
              <a:rPr kumimoji="1" lang="en-US" altLang="zh-CN" sz="1000" dirty="0"/>
              <a:t>ISA</a:t>
            </a:r>
            <a:endParaRPr kumimoji="1" lang="zh-CN" altLang="en-US" sz="1000" dirty="0"/>
          </a:p>
        </p:txBody>
      </p:sp>
      <p:sp>
        <p:nvSpPr>
          <p:cNvPr id="23" name="剪去对角的矩形 22">
            <a:extLst>
              <a:ext uri="{FF2B5EF4-FFF2-40B4-BE49-F238E27FC236}">
                <a16:creationId xmlns:a16="http://schemas.microsoft.com/office/drawing/2014/main" id="{66079E40-A9D0-5342-B4C5-C28DE292AE46}"/>
              </a:ext>
            </a:extLst>
          </p:cNvPr>
          <p:cNvSpPr/>
          <p:nvPr/>
        </p:nvSpPr>
        <p:spPr>
          <a:xfrm>
            <a:off x="3825850" y="1883200"/>
            <a:ext cx="995541" cy="257358"/>
          </a:xfrm>
          <a:prstGeom prst="snip2Diag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t>地址映射</a:t>
            </a:r>
          </a:p>
        </p:txBody>
      </p:sp>
      <p:sp>
        <p:nvSpPr>
          <p:cNvPr id="24" name="剪去对角的矩形 23">
            <a:extLst>
              <a:ext uri="{FF2B5EF4-FFF2-40B4-BE49-F238E27FC236}">
                <a16:creationId xmlns:a16="http://schemas.microsoft.com/office/drawing/2014/main" id="{DF4EE80D-8895-8F45-9BB1-F75E6F34270F}"/>
              </a:ext>
            </a:extLst>
          </p:cNvPr>
          <p:cNvSpPr/>
          <p:nvPr/>
        </p:nvSpPr>
        <p:spPr>
          <a:xfrm>
            <a:off x="5086869" y="1883200"/>
            <a:ext cx="995541" cy="257358"/>
          </a:xfrm>
          <a:prstGeom prst="snip2Diag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t>访存 </a:t>
            </a:r>
            <a:r>
              <a:rPr kumimoji="1" lang="en-US" altLang="zh-CN" sz="1000" dirty="0"/>
              <a:t>ISA</a:t>
            </a:r>
            <a:endParaRPr kumimoji="1" lang="zh-CN" altLang="en-US" sz="1000" dirty="0"/>
          </a:p>
        </p:txBody>
      </p:sp>
      <p:sp>
        <p:nvSpPr>
          <p:cNvPr id="25" name="剪去对角的矩形 24">
            <a:extLst>
              <a:ext uri="{FF2B5EF4-FFF2-40B4-BE49-F238E27FC236}">
                <a16:creationId xmlns:a16="http://schemas.microsoft.com/office/drawing/2014/main" id="{8D7A99CB-F8F2-4D41-8EB2-11A86F0B53CE}"/>
              </a:ext>
            </a:extLst>
          </p:cNvPr>
          <p:cNvSpPr/>
          <p:nvPr/>
        </p:nvSpPr>
        <p:spPr>
          <a:xfrm>
            <a:off x="6387701" y="1883200"/>
            <a:ext cx="2256560" cy="257358"/>
          </a:xfrm>
          <a:prstGeom prst="snip2Diag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t>文件</a:t>
            </a:r>
          </a:p>
        </p:txBody>
      </p:sp>
      <p:cxnSp>
        <p:nvCxnSpPr>
          <p:cNvPr id="28" name="直线箭头连接符 27">
            <a:extLst>
              <a:ext uri="{FF2B5EF4-FFF2-40B4-BE49-F238E27FC236}">
                <a16:creationId xmlns:a16="http://schemas.microsoft.com/office/drawing/2014/main" id="{1F842B54-FB62-4645-B06F-4953C04F7A50}"/>
              </a:ext>
            </a:extLst>
          </p:cNvPr>
          <p:cNvCxnSpPr>
            <a:cxnSpLocks/>
            <a:endCxn id="22" idx="1"/>
          </p:cNvCxnSpPr>
          <p:nvPr/>
        </p:nvCxnSpPr>
        <p:spPr>
          <a:xfrm flipV="1">
            <a:off x="3018421" y="2146173"/>
            <a:ext cx="1" cy="1397242"/>
          </a:xfrm>
          <a:prstGeom prst="straightConnector1">
            <a:avLst/>
          </a:prstGeom>
          <a:ln>
            <a:solidFill>
              <a:schemeClr val="accent3"/>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CB77E7A1-AE74-FB46-B27F-A045B86E2294}"/>
              </a:ext>
            </a:extLst>
          </p:cNvPr>
          <p:cNvSpPr/>
          <p:nvPr/>
        </p:nvSpPr>
        <p:spPr>
          <a:xfrm>
            <a:off x="2669607" y="2483295"/>
            <a:ext cx="697627" cy="246221"/>
          </a:xfrm>
          <a:prstGeom prst="rect">
            <a:avLst/>
          </a:prstGeom>
          <a:solidFill>
            <a:schemeClr val="accent3">
              <a:lumMod val="20000"/>
              <a:lumOff val="80000"/>
            </a:schemeClr>
          </a:solidFill>
        </p:spPr>
        <p:txBody>
          <a:bodyPr wrap="none">
            <a:spAutoFit/>
          </a:bodyPr>
          <a:lstStyle/>
          <a:p>
            <a:pPr algn="ctr"/>
            <a:r>
              <a:rPr kumimoji="1" lang="zh-CN" altLang="en-US" sz="1000" dirty="0">
                <a:solidFill>
                  <a:schemeClr val="accent3"/>
                </a:solidFill>
              </a:rPr>
              <a:t>（直通）</a:t>
            </a:r>
            <a:endParaRPr lang="zh-CN" altLang="en-US" sz="1000" dirty="0">
              <a:solidFill>
                <a:schemeClr val="accent3"/>
              </a:solidFill>
            </a:endParaRPr>
          </a:p>
        </p:txBody>
      </p:sp>
      <p:sp>
        <p:nvSpPr>
          <p:cNvPr id="42" name="圆角矩形 41">
            <a:extLst>
              <a:ext uri="{FF2B5EF4-FFF2-40B4-BE49-F238E27FC236}">
                <a16:creationId xmlns:a16="http://schemas.microsoft.com/office/drawing/2014/main" id="{502AC026-7BB4-144E-9E54-7B2F7126C8A0}"/>
              </a:ext>
            </a:extLst>
          </p:cNvPr>
          <p:cNvSpPr/>
          <p:nvPr/>
        </p:nvSpPr>
        <p:spPr>
          <a:xfrm>
            <a:off x="1132847" y="647278"/>
            <a:ext cx="7615592" cy="968945"/>
          </a:xfrm>
          <a:prstGeom prst="roundRect">
            <a:avLst>
              <a:gd name="adj" fmla="val 7009"/>
            </a:avLst>
          </a:prstGeom>
          <a:solidFill>
            <a:schemeClr val="accent4">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zh-CN" altLang="en-US" sz="1200" dirty="0">
              <a:solidFill>
                <a:schemeClr val="tx1"/>
              </a:solidFill>
            </a:endParaRPr>
          </a:p>
        </p:txBody>
      </p:sp>
      <p:cxnSp>
        <p:nvCxnSpPr>
          <p:cNvPr id="43" name="直线箭头连接符 42">
            <a:extLst>
              <a:ext uri="{FF2B5EF4-FFF2-40B4-BE49-F238E27FC236}">
                <a16:creationId xmlns:a16="http://schemas.microsoft.com/office/drawing/2014/main" id="{788A9251-399C-5240-8E9C-6320454AA772}"/>
              </a:ext>
            </a:extLst>
          </p:cNvPr>
          <p:cNvCxnSpPr>
            <a:cxnSpLocks/>
          </p:cNvCxnSpPr>
          <p:nvPr/>
        </p:nvCxnSpPr>
        <p:spPr>
          <a:xfrm>
            <a:off x="1757403" y="1010649"/>
            <a:ext cx="0" cy="792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6CCD3435-A306-7840-B144-D92C642905C7}"/>
              </a:ext>
            </a:extLst>
          </p:cNvPr>
          <p:cNvSpPr txBox="1"/>
          <p:nvPr/>
        </p:nvSpPr>
        <p:spPr>
          <a:xfrm>
            <a:off x="1723659" y="914772"/>
            <a:ext cx="1008112" cy="613694"/>
          </a:xfrm>
          <a:prstGeom prst="rect">
            <a:avLst/>
          </a:prstGeom>
          <a:noFill/>
        </p:spPr>
        <p:txBody>
          <a:bodyPr wrap="square" rtlCol="0">
            <a:spAutoFit/>
          </a:bodyPr>
          <a:lstStyle/>
          <a:p>
            <a:pPr>
              <a:lnSpc>
                <a:spcPct val="130000"/>
              </a:lnSpc>
            </a:pPr>
            <a:r>
              <a:rPr kumimoji="1" lang="en-US" altLang="zh-CN" sz="900" dirty="0">
                <a:solidFill>
                  <a:schemeClr val="accent1"/>
                </a:solidFill>
              </a:rPr>
              <a:t>fork()</a:t>
            </a:r>
          </a:p>
          <a:p>
            <a:pPr>
              <a:lnSpc>
                <a:spcPct val="130000"/>
              </a:lnSpc>
            </a:pPr>
            <a:r>
              <a:rPr kumimoji="1" lang="en-US" altLang="zh-CN" sz="900" dirty="0">
                <a:solidFill>
                  <a:schemeClr val="accent1"/>
                </a:solidFill>
              </a:rPr>
              <a:t>signal()</a:t>
            </a:r>
          </a:p>
          <a:p>
            <a:pPr>
              <a:lnSpc>
                <a:spcPct val="130000"/>
              </a:lnSpc>
            </a:pPr>
            <a:r>
              <a:rPr kumimoji="1" lang="en-US" altLang="zh-CN" sz="900" dirty="0">
                <a:solidFill>
                  <a:schemeClr val="accent1"/>
                </a:solidFill>
              </a:rPr>
              <a:t>waitpid()</a:t>
            </a:r>
            <a:r>
              <a:rPr kumimoji="1" lang="zh-CN" altLang="en-US" sz="900" dirty="0">
                <a:solidFill>
                  <a:schemeClr val="accent1"/>
                </a:solidFill>
              </a:rPr>
              <a:t> </a:t>
            </a:r>
            <a:r>
              <a:rPr kumimoji="1" lang="en-US" altLang="zh-CN" sz="900" dirty="0">
                <a:solidFill>
                  <a:schemeClr val="accent1"/>
                </a:solidFill>
              </a:rPr>
              <a:t>…</a:t>
            </a:r>
            <a:endParaRPr kumimoji="1" lang="zh-CN" altLang="en-US" sz="900" dirty="0">
              <a:solidFill>
                <a:schemeClr val="accent1"/>
              </a:solidFill>
            </a:endParaRPr>
          </a:p>
        </p:txBody>
      </p:sp>
      <p:cxnSp>
        <p:nvCxnSpPr>
          <p:cNvPr id="45" name="直线箭头连接符 44">
            <a:extLst>
              <a:ext uri="{FF2B5EF4-FFF2-40B4-BE49-F238E27FC236}">
                <a16:creationId xmlns:a16="http://schemas.microsoft.com/office/drawing/2014/main" id="{783513D1-78C3-B641-AE09-6D0434C71EB5}"/>
              </a:ext>
            </a:extLst>
          </p:cNvPr>
          <p:cNvCxnSpPr>
            <a:cxnSpLocks/>
          </p:cNvCxnSpPr>
          <p:nvPr/>
        </p:nvCxnSpPr>
        <p:spPr>
          <a:xfrm>
            <a:off x="3018421" y="1010649"/>
            <a:ext cx="1" cy="797703"/>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F5E5CCF1-60ED-444F-B27D-B5CAA98BD6E6}"/>
              </a:ext>
            </a:extLst>
          </p:cNvPr>
          <p:cNvSpPr txBox="1"/>
          <p:nvPr/>
        </p:nvSpPr>
        <p:spPr>
          <a:xfrm>
            <a:off x="2987824" y="914772"/>
            <a:ext cx="501751" cy="613694"/>
          </a:xfrm>
          <a:prstGeom prst="rect">
            <a:avLst/>
          </a:prstGeom>
          <a:noFill/>
        </p:spPr>
        <p:txBody>
          <a:bodyPr wrap="square" rtlCol="0">
            <a:spAutoFit/>
          </a:bodyPr>
          <a:lstStyle/>
          <a:p>
            <a:pPr>
              <a:lnSpc>
                <a:spcPct val="130000"/>
              </a:lnSpc>
            </a:pPr>
            <a:r>
              <a:rPr kumimoji="1" lang="en-US" altLang="zh-CN" sz="900" dirty="0">
                <a:solidFill>
                  <a:schemeClr val="accent3"/>
                </a:solidFill>
              </a:rPr>
              <a:t>add</a:t>
            </a:r>
          </a:p>
          <a:p>
            <a:pPr>
              <a:lnSpc>
                <a:spcPct val="130000"/>
              </a:lnSpc>
            </a:pPr>
            <a:r>
              <a:rPr kumimoji="1" lang="en-US" altLang="zh-CN" sz="900" dirty="0">
                <a:solidFill>
                  <a:schemeClr val="accent3"/>
                </a:solidFill>
              </a:rPr>
              <a:t>mov</a:t>
            </a:r>
          </a:p>
          <a:p>
            <a:pPr>
              <a:lnSpc>
                <a:spcPct val="130000"/>
              </a:lnSpc>
            </a:pPr>
            <a:r>
              <a:rPr kumimoji="1" lang="en-US" altLang="zh-CN" sz="900" dirty="0">
                <a:solidFill>
                  <a:schemeClr val="accent3"/>
                </a:solidFill>
              </a:rPr>
              <a:t>bl</a:t>
            </a:r>
            <a:r>
              <a:rPr kumimoji="1" lang="zh-CN" altLang="en-US" sz="900" dirty="0">
                <a:solidFill>
                  <a:schemeClr val="accent3"/>
                </a:solidFill>
              </a:rPr>
              <a:t> </a:t>
            </a:r>
            <a:r>
              <a:rPr kumimoji="1" lang="en-US" altLang="zh-CN" sz="900" dirty="0">
                <a:solidFill>
                  <a:schemeClr val="accent3"/>
                </a:solidFill>
              </a:rPr>
              <a:t>…</a:t>
            </a:r>
            <a:endParaRPr kumimoji="1" lang="zh-CN" altLang="en-US" sz="900" dirty="0">
              <a:solidFill>
                <a:schemeClr val="accent3"/>
              </a:solidFill>
            </a:endParaRPr>
          </a:p>
        </p:txBody>
      </p:sp>
      <p:cxnSp>
        <p:nvCxnSpPr>
          <p:cNvPr id="47" name="直线箭头连接符 46">
            <a:extLst>
              <a:ext uri="{FF2B5EF4-FFF2-40B4-BE49-F238E27FC236}">
                <a16:creationId xmlns:a16="http://schemas.microsoft.com/office/drawing/2014/main" id="{F75FC769-B2CA-704C-BED2-D411985E9BAF}"/>
              </a:ext>
            </a:extLst>
          </p:cNvPr>
          <p:cNvCxnSpPr>
            <a:cxnSpLocks/>
          </p:cNvCxnSpPr>
          <p:nvPr/>
        </p:nvCxnSpPr>
        <p:spPr>
          <a:xfrm>
            <a:off x="4323618" y="1013489"/>
            <a:ext cx="1" cy="797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B2F646C6-6CC4-C64D-BDA2-D0BAD54373FF}"/>
              </a:ext>
            </a:extLst>
          </p:cNvPr>
          <p:cNvSpPr txBox="1"/>
          <p:nvPr/>
        </p:nvSpPr>
        <p:spPr>
          <a:xfrm>
            <a:off x="4290413" y="921149"/>
            <a:ext cx="1008112" cy="613694"/>
          </a:xfrm>
          <a:prstGeom prst="rect">
            <a:avLst/>
          </a:prstGeom>
          <a:noFill/>
        </p:spPr>
        <p:txBody>
          <a:bodyPr wrap="square" rtlCol="0">
            <a:spAutoFit/>
          </a:bodyPr>
          <a:lstStyle/>
          <a:p>
            <a:pPr>
              <a:lnSpc>
                <a:spcPct val="130000"/>
              </a:lnSpc>
            </a:pPr>
            <a:r>
              <a:rPr kumimoji="1" lang="en-US" altLang="zh-CN" sz="900" dirty="0">
                <a:solidFill>
                  <a:schemeClr val="accent1"/>
                </a:solidFill>
              </a:rPr>
              <a:t>mmap()</a:t>
            </a:r>
          </a:p>
          <a:p>
            <a:pPr>
              <a:lnSpc>
                <a:spcPct val="130000"/>
              </a:lnSpc>
            </a:pPr>
            <a:r>
              <a:rPr kumimoji="1" lang="en-US" altLang="zh-CN" sz="900" dirty="0">
                <a:solidFill>
                  <a:schemeClr val="accent1"/>
                </a:solidFill>
              </a:rPr>
              <a:t>mprotect()</a:t>
            </a:r>
          </a:p>
          <a:p>
            <a:pPr>
              <a:lnSpc>
                <a:spcPct val="130000"/>
              </a:lnSpc>
            </a:pPr>
            <a:r>
              <a:rPr kumimoji="1" lang="en-US" altLang="zh-CN" sz="900" dirty="0">
                <a:solidFill>
                  <a:schemeClr val="accent1"/>
                </a:solidFill>
              </a:rPr>
              <a:t>shmat()</a:t>
            </a:r>
            <a:r>
              <a:rPr kumimoji="1" lang="zh-CN" altLang="en-US" sz="900" dirty="0">
                <a:solidFill>
                  <a:schemeClr val="accent1"/>
                </a:solidFill>
              </a:rPr>
              <a:t> </a:t>
            </a:r>
            <a:r>
              <a:rPr kumimoji="1" lang="en-US" altLang="zh-CN" sz="900" dirty="0">
                <a:solidFill>
                  <a:schemeClr val="accent1"/>
                </a:solidFill>
              </a:rPr>
              <a:t>…</a:t>
            </a:r>
            <a:endParaRPr kumimoji="1" lang="zh-CN" altLang="en-US" sz="900" dirty="0">
              <a:solidFill>
                <a:schemeClr val="accent1"/>
              </a:solidFill>
            </a:endParaRPr>
          </a:p>
        </p:txBody>
      </p:sp>
      <p:cxnSp>
        <p:nvCxnSpPr>
          <p:cNvPr id="49" name="直线箭头连接符 48">
            <a:extLst>
              <a:ext uri="{FF2B5EF4-FFF2-40B4-BE49-F238E27FC236}">
                <a16:creationId xmlns:a16="http://schemas.microsoft.com/office/drawing/2014/main" id="{BC91FD13-314C-0649-A066-A4AEDE42D8B0}"/>
              </a:ext>
            </a:extLst>
          </p:cNvPr>
          <p:cNvCxnSpPr>
            <a:cxnSpLocks/>
          </p:cNvCxnSpPr>
          <p:nvPr/>
        </p:nvCxnSpPr>
        <p:spPr>
          <a:xfrm>
            <a:off x="5584634" y="1005668"/>
            <a:ext cx="1" cy="797703"/>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线箭头连接符 50">
            <a:extLst>
              <a:ext uri="{FF2B5EF4-FFF2-40B4-BE49-F238E27FC236}">
                <a16:creationId xmlns:a16="http://schemas.microsoft.com/office/drawing/2014/main" id="{69DCC0A2-473F-4042-9166-7F8D0C159BF9}"/>
              </a:ext>
            </a:extLst>
          </p:cNvPr>
          <p:cNvCxnSpPr>
            <a:cxnSpLocks/>
          </p:cNvCxnSpPr>
          <p:nvPr/>
        </p:nvCxnSpPr>
        <p:spPr>
          <a:xfrm>
            <a:off x="7534095" y="1007112"/>
            <a:ext cx="1" cy="797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F2ED6566-DB22-F241-84E8-713A9AB6A444}"/>
              </a:ext>
            </a:extLst>
          </p:cNvPr>
          <p:cNvSpPr txBox="1"/>
          <p:nvPr/>
        </p:nvSpPr>
        <p:spPr>
          <a:xfrm>
            <a:off x="7500890" y="914772"/>
            <a:ext cx="1008112" cy="613694"/>
          </a:xfrm>
          <a:prstGeom prst="rect">
            <a:avLst/>
          </a:prstGeom>
          <a:noFill/>
        </p:spPr>
        <p:txBody>
          <a:bodyPr wrap="square" rtlCol="0">
            <a:spAutoFit/>
          </a:bodyPr>
          <a:lstStyle/>
          <a:p>
            <a:pPr>
              <a:lnSpc>
                <a:spcPct val="130000"/>
              </a:lnSpc>
            </a:pPr>
            <a:r>
              <a:rPr kumimoji="1" lang="en-US" altLang="zh-CN" sz="900" dirty="0">
                <a:solidFill>
                  <a:schemeClr val="accent1"/>
                </a:solidFill>
              </a:rPr>
              <a:t>open()</a:t>
            </a:r>
          </a:p>
          <a:p>
            <a:pPr>
              <a:lnSpc>
                <a:spcPct val="130000"/>
              </a:lnSpc>
            </a:pPr>
            <a:r>
              <a:rPr kumimoji="1" lang="en-US" altLang="zh-CN" sz="900" dirty="0">
                <a:solidFill>
                  <a:schemeClr val="accent1"/>
                </a:solidFill>
              </a:rPr>
              <a:t>write()</a:t>
            </a:r>
          </a:p>
          <a:p>
            <a:pPr>
              <a:lnSpc>
                <a:spcPct val="130000"/>
              </a:lnSpc>
            </a:pPr>
            <a:r>
              <a:rPr kumimoji="1" lang="en-US" altLang="zh-CN" sz="900" dirty="0">
                <a:solidFill>
                  <a:schemeClr val="accent1"/>
                </a:solidFill>
              </a:rPr>
              <a:t>ioctl()</a:t>
            </a:r>
            <a:r>
              <a:rPr kumimoji="1" lang="zh-CN" altLang="en-US" sz="900" dirty="0">
                <a:solidFill>
                  <a:schemeClr val="accent1"/>
                </a:solidFill>
              </a:rPr>
              <a:t> </a:t>
            </a:r>
            <a:r>
              <a:rPr kumimoji="1" lang="en-US" altLang="zh-CN" sz="900" dirty="0">
                <a:solidFill>
                  <a:schemeClr val="accent1"/>
                </a:solidFill>
              </a:rPr>
              <a:t>…</a:t>
            </a:r>
            <a:endParaRPr kumimoji="1" lang="zh-CN" altLang="en-US" sz="900" dirty="0">
              <a:solidFill>
                <a:schemeClr val="accent1"/>
              </a:solidFill>
            </a:endParaRPr>
          </a:p>
        </p:txBody>
      </p:sp>
      <p:sp>
        <p:nvSpPr>
          <p:cNvPr id="59" name="文本框 58">
            <a:extLst>
              <a:ext uri="{FF2B5EF4-FFF2-40B4-BE49-F238E27FC236}">
                <a16:creationId xmlns:a16="http://schemas.microsoft.com/office/drawing/2014/main" id="{E5E9BFA1-1DF3-474D-823B-69C06ABFA22E}"/>
              </a:ext>
            </a:extLst>
          </p:cNvPr>
          <p:cNvSpPr txBox="1"/>
          <p:nvPr/>
        </p:nvSpPr>
        <p:spPr>
          <a:xfrm>
            <a:off x="5548412" y="920147"/>
            <a:ext cx="1008112" cy="433645"/>
          </a:xfrm>
          <a:prstGeom prst="rect">
            <a:avLst/>
          </a:prstGeom>
          <a:noFill/>
        </p:spPr>
        <p:txBody>
          <a:bodyPr wrap="square" rtlCol="0">
            <a:spAutoFit/>
          </a:bodyPr>
          <a:lstStyle/>
          <a:p>
            <a:pPr>
              <a:lnSpc>
                <a:spcPct val="130000"/>
              </a:lnSpc>
            </a:pPr>
            <a:r>
              <a:rPr kumimoji="1" lang="en-US" altLang="zh-CN" sz="900" dirty="0">
                <a:solidFill>
                  <a:schemeClr val="accent3"/>
                </a:solidFill>
              </a:rPr>
              <a:t>load</a:t>
            </a:r>
          </a:p>
          <a:p>
            <a:pPr>
              <a:lnSpc>
                <a:spcPct val="130000"/>
              </a:lnSpc>
            </a:pPr>
            <a:r>
              <a:rPr kumimoji="1" lang="en-US" altLang="zh-CN" sz="900" dirty="0">
                <a:solidFill>
                  <a:schemeClr val="accent3"/>
                </a:solidFill>
              </a:rPr>
              <a:t>store</a:t>
            </a:r>
            <a:endParaRPr kumimoji="1" lang="zh-CN" altLang="en-US" sz="900" dirty="0">
              <a:solidFill>
                <a:schemeClr val="accent3"/>
              </a:solidFill>
            </a:endParaRPr>
          </a:p>
        </p:txBody>
      </p:sp>
      <p:sp>
        <p:nvSpPr>
          <p:cNvPr id="61" name="文本框 60">
            <a:extLst>
              <a:ext uri="{FF2B5EF4-FFF2-40B4-BE49-F238E27FC236}">
                <a16:creationId xmlns:a16="http://schemas.microsoft.com/office/drawing/2014/main" id="{A98DA758-D1F5-F949-B92D-ED7646B287BD}"/>
              </a:ext>
            </a:extLst>
          </p:cNvPr>
          <p:cNvSpPr txBox="1"/>
          <p:nvPr/>
        </p:nvSpPr>
        <p:spPr>
          <a:xfrm>
            <a:off x="5541967" y="2966572"/>
            <a:ext cx="1008112" cy="433645"/>
          </a:xfrm>
          <a:prstGeom prst="rect">
            <a:avLst/>
          </a:prstGeom>
          <a:noFill/>
        </p:spPr>
        <p:txBody>
          <a:bodyPr wrap="square" rtlCol="0">
            <a:spAutoFit/>
          </a:bodyPr>
          <a:lstStyle/>
          <a:p>
            <a:pPr>
              <a:lnSpc>
                <a:spcPct val="130000"/>
              </a:lnSpc>
            </a:pPr>
            <a:r>
              <a:rPr kumimoji="1" lang="en-US" altLang="zh-CN" sz="900" dirty="0">
                <a:solidFill>
                  <a:schemeClr val="accent3"/>
                </a:solidFill>
              </a:rPr>
              <a:t>load</a:t>
            </a:r>
          </a:p>
          <a:p>
            <a:pPr>
              <a:lnSpc>
                <a:spcPct val="130000"/>
              </a:lnSpc>
            </a:pPr>
            <a:r>
              <a:rPr kumimoji="1" lang="en-US" altLang="zh-CN" sz="900" dirty="0">
                <a:solidFill>
                  <a:schemeClr val="accent3"/>
                </a:solidFill>
              </a:rPr>
              <a:t>store</a:t>
            </a:r>
            <a:endParaRPr kumimoji="1" lang="zh-CN" altLang="en-US" sz="900" dirty="0">
              <a:solidFill>
                <a:schemeClr val="accent3"/>
              </a:solidFill>
            </a:endParaRPr>
          </a:p>
        </p:txBody>
      </p:sp>
      <p:cxnSp>
        <p:nvCxnSpPr>
          <p:cNvPr id="62" name="直线箭头连接符 61">
            <a:extLst>
              <a:ext uri="{FF2B5EF4-FFF2-40B4-BE49-F238E27FC236}">
                <a16:creationId xmlns:a16="http://schemas.microsoft.com/office/drawing/2014/main" id="{75140F35-8C9D-6E48-BEB3-C675BF06B1A7}"/>
              </a:ext>
            </a:extLst>
          </p:cNvPr>
          <p:cNvCxnSpPr>
            <a:cxnSpLocks/>
          </p:cNvCxnSpPr>
          <p:nvPr/>
        </p:nvCxnSpPr>
        <p:spPr>
          <a:xfrm>
            <a:off x="1757403" y="2934487"/>
            <a:ext cx="0" cy="608928"/>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A3750736-512C-CA42-AFF9-339F11D66BA3}"/>
              </a:ext>
            </a:extLst>
          </p:cNvPr>
          <p:cNvSpPr txBox="1"/>
          <p:nvPr/>
        </p:nvSpPr>
        <p:spPr>
          <a:xfrm>
            <a:off x="1705850" y="2963796"/>
            <a:ext cx="1082033" cy="434606"/>
          </a:xfrm>
          <a:prstGeom prst="rect">
            <a:avLst/>
          </a:prstGeom>
          <a:noFill/>
        </p:spPr>
        <p:txBody>
          <a:bodyPr wrap="square" rtlCol="0">
            <a:spAutoFit/>
          </a:bodyPr>
          <a:lstStyle/>
          <a:p>
            <a:pPr>
              <a:lnSpc>
                <a:spcPct val="130000"/>
              </a:lnSpc>
            </a:pPr>
            <a:r>
              <a:rPr kumimoji="1" lang="zh-CN" altLang="en-US" sz="900" dirty="0">
                <a:solidFill>
                  <a:schemeClr val="accent3"/>
                </a:solidFill>
              </a:rPr>
              <a:t>读写寄存器</a:t>
            </a:r>
            <a:endParaRPr kumimoji="1" lang="en-US" altLang="zh-CN" sz="900" dirty="0">
              <a:solidFill>
                <a:schemeClr val="accent3"/>
              </a:solidFill>
            </a:endParaRPr>
          </a:p>
          <a:p>
            <a:pPr>
              <a:lnSpc>
                <a:spcPct val="130000"/>
              </a:lnSpc>
            </a:pPr>
            <a:r>
              <a:rPr kumimoji="1" lang="zh-CN" altLang="en-US" sz="900" dirty="0">
                <a:solidFill>
                  <a:schemeClr val="accent3"/>
                </a:solidFill>
              </a:rPr>
              <a:t>特权指令</a:t>
            </a:r>
            <a:endParaRPr kumimoji="1" lang="en-US" altLang="zh-CN" sz="900" dirty="0">
              <a:solidFill>
                <a:schemeClr val="accent3"/>
              </a:solidFill>
            </a:endParaRPr>
          </a:p>
        </p:txBody>
      </p:sp>
      <p:cxnSp>
        <p:nvCxnSpPr>
          <p:cNvPr id="64" name="直线箭头连接符 63">
            <a:extLst>
              <a:ext uri="{FF2B5EF4-FFF2-40B4-BE49-F238E27FC236}">
                <a16:creationId xmlns:a16="http://schemas.microsoft.com/office/drawing/2014/main" id="{F45DC56B-CCB2-FA45-A9D9-0B1B84A37D29}"/>
              </a:ext>
            </a:extLst>
          </p:cNvPr>
          <p:cNvCxnSpPr>
            <a:cxnSpLocks/>
          </p:cNvCxnSpPr>
          <p:nvPr/>
        </p:nvCxnSpPr>
        <p:spPr>
          <a:xfrm>
            <a:off x="4293530" y="2934487"/>
            <a:ext cx="0" cy="608928"/>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5" name="文本框 64">
            <a:extLst>
              <a:ext uri="{FF2B5EF4-FFF2-40B4-BE49-F238E27FC236}">
                <a16:creationId xmlns:a16="http://schemas.microsoft.com/office/drawing/2014/main" id="{D80B8366-2AD7-C646-B3C5-63B87207E0E8}"/>
              </a:ext>
            </a:extLst>
          </p:cNvPr>
          <p:cNvSpPr txBox="1"/>
          <p:nvPr/>
        </p:nvSpPr>
        <p:spPr>
          <a:xfrm>
            <a:off x="4228256" y="2964818"/>
            <a:ext cx="1042891" cy="434606"/>
          </a:xfrm>
          <a:prstGeom prst="rect">
            <a:avLst/>
          </a:prstGeom>
          <a:noFill/>
        </p:spPr>
        <p:txBody>
          <a:bodyPr wrap="square" rtlCol="0">
            <a:spAutoFit/>
          </a:bodyPr>
          <a:lstStyle/>
          <a:p>
            <a:pPr>
              <a:lnSpc>
                <a:spcPct val="130000"/>
              </a:lnSpc>
            </a:pPr>
            <a:r>
              <a:rPr kumimoji="1" lang="zh-CN" altLang="en-US" sz="900" dirty="0">
                <a:solidFill>
                  <a:schemeClr val="accent3"/>
                </a:solidFill>
              </a:rPr>
              <a:t>读写寄存器</a:t>
            </a:r>
            <a:endParaRPr kumimoji="1" lang="en-US" altLang="zh-CN" sz="900" dirty="0">
              <a:solidFill>
                <a:schemeClr val="accent3"/>
              </a:solidFill>
            </a:endParaRPr>
          </a:p>
          <a:p>
            <a:pPr>
              <a:lnSpc>
                <a:spcPct val="130000"/>
              </a:lnSpc>
            </a:pPr>
            <a:r>
              <a:rPr kumimoji="1" lang="zh-CN" altLang="en-US" sz="900" dirty="0">
                <a:solidFill>
                  <a:schemeClr val="accent3"/>
                </a:solidFill>
              </a:rPr>
              <a:t>修改页表</a:t>
            </a:r>
            <a:endParaRPr kumimoji="1" lang="en-US" altLang="zh-CN" sz="900" dirty="0">
              <a:solidFill>
                <a:schemeClr val="accent3"/>
              </a:solidFill>
            </a:endParaRPr>
          </a:p>
        </p:txBody>
      </p:sp>
      <p:cxnSp>
        <p:nvCxnSpPr>
          <p:cNvPr id="66" name="直线箭头连接符 65">
            <a:extLst>
              <a:ext uri="{FF2B5EF4-FFF2-40B4-BE49-F238E27FC236}">
                <a16:creationId xmlns:a16="http://schemas.microsoft.com/office/drawing/2014/main" id="{6B8DAEEC-206A-2E4B-9207-EC4B83B3B492}"/>
              </a:ext>
            </a:extLst>
          </p:cNvPr>
          <p:cNvCxnSpPr>
            <a:cxnSpLocks/>
          </p:cNvCxnSpPr>
          <p:nvPr/>
        </p:nvCxnSpPr>
        <p:spPr>
          <a:xfrm>
            <a:off x="6881956" y="2934487"/>
            <a:ext cx="0" cy="608928"/>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7" name="文本框 66">
            <a:extLst>
              <a:ext uri="{FF2B5EF4-FFF2-40B4-BE49-F238E27FC236}">
                <a16:creationId xmlns:a16="http://schemas.microsoft.com/office/drawing/2014/main" id="{B8DC9537-2F89-084F-ACA1-901F2846D5A4}"/>
              </a:ext>
            </a:extLst>
          </p:cNvPr>
          <p:cNvSpPr txBox="1"/>
          <p:nvPr/>
        </p:nvSpPr>
        <p:spPr>
          <a:xfrm>
            <a:off x="6844061" y="3004662"/>
            <a:ext cx="788251" cy="254557"/>
          </a:xfrm>
          <a:prstGeom prst="rect">
            <a:avLst/>
          </a:prstGeom>
          <a:noFill/>
        </p:spPr>
        <p:txBody>
          <a:bodyPr wrap="square" rtlCol="0">
            <a:spAutoFit/>
          </a:bodyPr>
          <a:lstStyle/>
          <a:p>
            <a:pPr>
              <a:lnSpc>
                <a:spcPct val="130000"/>
              </a:lnSpc>
            </a:pPr>
            <a:r>
              <a:rPr kumimoji="1" lang="zh-CN" altLang="en-US" sz="900" dirty="0">
                <a:solidFill>
                  <a:schemeClr val="accent3"/>
                </a:solidFill>
              </a:rPr>
              <a:t>读写寄存器</a:t>
            </a:r>
            <a:endParaRPr kumimoji="1" lang="en-US" altLang="zh-CN" sz="900" dirty="0">
              <a:solidFill>
                <a:schemeClr val="accent3"/>
              </a:solidFill>
            </a:endParaRPr>
          </a:p>
        </p:txBody>
      </p:sp>
      <p:cxnSp>
        <p:nvCxnSpPr>
          <p:cNvPr id="68" name="直线箭头连接符 67">
            <a:extLst>
              <a:ext uri="{FF2B5EF4-FFF2-40B4-BE49-F238E27FC236}">
                <a16:creationId xmlns:a16="http://schemas.microsoft.com/office/drawing/2014/main" id="{4B39E0E3-9938-4044-A925-85E3B459AD35}"/>
              </a:ext>
            </a:extLst>
          </p:cNvPr>
          <p:cNvCxnSpPr>
            <a:cxnSpLocks/>
          </p:cNvCxnSpPr>
          <p:nvPr/>
        </p:nvCxnSpPr>
        <p:spPr>
          <a:xfrm>
            <a:off x="8138287" y="2934487"/>
            <a:ext cx="0" cy="608928"/>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9" name="文本框 68">
            <a:extLst>
              <a:ext uri="{FF2B5EF4-FFF2-40B4-BE49-F238E27FC236}">
                <a16:creationId xmlns:a16="http://schemas.microsoft.com/office/drawing/2014/main" id="{8CF72A4C-5CE2-2340-89CC-90DA19C24CC7}"/>
              </a:ext>
            </a:extLst>
          </p:cNvPr>
          <p:cNvSpPr txBox="1"/>
          <p:nvPr/>
        </p:nvSpPr>
        <p:spPr>
          <a:xfrm>
            <a:off x="8100392" y="3004662"/>
            <a:ext cx="685956" cy="254557"/>
          </a:xfrm>
          <a:prstGeom prst="rect">
            <a:avLst/>
          </a:prstGeom>
          <a:noFill/>
        </p:spPr>
        <p:txBody>
          <a:bodyPr wrap="square" rtlCol="0">
            <a:spAutoFit/>
          </a:bodyPr>
          <a:lstStyle/>
          <a:p>
            <a:pPr>
              <a:lnSpc>
                <a:spcPct val="130000"/>
              </a:lnSpc>
            </a:pPr>
            <a:r>
              <a:rPr kumimoji="1" lang="zh-CN" altLang="en-US" sz="900" dirty="0">
                <a:solidFill>
                  <a:schemeClr val="accent3"/>
                </a:solidFill>
              </a:rPr>
              <a:t>中断处理</a:t>
            </a:r>
            <a:endParaRPr kumimoji="1" lang="en-US" altLang="zh-CN" sz="900" dirty="0">
              <a:solidFill>
                <a:schemeClr val="accent3"/>
              </a:solidFill>
            </a:endParaRPr>
          </a:p>
        </p:txBody>
      </p:sp>
      <p:cxnSp>
        <p:nvCxnSpPr>
          <p:cNvPr id="70" name="直线箭头连接符 69">
            <a:extLst>
              <a:ext uri="{FF2B5EF4-FFF2-40B4-BE49-F238E27FC236}">
                <a16:creationId xmlns:a16="http://schemas.microsoft.com/office/drawing/2014/main" id="{F0A7559F-2CE0-EB41-88A0-DFC87FD70866}"/>
              </a:ext>
            </a:extLst>
          </p:cNvPr>
          <p:cNvCxnSpPr>
            <a:cxnSpLocks/>
          </p:cNvCxnSpPr>
          <p:nvPr/>
        </p:nvCxnSpPr>
        <p:spPr>
          <a:xfrm flipV="1">
            <a:off x="5584640" y="2934487"/>
            <a:ext cx="0" cy="608928"/>
          </a:xfrm>
          <a:prstGeom prst="straightConnector1">
            <a:avLst/>
          </a:prstGeom>
          <a:ln>
            <a:solidFill>
              <a:schemeClr val="accent3"/>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文本框 70">
            <a:extLst>
              <a:ext uri="{FF2B5EF4-FFF2-40B4-BE49-F238E27FC236}">
                <a16:creationId xmlns:a16="http://schemas.microsoft.com/office/drawing/2014/main" id="{D2BBC3BB-5BEC-8141-A49B-FD2A017D54CB}"/>
              </a:ext>
            </a:extLst>
          </p:cNvPr>
          <p:cNvSpPr txBox="1"/>
          <p:nvPr/>
        </p:nvSpPr>
        <p:spPr>
          <a:xfrm>
            <a:off x="2987824" y="2793746"/>
            <a:ext cx="501751" cy="613694"/>
          </a:xfrm>
          <a:prstGeom prst="rect">
            <a:avLst/>
          </a:prstGeom>
          <a:noFill/>
        </p:spPr>
        <p:txBody>
          <a:bodyPr wrap="square" rtlCol="0">
            <a:spAutoFit/>
          </a:bodyPr>
          <a:lstStyle/>
          <a:p>
            <a:pPr>
              <a:lnSpc>
                <a:spcPct val="130000"/>
              </a:lnSpc>
            </a:pPr>
            <a:r>
              <a:rPr kumimoji="1" lang="en-US" altLang="zh-CN" sz="900" dirty="0">
                <a:solidFill>
                  <a:schemeClr val="accent3"/>
                </a:solidFill>
              </a:rPr>
              <a:t>add</a:t>
            </a:r>
          </a:p>
          <a:p>
            <a:pPr>
              <a:lnSpc>
                <a:spcPct val="130000"/>
              </a:lnSpc>
            </a:pPr>
            <a:r>
              <a:rPr kumimoji="1" lang="en-US" altLang="zh-CN" sz="900" dirty="0">
                <a:solidFill>
                  <a:schemeClr val="accent3"/>
                </a:solidFill>
              </a:rPr>
              <a:t>mov</a:t>
            </a:r>
          </a:p>
          <a:p>
            <a:pPr>
              <a:lnSpc>
                <a:spcPct val="130000"/>
              </a:lnSpc>
            </a:pPr>
            <a:r>
              <a:rPr kumimoji="1" lang="en-US" altLang="zh-CN" sz="900" dirty="0">
                <a:solidFill>
                  <a:schemeClr val="accent3"/>
                </a:solidFill>
              </a:rPr>
              <a:t>bl</a:t>
            </a:r>
            <a:r>
              <a:rPr kumimoji="1" lang="zh-CN" altLang="en-US" sz="900" dirty="0">
                <a:solidFill>
                  <a:schemeClr val="accent3"/>
                </a:solidFill>
              </a:rPr>
              <a:t> </a:t>
            </a:r>
            <a:r>
              <a:rPr kumimoji="1" lang="en-US" altLang="zh-CN" sz="900" dirty="0">
                <a:solidFill>
                  <a:schemeClr val="accent3"/>
                </a:solidFill>
              </a:rPr>
              <a:t>…</a:t>
            </a:r>
            <a:endParaRPr kumimoji="1" lang="zh-CN" altLang="en-US" sz="900" dirty="0">
              <a:solidFill>
                <a:schemeClr val="accent3"/>
              </a:solidFill>
            </a:endParaRPr>
          </a:p>
        </p:txBody>
      </p:sp>
      <p:sp>
        <p:nvSpPr>
          <p:cNvPr id="72" name="矩形 71">
            <a:extLst>
              <a:ext uri="{FF2B5EF4-FFF2-40B4-BE49-F238E27FC236}">
                <a16:creationId xmlns:a16="http://schemas.microsoft.com/office/drawing/2014/main" id="{BFEE0E10-605A-F14E-8008-CA830BB6846C}"/>
              </a:ext>
            </a:extLst>
          </p:cNvPr>
          <p:cNvSpPr/>
          <p:nvPr/>
        </p:nvSpPr>
        <p:spPr>
          <a:xfrm>
            <a:off x="42710" y="1883200"/>
            <a:ext cx="1082348" cy="246221"/>
          </a:xfrm>
          <a:prstGeom prst="rect">
            <a:avLst/>
          </a:prstGeom>
          <a:noFill/>
        </p:spPr>
        <p:txBody>
          <a:bodyPr wrap="none">
            <a:spAutoFit/>
          </a:bodyPr>
          <a:lstStyle/>
          <a:p>
            <a:pPr algn="ctr"/>
            <a:r>
              <a:rPr kumimoji="1" lang="zh-CN" altLang="en-US" sz="1000" b="1" dirty="0">
                <a:solidFill>
                  <a:schemeClr val="accent4">
                    <a:lumMod val="50000"/>
                  </a:schemeClr>
                </a:solidFill>
              </a:rPr>
              <a:t>应用看到的接口</a:t>
            </a:r>
          </a:p>
        </p:txBody>
      </p:sp>
      <p:sp>
        <p:nvSpPr>
          <p:cNvPr id="73" name="矩形 72">
            <a:extLst>
              <a:ext uri="{FF2B5EF4-FFF2-40B4-BE49-F238E27FC236}">
                <a16:creationId xmlns:a16="http://schemas.microsoft.com/office/drawing/2014/main" id="{1FA7858C-C156-8146-98BA-040F45DFC25D}"/>
              </a:ext>
            </a:extLst>
          </p:cNvPr>
          <p:cNvSpPr/>
          <p:nvPr/>
        </p:nvSpPr>
        <p:spPr>
          <a:xfrm>
            <a:off x="35496" y="3625337"/>
            <a:ext cx="1096775" cy="246221"/>
          </a:xfrm>
          <a:prstGeom prst="rect">
            <a:avLst/>
          </a:prstGeom>
          <a:noFill/>
        </p:spPr>
        <p:txBody>
          <a:bodyPr wrap="none">
            <a:spAutoFit/>
          </a:bodyPr>
          <a:lstStyle/>
          <a:p>
            <a:pPr algn="ctr"/>
            <a:r>
              <a:rPr kumimoji="1" lang="en-US" altLang="zh-CN" sz="1000" b="1" dirty="0">
                <a:solidFill>
                  <a:schemeClr val="accent3"/>
                </a:solidFill>
              </a:rPr>
              <a:t>CPU</a:t>
            </a:r>
            <a:r>
              <a:rPr kumimoji="1" lang="zh-CN" altLang="en-US" sz="1000" b="1" dirty="0">
                <a:solidFill>
                  <a:schemeClr val="accent3"/>
                </a:solidFill>
              </a:rPr>
              <a:t>提供的接口</a:t>
            </a:r>
          </a:p>
        </p:txBody>
      </p:sp>
      <p:cxnSp>
        <p:nvCxnSpPr>
          <p:cNvPr id="30" name="直线连接符 29">
            <a:extLst>
              <a:ext uri="{FF2B5EF4-FFF2-40B4-BE49-F238E27FC236}">
                <a16:creationId xmlns:a16="http://schemas.microsoft.com/office/drawing/2014/main" id="{5E6936FC-9667-D844-B9BC-69215EA3E276}"/>
              </a:ext>
            </a:extLst>
          </p:cNvPr>
          <p:cNvCxnSpPr>
            <a:cxnSpLocks/>
          </p:cNvCxnSpPr>
          <p:nvPr/>
        </p:nvCxnSpPr>
        <p:spPr>
          <a:xfrm>
            <a:off x="3635896" y="346030"/>
            <a:ext cx="0" cy="5255203"/>
          </a:xfrm>
          <a:prstGeom prst="line">
            <a:avLst/>
          </a:prstGeom>
          <a:ln>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直线连接符 73">
            <a:extLst>
              <a:ext uri="{FF2B5EF4-FFF2-40B4-BE49-F238E27FC236}">
                <a16:creationId xmlns:a16="http://schemas.microsoft.com/office/drawing/2014/main" id="{67438450-B562-A34D-9491-33B9C04BD500}"/>
              </a:ext>
            </a:extLst>
          </p:cNvPr>
          <p:cNvCxnSpPr>
            <a:cxnSpLocks/>
          </p:cNvCxnSpPr>
          <p:nvPr/>
        </p:nvCxnSpPr>
        <p:spPr>
          <a:xfrm>
            <a:off x="6228184" y="346030"/>
            <a:ext cx="0" cy="5255203"/>
          </a:xfrm>
          <a:prstGeom prst="line">
            <a:avLst/>
          </a:prstGeom>
          <a:ln>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1CE41B84-5DE9-D14A-A722-F297876990E2}"/>
              </a:ext>
            </a:extLst>
          </p:cNvPr>
          <p:cNvSpPr/>
          <p:nvPr/>
        </p:nvSpPr>
        <p:spPr>
          <a:xfrm>
            <a:off x="1977411" y="346031"/>
            <a:ext cx="968535" cy="246221"/>
          </a:xfrm>
          <a:prstGeom prst="rect">
            <a:avLst/>
          </a:prstGeom>
        </p:spPr>
        <p:txBody>
          <a:bodyPr wrap="none">
            <a:spAutoFit/>
          </a:bodyPr>
          <a:lstStyle/>
          <a:p>
            <a:r>
              <a:rPr kumimoji="1" lang="zh-CN" altLang="en-US" sz="1000" b="1" dirty="0">
                <a:solidFill>
                  <a:schemeClr val="tx1">
                    <a:lumMod val="65000"/>
                    <a:lumOff val="35000"/>
                  </a:schemeClr>
                </a:solidFill>
              </a:rPr>
              <a:t>使用</a:t>
            </a:r>
            <a:r>
              <a:rPr kumimoji="1" lang="en-US" altLang="zh-CN" sz="1000" b="1" dirty="0">
                <a:solidFill>
                  <a:schemeClr val="tx1">
                    <a:lumMod val="65000"/>
                    <a:lumOff val="35000"/>
                  </a:schemeClr>
                </a:solidFill>
              </a:rPr>
              <a:t>CPU</a:t>
            </a:r>
            <a:r>
              <a:rPr kumimoji="1" lang="zh-CN" altLang="en-US" sz="1000" b="1" dirty="0">
                <a:solidFill>
                  <a:schemeClr val="tx1">
                    <a:lumMod val="65000"/>
                    <a:lumOff val="35000"/>
                  </a:schemeClr>
                </a:solidFill>
              </a:rPr>
              <a:t>资源</a:t>
            </a:r>
            <a:endParaRPr lang="zh-CN" altLang="en-US" sz="1000" b="1" dirty="0">
              <a:solidFill>
                <a:schemeClr val="tx1">
                  <a:lumMod val="65000"/>
                  <a:lumOff val="35000"/>
                </a:schemeClr>
              </a:solidFill>
            </a:endParaRPr>
          </a:p>
        </p:txBody>
      </p:sp>
      <p:sp>
        <p:nvSpPr>
          <p:cNvPr id="75" name="矩形 74">
            <a:extLst>
              <a:ext uri="{FF2B5EF4-FFF2-40B4-BE49-F238E27FC236}">
                <a16:creationId xmlns:a16="http://schemas.microsoft.com/office/drawing/2014/main" id="{1CBC5DE4-A01C-3E48-B9F4-9A912846A12E}"/>
              </a:ext>
            </a:extLst>
          </p:cNvPr>
          <p:cNvSpPr/>
          <p:nvPr/>
        </p:nvSpPr>
        <p:spPr>
          <a:xfrm>
            <a:off x="4483777" y="346030"/>
            <a:ext cx="954107" cy="246221"/>
          </a:xfrm>
          <a:prstGeom prst="rect">
            <a:avLst/>
          </a:prstGeom>
        </p:spPr>
        <p:txBody>
          <a:bodyPr wrap="none">
            <a:spAutoFit/>
          </a:bodyPr>
          <a:lstStyle/>
          <a:p>
            <a:r>
              <a:rPr kumimoji="1" lang="zh-CN" altLang="en-US" sz="1000" b="1" dirty="0">
                <a:solidFill>
                  <a:schemeClr val="tx1">
                    <a:lumMod val="65000"/>
                    <a:lumOff val="35000"/>
                  </a:schemeClr>
                </a:solidFill>
              </a:rPr>
              <a:t>使用内存资源</a:t>
            </a:r>
            <a:endParaRPr lang="zh-CN" altLang="en-US" sz="1000" b="1" dirty="0">
              <a:solidFill>
                <a:schemeClr val="tx1">
                  <a:lumMod val="65000"/>
                  <a:lumOff val="35000"/>
                </a:schemeClr>
              </a:solidFill>
            </a:endParaRPr>
          </a:p>
        </p:txBody>
      </p:sp>
      <p:sp>
        <p:nvSpPr>
          <p:cNvPr id="76" name="矩形 75">
            <a:extLst>
              <a:ext uri="{FF2B5EF4-FFF2-40B4-BE49-F238E27FC236}">
                <a16:creationId xmlns:a16="http://schemas.microsoft.com/office/drawing/2014/main" id="{00539622-682F-9D42-AA1A-22BE4947771E}"/>
              </a:ext>
            </a:extLst>
          </p:cNvPr>
          <p:cNvSpPr/>
          <p:nvPr/>
        </p:nvSpPr>
        <p:spPr>
          <a:xfrm>
            <a:off x="7018485" y="346030"/>
            <a:ext cx="954107" cy="246221"/>
          </a:xfrm>
          <a:prstGeom prst="rect">
            <a:avLst/>
          </a:prstGeom>
        </p:spPr>
        <p:txBody>
          <a:bodyPr wrap="none">
            <a:spAutoFit/>
          </a:bodyPr>
          <a:lstStyle/>
          <a:p>
            <a:r>
              <a:rPr kumimoji="1" lang="zh-CN" altLang="en-US" sz="1000" b="1" dirty="0">
                <a:solidFill>
                  <a:schemeClr val="tx1">
                    <a:lumMod val="65000"/>
                    <a:lumOff val="35000"/>
                  </a:schemeClr>
                </a:solidFill>
              </a:rPr>
              <a:t>使用设备资源</a:t>
            </a:r>
            <a:endParaRPr lang="zh-CN" altLang="en-US" sz="1000" b="1" dirty="0">
              <a:solidFill>
                <a:schemeClr val="tx1">
                  <a:lumMod val="65000"/>
                  <a:lumOff val="35000"/>
                </a:schemeClr>
              </a:solidFill>
            </a:endParaRPr>
          </a:p>
        </p:txBody>
      </p:sp>
      <p:sp>
        <p:nvSpPr>
          <p:cNvPr id="77" name="矩形 76">
            <a:extLst>
              <a:ext uri="{FF2B5EF4-FFF2-40B4-BE49-F238E27FC236}">
                <a16:creationId xmlns:a16="http://schemas.microsoft.com/office/drawing/2014/main" id="{0B68395E-A6B8-9D49-A9AE-57D277EFF0A4}"/>
              </a:ext>
            </a:extLst>
          </p:cNvPr>
          <p:cNvSpPr/>
          <p:nvPr/>
        </p:nvSpPr>
        <p:spPr>
          <a:xfrm>
            <a:off x="4603125" y="676235"/>
            <a:ext cx="697627" cy="246221"/>
          </a:xfrm>
          <a:prstGeom prst="rect">
            <a:avLst/>
          </a:prstGeom>
        </p:spPr>
        <p:txBody>
          <a:bodyPr wrap="none">
            <a:spAutoFit/>
          </a:bodyPr>
          <a:lstStyle/>
          <a:p>
            <a:pPr algn="ctr"/>
            <a:r>
              <a:rPr kumimoji="1" lang="zh-CN" altLang="en-US" sz="1000" dirty="0">
                <a:solidFill>
                  <a:schemeClr val="accent4">
                    <a:lumMod val="50000"/>
                  </a:schemeClr>
                </a:solidFill>
              </a:rPr>
              <a:t>应用程序</a:t>
            </a:r>
          </a:p>
        </p:txBody>
      </p:sp>
      <p:cxnSp>
        <p:nvCxnSpPr>
          <p:cNvPr id="53" name="直线箭头连接符 52">
            <a:extLst>
              <a:ext uri="{FF2B5EF4-FFF2-40B4-BE49-F238E27FC236}">
                <a16:creationId xmlns:a16="http://schemas.microsoft.com/office/drawing/2014/main" id="{92DAC5EC-8033-984D-9E68-98ACCDC9873A}"/>
              </a:ext>
            </a:extLst>
          </p:cNvPr>
          <p:cNvCxnSpPr>
            <a:cxnSpLocks/>
            <a:stCxn id="17" idx="2"/>
            <a:endCxn id="18" idx="0"/>
          </p:cNvCxnSpPr>
          <p:nvPr/>
        </p:nvCxnSpPr>
        <p:spPr>
          <a:xfrm>
            <a:off x="4951936" y="4416202"/>
            <a:ext cx="2194" cy="236815"/>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线箭头连接符 54">
            <a:extLst>
              <a:ext uri="{FF2B5EF4-FFF2-40B4-BE49-F238E27FC236}">
                <a16:creationId xmlns:a16="http://schemas.microsoft.com/office/drawing/2014/main" id="{3F82871D-00F2-AD49-9A42-5A0D8B1968A2}"/>
              </a:ext>
            </a:extLst>
          </p:cNvPr>
          <p:cNvCxnSpPr>
            <a:cxnSpLocks/>
            <a:endCxn id="20" idx="0"/>
          </p:cNvCxnSpPr>
          <p:nvPr/>
        </p:nvCxnSpPr>
        <p:spPr>
          <a:xfrm flipH="1">
            <a:off x="7515981" y="4410299"/>
            <a:ext cx="1" cy="242717"/>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4" name="矩形 83">
            <a:extLst>
              <a:ext uri="{FF2B5EF4-FFF2-40B4-BE49-F238E27FC236}">
                <a16:creationId xmlns:a16="http://schemas.microsoft.com/office/drawing/2014/main" id="{B23A369B-9FA8-7C48-900A-4C16ADE03E50}"/>
              </a:ext>
            </a:extLst>
          </p:cNvPr>
          <p:cNvSpPr/>
          <p:nvPr/>
        </p:nvSpPr>
        <p:spPr>
          <a:xfrm>
            <a:off x="62280" y="2387385"/>
            <a:ext cx="825867" cy="872803"/>
          </a:xfrm>
          <a:prstGeom prst="rect">
            <a:avLst/>
          </a:prstGeom>
        </p:spPr>
        <p:txBody>
          <a:bodyPr wrap="none">
            <a:spAutoFit/>
          </a:bodyPr>
          <a:lstStyle/>
          <a:p>
            <a:pPr>
              <a:lnSpc>
                <a:spcPct val="130000"/>
              </a:lnSpc>
            </a:pPr>
            <a:r>
              <a:rPr kumimoji="1" lang="zh-CN" altLang="en-US" sz="1000" b="1" dirty="0">
                <a:solidFill>
                  <a:schemeClr val="tx1">
                    <a:lumMod val="65000"/>
                    <a:lumOff val="35000"/>
                  </a:schemeClr>
                </a:solidFill>
              </a:rPr>
              <a:t>三种方式：</a:t>
            </a:r>
            <a:endParaRPr kumimoji="1" lang="en-US" altLang="zh-CN" sz="1000" b="1" dirty="0">
              <a:solidFill>
                <a:schemeClr val="tx1">
                  <a:lumMod val="65000"/>
                  <a:lumOff val="35000"/>
                </a:schemeClr>
              </a:solidFill>
            </a:endParaRPr>
          </a:p>
          <a:p>
            <a:pPr marL="228600" indent="-228600">
              <a:lnSpc>
                <a:spcPct val="130000"/>
              </a:lnSpc>
              <a:buFont typeface="+mj-lt"/>
              <a:buAutoNum type="arabicPeriod"/>
            </a:pPr>
            <a:r>
              <a:rPr kumimoji="1" lang="zh-CN" altLang="en-US" sz="1000" dirty="0">
                <a:solidFill>
                  <a:schemeClr val="tx1">
                    <a:lumMod val="65000"/>
                    <a:lumOff val="35000"/>
                  </a:schemeClr>
                </a:solidFill>
              </a:rPr>
              <a:t>直通</a:t>
            </a:r>
            <a:endParaRPr kumimoji="1" lang="en-US" altLang="zh-CN" sz="1000" dirty="0">
              <a:solidFill>
                <a:schemeClr val="tx1">
                  <a:lumMod val="65000"/>
                  <a:lumOff val="35000"/>
                </a:schemeClr>
              </a:solidFill>
            </a:endParaRPr>
          </a:p>
          <a:p>
            <a:pPr marL="228600" indent="-228600">
              <a:lnSpc>
                <a:spcPct val="130000"/>
              </a:lnSpc>
              <a:buFont typeface="+mj-lt"/>
              <a:buAutoNum type="arabicPeriod"/>
            </a:pPr>
            <a:r>
              <a:rPr kumimoji="1" lang="zh-CN" altLang="en-US" sz="1000" dirty="0">
                <a:solidFill>
                  <a:schemeClr val="tx1">
                    <a:lumMod val="65000"/>
                    <a:lumOff val="35000"/>
                  </a:schemeClr>
                </a:solidFill>
              </a:rPr>
              <a:t>抽象</a:t>
            </a:r>
            <a:endParaRPr kumimoji="1" lang="en-US" altLang="zh-CN" sz="1000" dirty="0">
              <a:solidFill>
                <a:schemeClr val="tx1">
                  <a:lumMod val="65000"/>
                  <a:lumOff val="35000"/>
                </a:schemeClr>
              </a:solidFill>
            </a:endParaRPr>
          </a:p>
          <a:p>
            <a:pPr marL="228600" indent="-228600">
              <a:lnSpc>
                <a:spcPct val="130000"/>
              </a:lnSpc>
              <a:buFont typeface="+mj-lt"/>
              <a:buAutoNum type="arabicPeriod"/>
            </a:pPr>
            <a:r>
              <a:rPr kumimoji="1" lang="zh-CN" altLang="en-US" sz="1000" dirty="0">
                <a:solidFill>
                  <a:schemeClr val="tx1">
                    <a:lumMod val="65000"/>
                    <a:lumOff val="35000"/>
                  </a:schemeClr>
                </a:solidFill>
              </a:rPr>
              <a:t>虚拟化</a:t>
            </a:r>
            <a:endParaRPr lang="zh-CN" altLang="en-US" sz="1000" dirty="0">
              <a:solidFill>
                <a:schemeClr val="tx1">
                  <a:lumMod val="65000"/>
                  <a:lumOff val="35000"/>
                </a:schemeClr>
              </a:solidFill>
            </a:endParaRPr>
          </a:p>
        </p:txBody>
      </p:sp>
      <p:sp>
        <p:nvSpPr>
          <p:cNvPr id="85" name="圆角矩形 84">
            <a:extLst>
              <a:ext uri="{FF2B5EF4-FFF2-40B4-BE49-F238E27FC236}">
                <a16:creationId xmlns:a16="http://schemas.microsoft.com/office/drawing/2014/main" id="{DAE3379F-F268-9D48-B934-137ADE3CC275}"/>
              </a:ext>
            </a:extLst>
          </p:cNvPr>
          <p:cNvSpPr/>
          <p:nvPr/>
        </p:nvSpPr>
        <p:spPr>
          <a:xfrm>
            <a:off x="257136" y="4244575"/>
            <a:ext cx="168242" cy="157796"/>
          </a:xfrm>
          <a:prstGeom prst="roundRect">
            <a:avLst>
              <a:gd name="adj" fmla="val 19298"/>
            </a:avLst>
          </a:prstGeom>
          <a:solidFill>
            <a:schemeClr val="accent4">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zh-CN" altLang="en-US" sz="1200" dirty="0">
              <a:solidFill>
                <a:schemeClr val="tx1"/>
              </a:solidFill>
            </a:endParaRPr>
          </a:p>
        </p:txBody>
      </p:sp>
      <p:sp>
        <p:nvSpPr>
          <p:cNvPr id="86" name="圆角矩形 85">
            <a:extLst>
              <a:ext uri="{FF2B5EF4-FFF2-40B4-BE49-F238E27FC236}">
                <a16:creationId xmlns:a16="http://schemas.microsoft.com/office/drawing/2014/main" id="{8B7F7A9D-1D8F-F04B-ADAE-9EC8EE85D6F9}"/>
              </a:ext>
            </a:extLst>
          </p:cNvPr>
          <p:cNvSpPr/>
          <p:nvPr/>
        </p:nvSpPr>
        <p:spPr>
          <a:xfrm>
            <a:off x="257136" y="4447104"/>
            <a:ext cx="168242" cy="157796"/>
          </a:xfrm>
          <a:prstGeom prst="roundRect">
            <a:avLst>
              <a:gd name="adj" fmla="val 19298"/>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87" name="圆角矩形 86">
            <a:extLst>
              <a:ext uri="{FF2B5EF4-FFF2-40B4-BE49-F238E27FC236}">
                <a16:creationId xmlns:a16="http://schemas.microsoft.com/office/drawing/2014/main" id="{F1C74219-AF0E-244D-A4B0-110BA72CC7D3}"/>
              </a:ext>
            </a:extLst>
          </p:cNvPr>
          <p:cNvSpPr/>
          <p:nvPr/>
        </p:nvSpPr>
        <p:spPr>
          <a:xfrm>
            <a:off x="257136" y="4649633"/>
            <a:ext cx="168242" cy="157796"/>
          </a:xfrm>
          <a:prstGeom prst="roundRect">
            <a:avLst>
              <a:gd name="adj" fmla="val 19298"/>
            </a:avLst>
          </a:prstGeom>
          <a:solidFill>
            <a:schemeClr val="accent3">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94" name="任意形状 93">
            <a:extLst>
              <a:ext uri="{FF2B5EF4-FFF2-40B4-BE49-F238E27FC236}">
                <a16:creationId xmlns:a16="http://schemas.microsoft.com/office/drawing/2014/main" id="{0341CF8C-B826-864C-BA51-F4E142D86F6D}"/>
              </a:ext>
            </a:extLst>
          </p:cNvPr>
          <p:cNvSpPr/>
          <p:nvPr/>
        </p:nvSpPr>
        <p:spPr>
          <a:xfrm>
            <a:off x="257136" y="4949175"/>
            <a:ext cx="168242" cy="78867"/>
          </a:xfrm>
          <a:custGeom>
            <a:avLst/>
            <a:gdLst>
              <a:gd name="connsiteX0" fmla="*/ 0 w 168242"/>
              <a:gd name="connsiteY0" fmla="*/ 0 h 78867"/>
              <a:gd name="connsiteX1" fmla="*/ 168242 w 168242"/>
              <a:gd name="connsiteY1" fmla="*/ 0 h 78867"/>
              <a:gd name="connsiteX2" fmla="*/ 168242 w 168242"/>
              <a:gd name="connsiteY2" fmla="*/ 78867 h 78867"/>
              <a:gd name="connsiteX3" fmla="*/ 48071 w 168242"/>
              <a:gd name="connsiteY3" fmla="*/ 78867 h 78867"/>
              <a:gd name="connsiteX4" fmla="*/ 0 w 168242"/>
              <a:gd name="connsiteY4" fmla="*/ 30796 h 78867"/>
              <a:gd name="connsiteX5" fmla="*/ 0 w 168242"/>
              <a:gd name="connsiteY5" fmla="*/ 0 h 7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242" h="78867">
                <a:moveTo>
                  <a:pt x="0" y="0"/>
                </a:moveTo>
                <a:lnTo>
                  <a:pt x="168242" y="0"/>
                </a:lnTo>
                <a:lnTo>
                  <a:pt x="168242" y="78867"/>
                </a:lnTo>
                <a:lnTo>
                  <a:pt x="48071" y="78867"/>
                </a:lnTo>
                <a:lnTo>
                  <a:pt x="0" y="30796"/>
                </a:lnTo>
                <a:lnTo>
                  <a:pt x="0" y="0"/>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93" name="任意形状 92">
            <a:extLst>
              <a:ext uri="{FF2B5EF4-FFF2-40B4-BE49-F238E27FC236}">
                <a16:creationId xmlns:a16="http://schemas.microsoft.com/office/drawing/2014/main" id="{F4CC119F-4DE8-F348-AC2C-81FDB03EAB82}"/>
              </a:ext>
            </a:extLst>
          </p:cNvPr>
          <p:cNvSpPr/>
          <p:nvPr/>
        </p:nvSpPr>
        <p:spPr>
          <a:xfrm>
            <a:off x="257136" y="4870246"/>
            <a:ext cx="168242" cy="78929"/>
          </a:xfrm>
          <a:custGeom>
            <a:avLst/>
            <a:gdLst>
              <a:gd name="connsiteX0" fmla="*/ 0 w 168242"/>
              <a:gd name="connsiteY0" fmla="*/ 0 h 78929"/>
              <a:gd name="connsiteX1" fmla="*/ 120171 w 168242"/>
              <a:gd name="connsiteY1" fmla="*/ 0 h 78929"/>
              <a:gd name="connsiteX2" fmla="*/ 168242 w 168242"/>
              <a:gd name="connsiteY2" fmla="*/ 48071 h 78929"/>
              <a:gd name="connsiteX3" fmla="*/ 168242 w 168242"/>
              <a:gd name="connsiteY3" fmla="*/ 78929 h 78929"/>
              <a:gd name="connsiteX4" fmla="*/ 0 w 168242"/>
              <a:gd name="connsiteY4" fmla="*/ 78929 h 78929"/>
              <a:gd name="connsiteX5" fmla="*/ 0 w 168242"/>
              <a:gd name="connsiteY5" fmla="*/ 0 h 78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242" h="78929">
                <a:moveTo>
                  <a:pt x="0" y="0"/>
                </a:moveTo>
                <a:lnTo>
                  <a:pt x="120171" y="0"/>
                </a:lnTo>
                <a:lnTo>
                  <a:pt x="168242" y="48071"/>
                </a:lnTo>
                <a:lnTo>
                  <a:pt x="168242" y="78929"/>
                </a:lnTo>
                <a:lnTo>
                  <a:pt x="0" y="78929"/>
                </a:lnTo>
                <a:lnTo>
                  <a:pt x="0" y="0"/>
                </a:lnTo>
                <a:close/>
              </a:path>
            </a:pathLst>
          </a:cu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95" name="矩形 94">
            <a:extLst>
              <a:ext uri="{FF2B5EF4-FFF2-40B4-BE49-F238E27FC236}">
                <a16:creationId xmlns:a16="http://schemas.microsoft.com/office/drawing/2014/main" id="{E6C55296-3BC5-274F-8C9C-0C5B906491C2}"/>
              </a:ext>
            </a:extLst>
          </p:cNvPr>
          <p:cNvSpPr/>
          <p:nvPr/>
        </p:nvSpPr>
        <p:spPr>
          <a:xfrm>
            <a:off x="386438" y="4162454"/>
            <a:ext cx="441146" cy="272639"/>
          </a:xfrm>
          <a:prstGeom prst="rect">
            <a:avLst/>
          </a:prstGeom>
        </p:spPr>
        <p:txBody>
          <a:bodyPr wrap="none">
            <a:spAutoFit/>
          </a:bodyPr>
          <a:lstStyle/>
          <a:p>
            <a:pPr>
              <a:lnSpc>
                <a:spcPct val="130000"/>
              </a:lnSpc>
            </a:pPr>
            <a:r>
              <a:rPr kumimoji="1" lang="zh-CN" altLang="en-US" sz="1000" dirty="0">
                <a:solidFill>
                  <a:schemeClr val="tx1">
                    <a:lumMod val="65000"/>
                    <a:lumOff val="35000"/>
                  </a:schemeClr>
                </a:solidFill>
              </a:rPr>
              <a:t>应用</a:t>
            </a:r>
            <a:endParaRPr lang="zh-CN" altLang="en-US" sz="1000" dirty="0">
              <a:solidFill>
                <a:schemeClr val="tx1">
                  <a:lumMod val="65000"/>
                  <a:lumOff val="35000"/>
                </a:schemeClr>
              </a:solidFill>
            </a:endParaRPr>
          </a:p>
        </p:txBody>
      </p:sp>
      <p:sp>
        <p:nvSpPr>
          <p:cNvPr id="96" name="矩形 95">
            <a:extLst>
              <a:ext uri="{FF2B5EF4-FFF2-40B4-BE49-F238E27FC236}">
                <a16:creationId xmlns:a16="http://schemas.microsoft.com/office/drawing/2014/main" id="{0702AC7E-9AD5-1B4A-AC90-3AAC0F89912D}"/>
              </a:ext>
            </a:extLst>
          </p:cNvPr>
          <p:cNvSpPr/>
          <p:nvPr/>
        </p:nvSpPr>
        <p:spPr>
          <a:xfrm>
            <a:off x="386438" y="4373628"/>
            <a:ext cx="369012" cy="271549"/>
          </a:xfrm>
          <a:prstGeom prst="rect">
            <a:avLst/>
          </a:prstGeom>
        </p:spPr>
        <p:txBody>
          <a:bodyPr wrap="none">
            <a:spAutoFit/>
          </a:bodyPr>
          <a:lstStyle/>
          <a:p>
            <a:pPr>
              <a:lnSpc>
                <a:spcPct val="130000"/>
              </a:lnSpc>
            </a:pPr>
            <a:r>
              <a:rPr kumimoji="1" lang="en-US" altLang="zh-CN" sz="1000" dirty="0">
                <a:solidFill>
                  <a:schemeClr val="tx1">
                    <a:lumMod val="65000"/>
                    <a:lumOff val="35000"/>
                  </a:schemeClr>
                </a:solidFill>
              </a:rPr>
              <a:t>OS</a:t>
            </a:r>
            <a:endParaRPr lang="zh-CN" altLang="en-US" sz="1000" dirty="0">
              <a:solidFill>
                <a:schemeClr val="tx1">
                  <a:lumMod val="65000"/>
                  <a:lumOff val="35000"/>
                </a:schemeClr>
              </a:solidFill>
            </a:endParaRPr>
          </a:p>
        </p:txBody>
      </p:sp>
      <p:sp>
        <p:nvSpPr>
          <p:cNvPr id="97" name="矩形 96">
            <a:extLst>
              <a:ext uri="{FF2B5EF4-FFF2-40B4-BE49-F238E27FC236}">
                <a16:creationId xmlns:a16="http://schemas.microsoft.com/office/drawing/2014/main" id="{F9768091-9B58-424B-8F22-2F1B27B5C23B}"/>
              </a:ext>
            </a:extLst>
          </p:cNvPr>
          <p:cNvSpPr/>
          <p:nvPr/>
        </p:nvSpPr>
        <p:spPr>
          <a:xfrm>
            <a:off x="386438" y="4584802"/>
            <a:ext cx="441146" cy="272639"/>
          </a:xfrm>
          <a:prstGeom prst="rect">
            <a:avLst/>
          </a:prstGeom>
        </p:spPr>
        <p:txBody>
          <a:bodyPr wrap="none">
            <a:spAutoFit/>
          </a:bodyPr>
          <a:lstStyle/>
          <a:p>
            <a:pPr>
              <a:lnSpc>
                <a:spcPct val="130000"/>
              </a:lnSpc>
            </a:pPr>
            <a:r>
              <a:rPr kumimoji="1" lang="zh-CN" altLang="en-US" sz="1000" dirty="0">
                <a:solidFill>
                  <a:schemeClr val="tx1">
                    <a:lumMod val="65000"/>
                    <a:lumOff val="35000"/>
                  </a:schemeClr>
                </a:solidFill>
              </a:rPr>
              <a:t>硬件</a:t>
            </a:r>
            <a:endParaRPr lang="zh-CN" altLang="en-US" sz="1000" dirty="0">
              <a:solidFill>
                <a:schemeClr val="tx1">
                  <a:lumMod val="65000"/>
                  <a:lumOff val="35000"/>
                </a:schemeClr>
              </a:solidFill>
            </a:endParaRPr>
          </a:p>
        </p:txBody>
      </p:sp>
      <p:sp>
        <p:nvSpPr>
          <p:cNvPr id="98" name="矩形 97">
            <a:extLst>
              <a:ext uri="{FF2B5EF4-FFF2-40B4-BE49-F238E27FC236}">
                <a16:creationId xmlns:a16="http://schemas.microsoft.com/office/drawing/2014/main" id="{A87B42A7-F8D7-7B47-95E3-487A34B10CFA}"/>
              </a:ext>
            </a:extLst>
          </p:cNvPr>
          <p:cNvSpPr/>
          <p:nvPr/>
        </p:nvSpPr>
        <p:spPr>
          <a:xfrm>
            <a:off x="386438" y="4795977"/>
            <a:ext cx="441146" cy="272639"/>
          </a:xfrm>
          <a:prstGeom prst="rect">
            <a:avLst/>
          </a:prstGeom>
        </p:spPr>
        <p:txBody>
          <a:bodyPr wrap="none">
            <a:spAutoFit/>
          </a:bodyPr>
          <a:lstStyle/>
          <a:p>
            <a:pPr>
              <a:lnSpc>
                <a:spcPct val="130000"/>
              </a:lnSpc>
            </a:pPr>
            <a:r>
              <a:rPr kumimoji="1" lang="zh-CN" altLang="en-US" sz="1000" dirty="0">
                <a:solidFill>
                  <a:schemeClr val="tx1">
                    <a:lumMod val="65000"/>
                    <a:lumOff val="35000"/>
                  </a:schemeClr>
                </a:solidFill>
              </a:rPr>
              <a:t>接口</a:t>
            </a:r>
            <a:endParaRPr lang="zh-CN" altLang="en-US" sz="1000" dirty="0">
              <a:solidFill>
                <a:schemeClr val="tx1">
                  <a:lumMod val="65000"/>
                  <a:lumOff val="35000"/>
                </a:schemeClr>
              </a:solidFill>
            </a:endParaRPr>
          </a:p>
        </p:txBody>
      </p:sp>
      <p:sp>
        <p:nvSpPr>
          <p:cNvPr id="2" name="矩形 1">
            <a:extLst>
              <a:ext uri="{FF2B5EF4-FFF2-40B4-BE49-F238E27FC236}">
                <a16:creationId xmlns:a16="http://schemas.microsoft.com/office/drawing/2014/main" id="{EA14C135-4045-0042-8E59-A0A64C64ACFD}"/>
              </a:ext>
            </a:extLst>
          </p:cNvPr>
          <p:cNvSpPr/>
          <p:nvPr/>
        </p:nvSpPr>
        <p:spPr>
          <a:xfrm>
            <a:off x="1187624" y="1133887"/>
            <a:ext cx="595035" cy="215444"/>
          </a:xfrm>
          <a:prstGeom prst="rect">
            <a:avLst/>
          </a:prstGeom>
        </p:spPr>
        <p:txBody>
          <a:bodyPr wrap="none">
            <a:spAutoFit/>
          </a:bodyPr>
          <a:lstStyle/>
          <a:p>
            <a:r>
              <a:rPr kumimoji="1" lang="zh-CN" altLang="en-US" sz="800" dirty="0">
                <a:solidFill>
                  <a:schemeClr val="accent1"/>
                </a:solidFill>
              </a:rPr>
              <a:t>系统调用</a:t>
            </a:r>
            <a:endParaRPr lang="zh-CN" altLang="en-US" sz="800" dirty="0">
              <a:solidFill>
                <a:schemeClr val="accent1"/>
              </a:solidFill>
            </a:endParaRPr>
          </a:p>
        </p:txBody>
      </p:sp>
      <p:sp>
        <p:nvSpPr>
          <p:cNvPr id="88" name="矩形 87">
            <a:extLst>
              <a:ext uri="{FF2B5EF4-FFF2-40B4-BE49-F238E27FC236}">
                <a16:creationId xmlns:a16="http://schemas.microsoft.com/office/drawing/2014/main" id="{26472F38-1A09-A34A-A17D-320C8A784960}"/>
              </a:ext>
            </a:extLst>
          </p:cNvPr>
          <p:cNvSpPr/>
          <p:nvPr/>
        </p:nvSpPr>
        <p:spPr>
          <a:xfrm>
            <a:off x="2453576" y="1133887"/>
            <a:ext cx="606256" cy="215444"/>
          </a:xfrm>
          <a:prstGeom prst="rect">
            <a:avLst/>
          </a:prstGeom>
        </p:spPr>
        <p:txBody>
          <a:bodyPr wrap="none">
            <a:spAutoFit/>
          </a:bodyPr>
          <a:lstStyle/>
          <a:p>
            <a:r>
              <a:rPr kumimoji="1" lang="en-US" altLang="zh-CN" sz="800" dirty="0">
                <a:solidFill>
                  <a:schemeClr val="accent3"/>
                </a:solidFill>
              </a:rPr>
              <a:t>CPU</a:t>
            </a:r>
            <a:r>
              <a:rPr kumimoji="1" lang="zh-CN" altLang="en-US" sz="800" dirty="0">
                <a:solidFill>
                  <a:schemeClr val="accent3"/>
                </a:solidFill>
              </a:rPr>
              <a:t>指令</a:t>
            </a:r>
          </a:p>
        </p:txBody>
      </p:sp>
      <p:sp>
        <p:nvSpPr>
          <p:cNvPr id="89" name="矩形 88">
            <a:extLst>
              <a:ext uri="{FF2B5EF4-FFF2-40B4-BE49-F238E27FC236}">
                <a16:creationId xmlns:a16="http://schemas.microsoft.com/office/drawing/2014/main" id="{F8CB514C-637B-C744-81BD-F2E868DEBB7D}"/>
              </a:ext>
            </a:extLst>
          </p:cNvPr>
          <p:cNvSpPr/>
          <p:nvPr/>
        </p:nvSpPr>
        <p:spPr>
          <a:xfrm>
            <a:off x="3776225" y="1133887"/>
            <a:ext cx="595035" cy="215444"/>
          </a:xfrm>
          <a:prstGeom prst="rect">
            <a:avLst/>
          </a:prstGeom>
        </p:spPr>
        <p:txBody>
          <a:bodyPr wrap="none">
            <a:spAutoFit/>
          </a:bodyPr>
          <a:lstStyle/>
          <a:p>
            <a:r>
              <a:rPr kumimoji="1" lang="zh-CN" altLang="en-US" sz="800" dirty="0">
                <a:solidFill>
                  <a:schemeClr val="accent1"/>
                </a:solidFill>
              </a:rPr>
              <a:t>系统调用</a:t>
            </a:r>
            <a:endParaRPr lang="zh-CN" altLang="en-US" sz="800" dirty="0">
              <a:solidFill>
                <a:schemeClr val="accent1"/>
              </a:solidFill>
            </a:endParaRPr>
          </a:p>
        </p:txBody>
      </p:sp>
      <p:sp>
        <p:nvSpPr>
          <p:cNvPr id="90" name="矩形 89">
            <a:extLst>
              <a:ext uri="{FF2B5EF4-FFF2-40B4-BE49-F238E27FC236}">
                <a16:creationId xmlns:a16="http://schemas.microsoft.com/office/drawing/2014/main" id="{AC8C33E2-E94E-9C4A-B669-CDB00A32EDD9}"/>
              </a:ext>
            </a:extLst>
          </p:cNvPr>
          <p:cNvSpPr/>
          <p:nvPr/>
        </p:nvSpPr>
        <p:spPr>
          <a:xfrm>
            <a:off x="5012390" y="1133887"/>
            <a:ext cx="606256" cy="215444"/>
          </a:xfrm>
          <a:prstGeom prst="rect">
            <a:avLst/>
          </a:prstGeom>
        </p:spPr>
        <p:txBody>
          <a:bodyPr wrap="none">
            <a:spAutoFit/>
          </a:bodyPr>
          <a:lstStyle/>
          <a:p>
            <a:r>
              <a:rPr kumimoji="1" lang="en-US" altLang="zh-CN" sz="800" dirty="0">
                <a:solidFill>
                  <a:schemeClr val="accent3"/>
                </a:solidFill>
              </a:rPr>
              <a:t>CPU</a:t>
            </a:r>
            <a:r>
              <a:rPr kumimoji="1" lang="zh-CN" altLang="en-US" sz="800" dirty="0">
                <a:solidFill>
                  <a:schemeClr val="accent3"/>
                </a:solidFill>
              </a:rPr>
              <a:t>指令</a:t>
            </a:r>
          </a:p>
        </p:txBody>
      </p:sp>
      <p:sp>
        <p:nvSpPr>
          <p:cNvPr id="91" name="矩形 90">
            <a:extLst>
              <a:ext uri="{FF2B5EF4-FFF2-40B4-BE49-F238E27FC236}">
                <a16:creationId xmlns:a16="http://schemas.microsoft.com/office/drawing/2014/main" id="{89824409-4A65-CD44-9EE8-178C75CA2176}"/>
              </a:ext>
            </a:extLst>
          </p:cNvPr>
          <p:cNvSpPr/>
          <p:nvPr/>
        </p:nvSpPr>
        <p:spPr>
          <a:xfrm>
            <a:off x="6963935" y="1133887"/>
            <a:ext cx="632397" cy="215444"/>
          </a:xfrm>
          <a:prstGeom prst="rect">
            <a:avLst/>
          </a:prstGeom>
        </p:spPr>
        <p:txBody>
          <a:bodyPr wrap="square">
            <a:spAutoFit/>
          </a:bodyPr>
          <a:lstStyle/>
          <a:p>
            <a:pPr algn="ctr"/>
            <a:r>
              <a:rPr kumimoji="1" lang="zh-CN" altLang="en-US" sz="800" dirty="0">
                <a:solidFill>
                  <a:schemeClr val="accent1"/>
                </a:solidFill>
              </a:rPr>
              <a:t>系统调用</a:t>
            </a:r>
            <a:endParaRPr lang="zh-CN" altLang="en-US" sz="800" dirty="0">
              <a:solidFill>
                <a:schemeClr val="accent1"/>
              </a:solidFill>
            </a:endParaRPr>
          </a:p>
        </p:txBody>
      </p:sp>
      <p:sp>
        <p:nvSpPr>
          <p:cNvPr id="3" name="左大括号 2">
            <a:extLst>
              <a:ext uri="{FF2B5EF4-FFF2-40B4-BE49-F238E27FC236}">
                <a16:creationId xmlns:a16="http://schemas.microsoft.com/office/drawing/2014/main" id="{52753F93-0BC1-6E4F-829D-52732B9CC3A7}"/>
              </a:ext>
            </a:extLst>
          </p:cNvPr>
          <p:cNvSpPr/>
          <p:nvPr/>
        </p:nvSpPr>
        <p:spPr>
          <a:xfrm rot="16200000">
            <a:off x="2304225" y="4151130"/>
            <a:ext cx="167378" cy="2256559"/>
          </a:xfrm>
          <a:prstGeom prst="leftBrace">
            <a:avLst>
              <a:gd name="adj1" fmla="val 47215"/>
              <a:gd name="adj2" fmla="val 50000"/>
            </a:avLst>
          </a:prstGeom>
          <a:ln>
            <a:solidFill>
              <a:srgbClr val="21212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92" name="左大括号 91">
            <a:extLst>
              <a:ext uri="{FF2B5EF4-FFF2-40B4-BE49-F238E27FC236}">
                <a16:creationId xmlns:a16="http://schemas.microsoft.com/office/drawing/2014/main" id="{B685CB50-6DC8-4846-9DE5-072B4B793EC0}"/>
              </a:ext>
            </a:extLst>
          </p:cNvPr>
          <p:cNvSpPr/>
          <p:nvPr/>
        </p:nvSpPr>
        <p:spPr>
          <a:xfrm rot="16200000">
            <a:off x="4870444" y="4151130"/>
            <a:ext cx="167378" cy="2256561"/>
          </a:xfrm>
          <a:prstGeom prst="leftBrace">
            <a:avLst>
              <a:gd name="adj1" fmla="val 47215"/>
              <a:gd name="adj2" fmla="val 50000"/>
            </a:avLst>
          </a:prstGeom>
          <a:ln>
            <a:solidFill>
              <a:srgbClr val="21212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99" name="左大括号 98">
            <a:extLst>
              <a:ext uri="{FF2B5EF4-FFF2-40B4-BE49-F238E27FC236}">
                <a16:creationId xmlns:a16="http://schemas.microsoft.com/office/drawing/2014/main" id="{00DA2494-2044-C841-AB6E-40F8B5176A06}"/>
              </a:ext>
            </a:extLst>
          </p:cNvPr>
          <p:cNvSpPr/>
          <p:nvPr/>
        </p:nvSpPr>
        <p:spPr>
          <a:xfrm rot="16200000">
            <a:off x="7432273" y="4152192"/>
            <a:ext cx="167378" cy="2256560"/>
          </a:xfrm>
          <a:prstGeom prst="leftBrace">
            <a:avLst>
              <a:gd name="adj1" fmla="val 47215"/>
              <a:gd name="adj2" fmla="val 50000"/>
            </a:avLst>
          </a:prstGeom>
          <a:ln>
            <a:solidFill>
              <a:srgbClr val="21212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00" name="左大括号 99">
            <a:extLst>
              <a:ext uri="{FF2B5EF4-FFF2-40B4-BE49-F238E27FC236}">
                <a16:creationId xmlns:a16="http://schemas.microsoft.com/office/drawing/2014/main" id="{145F1A83-7B97-FA45-BF3A-9F15FFF1A9F0}"/>
              </a:ext>
            </a:extLst>
          </p:cNvPr>
          <p:cNvSpPr/>
          <p:nvPr/>
        </p:nvSpPr>
        <p:spPr>
          <a:xfrm>
            <a:off x="921543" y="647279"/>
            <a:ext cx="167378" cy="977958"/>
          </a:xfrm>
          <a:prstGeom prst="leftBrace">
            <a:avLst>
              <a:gd name="adj1" fmla="val 47215"/>
              <a:gd name="adj2" fmla="val 50000"/>
            </a:avLst>
          </a:prstGeom>
          <a:ln>
            <a:solidFill>
              <a:srgbClr val="21212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01" name="矩形 100">
            <a:extLst>
              <a:ext uri="{FF2B5EF4-FFF2-40B4-BE49-F238E27FC236}">
                <a16:creationId xmlns:a16="http://schemas.microsoft.com/office/drawing/2014/main" id="{F09D29E5-76E2-9D4A-9B43-CA15055E185E}"/>
              </a:ext>
            </a:extLst>
          </p:cNvPr>
          <p:cNvSpPr/>
          <p:nvPr/>
        </p:nvSpPr>
        <p:spPr>
          <a:xfrm>
            <a:off x="142933" y="992962"/>
            <a:ext cx="800219" cy="276999"/>
          </a:xfrm>
          <a:prstGeom prst="rect">
            <a:avLst/>
          </a:prstGeom>
          <a:noFill/>
        </p:spPr>
        <p:txBody>
          <a:bodyPr wrap="none">
            <a:spAutoFit/>
          </a:bodyPr>
          <a:lstStyle/>
          <a:p>
            <a:pPr algn="ctr"/>
            <a:r>
              <a:rPr kumimoji="1" lang="zh-CN" altLang="en-US" sz="1200" b="1" dirty="0">
                <a:solidFill>
                  <a:schemeClr val="tx1">
                    <a:lumMod val="65000"/>
                    <a:lumOff val="35000"/>
                  </a:schemeClr>
                </a:solidFill>
              </a:rPr>
              <a:t>第一部分</a:t>
            </a:r>
          </a:p>
        </p:txBody>
      </p:sp>
      <p:sp>
        <p:nvSpPr>
          <p:cNvPr id="102" name="矩形 101">
            <a:extLst>
              <a:ext uri="{FF2B5EF4-FFF2-40B4-BE49-F238E27FC236}">
                <a16:creationId xmlns:a16="http://schemas.microsoft.com/office/drawing/2014/main" id="{62980C0A-55A9-8546-9FF1-000C1C44B7F1}"/>
              </a:ext>
            </a:extLst>
          </p:cNvPr>
          <p:cNvSpPr/>
          <p:nvPr/>
        </p:nvSpPr>
        <p:spPr>
          <a:xfrm>
            <a:off x="1982850" y="5380501"/>
            <a:ext cx="800219" cy="276999"/>
          </a:xfrm>
          <a:prstGeom prst="rect">
            <a:avLst/>
          </a:prstGeom>
          <a:noFill/>
        </p:spPr>
        <p:txBody>
          <a:bodyPr wrap="none">
            <a:spAutoFit/>
          </a:bodyPr>
          <a:lstStyle/>
          <a:p>
            <a:pPr algn="ctr"/>
            <a:r>
              <a:rPr kumimoji="1" lang="zh-CN" altLang="en-US" sz="1200" b="1" dirty="0">
                <a:solidFill>
                  <a:schemeClr val="tx1">
                    <a:lumMod val="65000"/>
                    <a:lumOff val="35000"/>
                  </a:schemeClr>
                </a:solidFill>
              </a:rPr>
              <a:t>第三部分</a:t>
            </a:r>
          </a:p>
        </p:txBody>
      </p:sp>
      <p:sp>
        <p:nvSpPr>
          <p:cNvPr id="103" name="矩形 102">
            <a:extLst>
              <a:ext uri="{FF2B5EF4-FFF2-40B4-BE49-F238E27FC236}">
                <a16:creationId xmlns:a16="http://schemas.microsoft.com/office/drawing/2014/main" id="{AE1F28CA-9763-F24D-9706-66C159925891}"/>
              </a:ext>
            </a:extLst>
          </p:cNvPr>
          <p:cNvSpPr/>
          <p:nvPr/>
        </p:nvSpPr>
        <p:spPr>
          <a:xfrm>
            <a:off x="4540534" y="5371613"/>
            <a:ext cx="800220" cy="276999"/>
          </a:xfrm>
          <a:prstGeom prst="rect">
            <a:avLst/>
          </a:prstGeom>
          <a:noFill/>
        </p:spPr>
        <p:txBody>
          <a:bodyPr wrap="none">
            <a:spAutoFit/>
          </a:bodyPr>
          <a:lstStyle/>
          <a:p>
            <a:pPr algn="ctr"/>
            <a:r>
              <a:rPr kumimoji="1" lang="zh-CN" altLang="en-US" sz="1200" b="1" dirty="0">
                <a:solidFill>
                  <a:schemeClr val="tx1">
                    <a:lumMod val="65000"/>
                    <a:lumOff val="35000"/>
                  </a:schemeClr>
                </a:solidFill>
              </a:rPr>
              <a:t>第二部分</a:t>
            </a:r>
          </a:p>
        </p:txBody>
      </p:sp>
      <p:sp>
        <p:nvSpPr>
          <p:cNvPr id="104" name="矩形 103">
            <a:extLst>
              <a:ext uri="{FF2B5EF4-FFF2-40B4-BE49-F238E27FC236}">
                <a16:creationId xmlns:a16="http://schemas.microsoft.com/office/drawing/2014/main" id="{0FA0B291-95FA-E44F-982A-90C7B453C11F}"/>
              </a:ext>
            </a:extLst>
          </p:cNvPr>
          <p:cNvSpPr/>
          <p:nvPr/>
        </p:nvSpPr>
        <p:spPr>
          <a:xfrm>
            <a:off x="7135444" y="5371613"/>
            <a:ext cx="800219" cy="276999"/>
          </a:xfrm>
          <a:prstGeom prst="rect">
            <a:avLst/>
          </a:prstGeom>
          <a:noFill/>
        </p:spPr>
        <p:txBody>
          <a:bodyPr wrap="none">
            <a:spAutoFit/>
          </a:bodyPr>
          <a:lstStyle/>
          <a:p>
            <a:pPr algn="ctr"/>
            <a:r>
              <a:rPr kumimoji="1" lang="zh-CN" altLang="en-US" sz="1200" b="1" dirty="0">
                <a:solidFill>
                  <a:schemeClr val="tx1">
                    <a:lumMod val="65000"/>
                    <a:lumOff val="35000"/>
                  </a:schemeClr>
                </a:solidFill>
              </a:rPr>
              <a:t>第四部分</a:t>
            </a:r>
          </a:p>
        </p:txBody>
      </p:sp>
      <p:sp>
        <p:nvSpPr>
          <p:cNvPr id="105" name="矩形 104">
            <a:extLst>
              <a:ext uri="{FF2B5EF4-FFF2-40B4-BE49-F238E27FC236}">
                <a16:creationId xmlns:a16="http://schemas.microsoft.com/office/drawing/2014/main" id="{B9E0E50C-ABD7-B04F-83CF-CDCBC9E6D13E}"/>
              </a:ext>
            </a:extLst>
          </p:cNvPr>
          <p:cNvSpPr/>
          <p:nvPr/>
        </p:nvSpPr>
        <p:spPr>
          <a:xfrm>
            <a:off x="107504" y="5368893"/>
            <a:ext cx="1261884" cy="276999"/>
          </a:xfrm>
          <a:prstGeom prst="rect">
            <a:avLst/>
          </a:prstGeom>
          <a:noFill/>
        </p:spPr>
        <p:txBody>
          <a:bodyPr wrap="none">
            <a:spAutoFit/>
          </a:bodyPr>
          <a:lstStyle/>
          <a:p>
            <a:pPr algn="ctr"/>
            <a:r>
              <a:rPr kumimoji="1" lang="zh-CN" altLang="en-US" sz="1200" b="1" dirty="0">
                <a:solidFill>
                  <a:schemeClr val="tx1">
                    <a:lumMod val="65000"/>
                    <a:lumOff val="35000"/>
                  </a:schemeClr>
                </a:solidFill>
              </a:rPr>
              <a:t>第五部分：进阶</a:t>
            </a:r>
          </a:p>
        </p:txBody>
      </p:sp>
    </p:spTree>
    <p:extLst>
      <p:ext uri="{BB962C8B-B14F-4D97-AF65-F5344CB8AC3E}">
        <p14:creationId xmlns:p14="http://schemas.microsoft.com/office/powerpoint/2010/main" val="11184866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770BC234-A55E-8649-A2C3-3ADBF9B7EFD4}"/>
              </a:ext>
            </a:extLst>
          </p:cNvPr>
          <p:cNvSpPr>
            <a:spLocks noGrp="1"/>
          </p:cNvSpPr>
          <p:nvPr>
            <p:ph idx="1"/>
          </p:nvPr>
        </p:nvSpPr>
        <p:spPr>
          <a:xfrm>
            <a:off x="457200" y="1333500"/>
            <a:ext cx="8229600" cy="4152633"/>
          </a:xfrm>
        </p:spPr>
        <p:txBody>
          <a:bodyPr>
            <a:normAutofit/>
          </a:bodyPr>
          <a:lstStyle/>
          <a:p>
            <a:r>
              <a:rPr kumimoji="1" lang="en-US" altLang="zh-CN" sz="2000" dirty="0"/>
              <a:t>50%</a:t>
            </a:r>
            <a:r>
              <a:rPr kumimoji="1" lang="zh-CN" altLang="en-US" sz="2000" dirty="0"/>
              <a:t>：期末考试</a:t>
            </a:r>
            <a:endParaRPr kumimoji="1" lang="en-US" altLang="zh-CN" sz="2000" dirty="0"/>
          </a:p>
          <a:p>
            <a:r>
              <a:rPr kumimoji="1" lang="en-US" altLang="zh-CN" sz="2000" dirty="0"/>
              <a:t>40%</a:t>
            </a:r>
            <a:r>
              <a:rPr kumimoji="1" lang="zh-CN" altLang="en-US" sz="2000" dirty="0"/>
              <a:t>：</a:t>
            </a:r>
            <a:r>
              <a:rPr kumimoji="1" lang="en-US" altLang="zh-CN" sz="2000" dirty="0"/>
              <a:t>5</a:t>
            </a:r>
            <a:r>
              <a:rPr kumimoji="1" lang="zh-CN" altLang="en-US" sz="2000" dirty="0"/>
              <a:t> 个 </a:t>
            </a:r>
            <a:r>
              <a:rPr kumimoji="1" lang="en-US" altLang="zh-CN" sz="2000" dirty="0"/>
              <a:t>Lab</a:t>
            </a:r>
          </a:p>
          <a:p>
            <a:pPr lvl="1"/>
            <a:r>
              <a:rPr kumimoji="1" lang="zh-CN" altLang="en-US" sz="1800" dirty="0"/>
              <a:t>热身：</a:t>
            </a:r>
            <a:r>
              <a:rPr kumimoji="1" lang="en-US" altLang="zh-CN" sz="1800" dirty="0"/>
              <a:t>ARM</a:t>
            </a:r>
            <a:r>
              <a:rPr kumimoji="1" lang="zh-CN" altLang="en-US" sz="1800" dirty="0"/>
              <a:t>汇编拆炸弹</a:t>
            </a:r>
            <a:endParaRPr kumimoji="1" lang="en-US" altLang="zh-CN" sz="1800" dirty="0"/>
          </a:p>
          <a:p>
            <a:pPr lvl="1"/>
            <a:r>
              <a:rPr kumimoji="1" lang="zh-CN" altLang="en-US" sz="1800" dirty="0"/>
              <a:t>在</a:t>
            </a:r>
            <a:r>
              <a:rPr kumimoji="1" lang="en-US" altLang="zh-CN" sz="1800" dirty="0"/>
              <a:t>ARM64</a:t>
            </a:r>
            <a:r>
              <a:rPr kumimoji="1" lang="zh-CN" altLang="en-US" sz="1800" dirty="0"/>
              <a:t>平台上实现一个小的微内核架构</a:t>
            </a:r>
            <a:r>
              <a:rPr kumimoji="1" lang="en-US" altLang="zh-CN" sz="1800" dirty="0"/>
              <a:t>OS</a:t>
            </a:r>
          </a:p>
          <a:p>
            <a:pPr lvl="1"/>
            <a:r>
              <a:rPr kumimoji="1" lang="zh-CN" altLang="en-US" sz="1800" dirty="0"/>
              <a:t>要求独立完成</a:t>
            </a:r>
            <a:endParaRPr kumimoji="1" lang="en-US" altLang="zh-CN" sz="1800" dirty="0"/>
          </a:p>
          <a:p>
            <a:r>
              <a:rPr kumimoji="1" lang="en-US" altLang="zh-CN" sz="2000" dirty="0"/>
              <a:t>10%</a:t>
            </a:r>
            <a:r>
              <a:rPr kumimoji="1" lang="zh-CN" altLang="en-US" sz="2000" dirty="0"/>
              <a:t>：课堂 </a:t>
            </a:r>
            <a:r>
              <a:rPr kumimoji="1" lang="en-US" altLang="zh-CN" sz="2000" dirty="0"/>
              <a:t>Quiz</a:t>
            </a:r>
            <a:r>
              <a:rPr kumimoji="1" lang="zh-CN" altLang="en-US" sz="2000" dirty="0"/>
              <a:t> </a:t>
            </a:r>
            <a:r>
              <a:rPr kumimoji="1" lang="en-US" altLang="zh-CN" sz="2000" dirty="0"/>
              <a:t>x1</a:t>
            </a:r>
          </a:p>
        </p:txBody>
      </p:sp>
      <p:sp>
        <p:nvSpPr>
          <p:cNvPr id="4" name="标题 3">
            <a:extLst>
              <a:ext uri="{FF2B5EF4-FFF2-40B4-BE49-F238E27FC236}">
                <a16:creationId xmlns:a16="http://schemas.microsoft.com/office/drawing/2014/main" id="{24E0CF7E-31E0-DC42-B02E-63C946CC830F}"/>
              </a:ext>
            </a:extLst>
          </p:cNvPr>
          <p:cNvSpPr>
            <a:spLocks noGrp="1"/>
          </p:cNvSpPr>
          <p:nvPr>
            <p:ph type="title"/>
          </p:nvPr>
        </p:nvSpPr>
        <p:spPr/>
        <p:txBody>
          <a:bodyPr/>
          <a:lstStyle/>
          <a:p>
            <a:r>
              <a:rPr kumimoji="1" lang="zh-CN" altLang="en-US" dirty="0"/>
              <a:t>课程评分（拟定）</a:t>
            </a:r>
          </a:p>
        </p:txBody>
      </p:sp>
      <p:pic>
        <p:nvPicPr>
          <p:cNvPr id="2" name="图片 1">
            <a:extLst>
              <a:ext uri="{FF2B5EF4-FFF2-40B4-BE49-F238E27FC236}">
                <a16:creationId xmlns:a16="http://schemas.microsoft.com/office/drawing/2014/main" id="{7D955695-555B-394F-46CA-FAFDCAB0AE2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24458" y="481236"/>
            <a:ext cx="2568022" cy="2844658"/>
          </a:xfrm>
          <a:prstGeom prst="rect">
            <a:avLst/>
          </a:prstGeom>
          <a:ln>
            <a:solidFill>
              <a:schemeClr val="accent6">
                <a:lumMod val="40000"/>
                <a:lumOff val="60000"/>
              </a:schemeClr>
            </a:solidFill>
          </a:ln>
        </p:spPr>
      </p:pic>
      <p:sp>
        <p:nvSpPr>
          <p:cNvPr id="3" name="矩形 2">
            <a:extLst>
              <a:ext uri="{FF2B5EF4-FFF2-40B4-BE49-F238E27FC236}">
                <a16:creationId xmlns:a16="http://schemas.microsoft.com/office/drawing/2014/main" id="{03B38763-C338-F562-954A-1A1D55329079}"/>
              </a:ext>
            </a:extLst>
          </p:cNvPr>
          <p:cNvSpPr/>
          <p:nvPr/>
        </p:nvSpPr>
        <p:spPr>
          <a:xfrm>
            <a:off x="7291267" y="3438592"/>
            <a:ext cx="800219" cy="338554"/>
          </a:xfrm>
          <a:prstGeom prst="rect">
            <a:avLst/>
          </a:prstGeom>
        </p:spPr>
        <p:txBody>
          <a:bodyPr wrap="none">
            <a:spAutoFit/>
          </a:bodyPr>
          <a:lstStyle/>
          <a:p>
            <a:pPr algn="ctr"/>
            <a:r>
              <a:rPr lang="zh-CN" altLang="en-US" sz="1600" b="1" dirty="0">
                <a:solidFill>
                  <a:schemeClr val="accent1"/>
                </a:solidFill>
                <a:latin typeface="+mn-ea"/>
              </a:rPr>
              <a:t>第二版</a:t>
            </a:r>
            <a:endParaRPr lang="zh-CN" altLang="en-US" sz="1600" b="1" dirty="0">
              <a:solidFill>
                <a:schemeClr val="accent1"/>
              </a:solidFill>
            </a:endParaRPr>
          </a:p>
        </p:txBody>
      </p:sp>
      <p:sp>
        <p:nvSpPr>
          <p:cNvPr id="6" name="TextBox 5">
            <a:extLst>
              <a:ext uri="{FF2B5EF4-FFF2-40B4-BE49-F238E27FC236}">
                <a16:creationId xmlns:a16="http://schemas.microsoft.com/office/drawing/2014/main" id="{5CDF957A-EB0A-BC75-A74B-8DA14D802B05}"/>
              </a:ext>
            </a:extLst>
          </p:cNvPr>
          <p:cNvSpPr txBox="1"/>
          <p:nvPr/>
        </p:nvSpPr>
        <p:spPr>
          <a:xfrm>
            <a:off x="5557459" y="3981338"/>
            <a:ext cx="3467616" cy="369332"/>
          </a:xfrm>
          <a:prstGeom prst="rect">
            <a:avLst/>
          </a:prstGeom>
          <a:noFill/>
        </p:spPr>
        <p:txBody>
          <a:bodyPr wrap="none" rtlCol="0">
            <a:spAutoFit/>
          </a:bodyPr>
          <a:lstStyle/>
          <a:p>
            <a:r>
              <a:rPr lang="en-US" dirty="0"/>
              <a:t>https://</a:t>
            </a:r>
            <a:r>
              <a:rPr lang="en-US" dirty="0" err="1"/>
              <a:t>ipads.se.sjtu.edu.cn</a:t>
            </a:r>
            <a:r>
              <a:rPr lang="en-US" dirty="0"/>
              <a:t>/</a:t>
            </a:r>
            <a:r>
              <a:rPr lang="en-US" dirty="0" err="1"/>
              <a:t>ospi</a:t>
            </a:r>
            <a:r>
              <a:rPr lang="en-US" dirty="0"/>
              <a:t>/</a:t>
            </a:r>
            <a:endParaRPr lang="en-CN" dirty="0"/>
          </a:p>
        </p:txBody>
      </p:sp>
    </p:spTree>
    <p:extLst>
      <p:ext uri="{BB962C8B-B14F-4D97-AF65-F5344CB8AC3E}">
        <p14:creationId xmlns:p14="http://schemas.microsoft.com/office/powerpoint/2010/main" val="22571721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open-door">
            <a:extLst>
              <a:ext uri="{FF2B5EF4-FFF2-40B4-BE49-F238E27FC236}">
                <a16:creationId xmlns:a16="http://schemas.microsoft.com/office/drawing/2014/main" id="{C160EE34-E2E2-9F4D-A1D2-42726CEDC48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68560" y="-70990"/>
            <a:ext cx="10428281" cy="5856980"/>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3">
            <a:extLst>
              <a:ext uri="{FF2B5EF4-FFF2-40B4-BE49-F238E27FC236}">
                <a16:creationId xmlns:a16="http://schemas.microsoft.com/office/drawing/2014/main" id="{FC3BB8A6-19B6-4349-969B-CDCFD4EC8C58}"/>
              </a:ext>
            </a:extLst>
          </p:cNvPr>
          <p:cNvSpPr>
            <a:spLocks noGrp="1"/>
          </p:cNvSpPr>
          <p:nvPr>
            <p:ph type="title"/>
          </p:nvPr>
        </p:nvSpPr>
        <p:spPr>
          <a:xfrm>
            <a:off x="2267744" y="1849388"/>
            <a:ext cx="4913646" cy="1512168"/>
          </a:xfrm>
        </p:spPr>
        <p:txBody>
          <a:bodyPr>
            <a:noAutofit/>
          </a:bodyPr>
          <a:lstStyle/>
          <a:p>
            <a:pPr algn="ctr">
              <a:lnSpc>
                <a:spcPct val="150000"/>
              </a:lnSpc>
            </a:pPr>
            <a:r>
              <a:rPr kumimoji="1" lang="zh-CN" altLang="en-US" sz="2400" dirty="0"/>
              <a:t>欢迎进入</a:t>
            </a:r>
            <a:br>
              <a:rPr kumimoji="1" lang="en-US" altLang="zh-CN" sz="2400" dirty="0"/>
            </a:br>
            <a:r>
              <a:rPr kumimoji="1" lang="zh-CN" altLang="en-US" sz="2400" dirty="0"/>
              <a:t>操作系统的世界</a:t>
            </a:r>
          </a:p>
        </p:txBody>
      </p:sp>
    </p:spTree>
    <p:extLst>
      <p:ext uri="{BB962C8B-B14F-4D97-AF65-F5344CB8AC3E}">
        <p14:creationId xmlns:p14="http://schemas.microsoft.com/office/powerpoint/2010/main" val="1259084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11A365-6B5F-9442-A693-171506FB0A73}"/>
              </a:ext>
            </a:extLst>
          </p:cNvPr>
          <p:cNvSpPr>
            <a:spLocks noGrp="1"/>
          </p:cNvSpPr>
          <p:nvPr>
            <p:ph type="title"/>
          </p:nvPr>
        </p:nvSpPr>
        <p:spPr/>
        <p:txBody>
          <a:bodyPr/>
          <a:lstStyle/>
          <a:p>
            <a:r>
              <a:rPr kumimoji="1" lang="zh-CN" altLang="en-US" dirty="0"/>
              <a:t>分时与多任务：</a:t>
            </a:r>
            <a:r>
              <a:rPr kumimoji="1" lang="en-US" altLang="zh-CN" dirty="0"/>
              <a:t>Multics/Unix/Linux</a:t>
            </a:r>
            <a:endParaRPr kumimoji="1" lang="zh-CN" altLang="en-US" dirty="0"/>
          </a:p>
        </p:txBody>
      </p:sp>
      <p:pic>
        <p:nvPicPr>
          <p:cNvPr id="2050" name="Picture 2" descr="Multics logo.gif">
            <a:extLst>
              <a:ext uri="{FF2B5EF4-FFF2-40B4-BE49-F238E27FC236}">
                <a16:creationId xmlns:a16="http://schemas.microsoft.com/office/drawing/2014/main" id="{0492FDD7-165C-AD41-BD1A-900005FE5D3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0204" y="1354235"/>
            <a:ext cx="2074806" cy="199181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UNIX”的图片搜索结果">
            <a:extLst>
              <a:ext uri="{FF2B5EF4-FFF2-40B4-BE49-F238E27FC236}">
                <a16:creationId xmlns:a16="http://schemas.microsoft.com/office/drawing/2014/main" id="{FD4EA940-6815-7748-801D-7F2B3717150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0204" y="3460644"/>
            <a:ext cx="3690257" cy="184512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var/folders/zm/zqb07wy51jj6538_cyl_vf300000gn/T/com.microsoft.Powerpoint/WebArchiveCopyPasteTempFiles/p4374">
            <a:extLst>
              <a:ext uri="{FF2B5EF4-FFF2-40B4-BE49-F238E27FC236}">
                <a16:creationId xmlns:a16="http://schemas.microsoft.com/office/drawing/2014/main" id="{7029228C-CC4E-CA48-926C-27C7A72BB0A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785801" y="1339500"/>
            <a:ext cx="1621742" cy="1910952"/>
          </a:xfrm>
          <a:prstGeom prst="rect">
            <a:avLst/>
          </a:prstGeom>
          <a:noFill/>
          <a:extLst>
            <a:ext uri="{909E8E84-426E-40DD-AFC4-6F175D3DCCD1}">
              <a14:hiddenFill xmlns:a14="http://schemas.microsoft.com/office/drawing/2010/main">
                <a:solidFill>
                  <a:srgbClr val="FFFFFF"/>
                </a:solidFill>
              </a14:hiddenFill>
            </a:ext>
          </a:extLst>
        </p:spPr>
      </p:pic>
      <p:sp>
        <p:nvSpPr>
          <p:cNvPr id="4" name="圆角矩形 3">
            <a:extLst>
              <a:ext uri="{FF2B5EF4-FFF2-40B4-BE49-F238E27FC236}">
                <a16:creationId xmlns:a16="http://schemas.microsoft.com/office/drawing/2014/main" id="{454A33D6-BF36-3146-A175-1E1CA47ED435}"/>
              </a:ext>
            </a:extLst>
          </p:cNvPr>
          <p:cNvSpPr/>
          <p:nvPr/>
        </p:nvSpPr>
        <p:spPr bwMode="auto">
          <a:xfrm>
            <a:off x="4716017" y="1410791"/>
            <a:ext cx="3970783" cy="1166748"/>
          </a:xfrm>
          <a:prstGeom prst="round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59400" tIns="29700" rIns="59400" bIns="29700" numCol="1" rtlCol="0" anchor="t" anchorCtr="0" compatLnSpc="1">
            <a:prstTxWarp prst="textNoShape">
              <a:avLst/>
            </a:prstTxWarp>
            <a:noAutofit/>
          </a:bodyPr>
          <a:lstStyle/>
          <a:p>
            <a:pPr defTabSz="601266" fontAlgn="base">
              <a:spcBef>
                <a:spcPct val="0"/>
              </a:spcBef>
              <a:spcAft>
                <a:spcPct val="0"/>
              </a:spcAft>
            </a:pPr>
            <a:r>
              <a:rPr lang="en-US" altLang="zh-CN" sz="2000" dirty="0">
                <a:solidFill>
                  <a:srgbClr val="000000"/>
                </a:solidFill>
                <a:latin typeface="+mn-ea"/>
              </a:rPr>
              <a:t>Multics: Fernando </a:t>
            </a:r>
            <a:r>
              <a:rPr lang="en-US" altLang="zh-CN" sz="2000" dirty="0" err="1">
                <a:solidFill>
                  <a:srgbClr val="000000"/>
                </a:solidFill>
                <a:latin typeface="+mn-ea"/>
              </a:rPr>
              <a:t>Corbató</a:t>
            </a:r>
            <a:r>
              <a:rPr lang="en-US" altLang="zh-CN" sz="2000" dirty="0">
                <a:solidFill>
                  <a:srgbClr val="000000"/>
                </a:solidFill>
                <a:latin typeface="+mn-ea"/>
              </a:rPr>
              <a:t> (1990</a:t>
            </a:r>
            <a:r>
              <a:rPr lang="zh-CN" altLang="en-US" sz="2000" dirty="0">
                <a:solidFill>
                  <a:srgbClr val="000000"/>
                </a:solidFill>
                <a:latin typeface="+mn-ea"/>
              </a:rPr>
              <a:t>年图灵奖</a:t>
            </a:r>
            <a:r>
              <a:rPr lang="en-US" altLang="zh-CN" sz="2000" dirty="0">
                <a:solidFill>
                  <a:srgbClr val="000000"/>
                </a:solidFill>
                <a:latin typeface="+mn-ea"/>
              </a:rPr>
              <a:t>) MIT/GE, 1964 </a:t>
            </a:r>
          </a:p>
          <a:p>
            <a:pPr defTabSz="601266" fontAlgn="base">
              <a:spcBef>
                <a:spcPct val="0"/>
              </a:spcBef>
              <a:spcAft>
                <a:spcPct val="0"/>
              </a:spcAft>
            </a:pPr>
            <a:r>
              <a:rPr lang="zh-CN" altLang="en-US" sz="2000" dirty="0">
                <a:solidFill>
                  <a:srgbClr val="000000"/>
                </a:solidFill>
                <a:latin typeface="+mn-ea"/>
              </a:rPr>
              <a:t>分时，文件系统，动态链接等</a:t>
            </a:r>
          </a:p>
        </p:txBody>
      </p:sp>
      <p:sp>
        <p:nvSpPr>
          <p:cNvPr id="10" name="圆角矩形 9">
            <a:extLst>
              <a:ext uri="{FF2B5EF4-FFF2-40B4-BE49-F238E27FC236}">
                <a16:creationId xmlns:a16="http://schemas.microsoft.com/office/drawing/2014/main" id="{FCFA58D3-F509-1541-928F-BE25E8E77828}"/>
              </a:ext>
            </a:extLst>
          </p:cNvPr>
          <p:cNvSpPr/>
          <p:nvPr/>
        </p:nvSpPr>
        <p:spPr bwMode="auto">
          <a:xfrm>
            <a:off x="4716017" y="2971839"/>
            <a:ext cx="3970783" cy="1166748"/>
          </a:xfrm>
          <a:prstGeom prst="round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59400" tIns="29700" rIns="59400" bIns="29700" numCol="1" rtlCol="0" anchor="t" anchorCtr="0" compatLnSpc="1">
            <a:prstTxWarp prst="textNoShape">
              <a:avLst/>
            </a:prstTxWarp>
            <a:noAutofit/>
          </a:bodyPr>
          <a:lstStyle/>
          <a:p>
            <a:pPr defTabSz="601266" fontAlgn="base">
              <a:spcBef>
                <a:spcPct val="0"/>
              </a:spcBef>
              <a:spcAft>
                <a:spcPct val="0"/>
              </a:spcAft>
            </a:pPr>
            <a:r>
              <a:rPr lang="en-US" altLang="zh-CN" sz="2000" dirty="0">
                <a:solidFill>
                  <a:srgbClr val="000000"/>
                </a:solidFill>
                <a:latin typeface="+mn-ea"/>
              </a:rPr>
              <a:t>Unix: Ken Thompson, Dennis Ritchie (1983</a:t>
            </a:r>
            <a:r>
              <a:rPr lang="zh-CN" altLang="en-US" sz="2000" dirty="0">
                <a:solidFill>
                  <a:srgbClr val="000000"/>
                </a:solidFill>
                <a:latin typeface="+mn-ea"/>
              </a:rPr>
              <a:t>年图灵奖</a:t>
            </a:r>
            <a:r>
              <a:rPr lang="en-US" altLang="zh-CN" sz="2000" dirty="0">
                <a:solidFill>
                  <a:srgbClr val="000000"/>
                </a:solidFill>
                <a:latin typeface="+mn-ea"/>
              </a:rPr>
              <a:t>), 1969</a:t>
            </a:r>
          </a:p>
          <a:p>
            <a:pPr defTabSz="601266" fontAlgn="base">
              <a:spcBef>
                <a:spcPct val="0"/>
              </a:spcBef>
              <a:spcAft>
                <a:spcPct val="0"/>
              </a:spcAft>
            </a:pPr>
            <a:r>
              <a:rPr lang="en-US" altLang="zh-CN" sz="2000" dirty="0">
                <a:solidFill>
                  <a:srgbClr val="000000"/>
                </a:solidFill>
                <a:latin typeface="+mn-ea"/>
              </a:rPr>
              <a:t>Shell</a:t>
            </a:r>
            <a:r>
              <a:rPr lang="zh-CN" altLang="en-US" sz="2000" dirty="0">
                <a:solidFill>
                  <a:srgbClr val="000000"/>
                </a:solidFill>
                <a:latin typeface="+mn-ea"/>
              </a:rPr>
              <a:t>，层次化文件系统</a:t>
            </a:r>
          </a:p>
        </p:txBody>
      </p:sp>
      <p:sp>
        <p:nvSpPr>
          <p:cNvPr id="11" name="圆角矩形 10">
            <a:extLst>
              <a:ext uri="{FF2B5EF4-FFF2-40B4-BE49-F238E27FC236}">
                <a16:creationId xmlns:a16="http://schemas.microsoft.com/office/drawing/2014/main" id="{6CA39A9C-FAE8-9347-AC66-7B7DC2F602A6}"/>
              </a:ext>
            </a:extLst>
          </p:cNvPr>
          <p:cNvSpPr/>
          <p:nvPr/>
        </p:nvSpPr>
        <p:spPr bwMode="auto">
          <a:xfrm>
            <a:off x="4716017" y="4532886"/>
            <a:ext cx="3970783" cy="772886"/>
          </a:xfrm>
          <a:prstGeom prst="round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59400" tIns="29700" rIns="59400" bIns="29700" numCol="1" rtlCol="0" anchor="t" anchorCtr="0" compatLnSpc="1">
            <a:prstTxWarp prst="textNoShape">
              <a:avLst/>
            </a:prstTxWarp>
            <a:noAutofit/>
          </a:bodyPr>
          <a:lstStyle/>
          <a:p>
            <a:pPr defTabSz="601266" fontAlgn="base">
              <a:spcBef>
                <a:spcPct val="0"/>
              </a:spcBef>
              <a:spcAft>
                <a:spcPct val="0"/>
              </a:spcAft>
            </a:pPr>
            <a:r>
              <a:rPr lang="en-US" altLang="zh-CN" sz="2000" dirty="0">
                <a:solidFill>
                  <a:srgbClr val="000000"/>
                </a:solidFill>
                <a:latin typeface="+mn-ea"/>
              </a:rPr>
              <a:t>Linux: Linus Torvalds, 1991</a:t>
            </a:r>
          </a:p>
          <a:p>
            <a:pPr defTabSz="601266" fontAlgn="base">
              <a:spcBef>
                <a:spcPct val="0"/>
              </a:spcBef>
              <a:spcAft>
                <a:spcPct val="0"/>
              </a:spcAft>
            </a:pPr>
            <a:r>
              <a:rPr lang="zh-CN" altLang="en-US" sz="2000" dirty="0">
                <a:solidFill>
                  <a:srgbClr val="000000"/>
                </a:solidFill>
                <a:latin typeface="+mn-ea"/>
              </a:rPr>
              <a:t>最流行的开源操作系统</a:t>
            </a:r>
          </a:p>
        </p:txBody>
      </p:sp>
      <p:sp>
        <p:nvSpPr>
          <p:cNvPr id="7" name="下箭头 6">
            <a:extLst>
              <a:ext uri="{FF2B5EF4-FFF2-40B4-BE49-F238E27FC236}">
                <a16:creationId xmlns:a16="http://schemas.microsoft.com/office/drawing/2014/main" id="{DED94EC1-4180-D844-A6F0-975443E11266}"/>
              </a:ext>
            </a:extLst>
          </p:cNvPr>
          <p:cNvSpPr/>
          <p:nvPr/>
        </p:nvSpPr>
        <p:spPr bwMode="auto">
          <a:xfrm>
            <a:off x="6600579" y="2577539"/>
            <a:ext cx="509037" cy="394300"/>
          </a:xfrm>
          <a:prstGeom prst="downArrow">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59400" tIns="29700" rIns="59400" bIns="29700" numCol="1" rtlCol="0" anchor="t" anchorCtr="0" compatLnSpc="1">
            <a:prstTxWarp prst="textNoShape">
              <a:avLst/>
            </a:prstTxWarp>
            <a:noAutofit/>
          </a:bodyPr>
          <a:lstStyle/>
          <a:p>
            <a:pPr defTabSz="601266" fontAlgn="base">
              <a:spcBef>
                <a:spcPct val="0"/>
              </a:spcBef>
              <a:spcAft>
                <a:spcPct val="0"/>
              </a:spcAft>
            </a:pPr>
            <a:endParaRPr lang="zh-CN" altLang="en-US" sz="1050" dirty="0">
              <a:solidFill>
                <a:srgbClr val="000000"/>
              </a:solidFill>
              <a:latin typeface="FrutigerNext LT Regular" pitchFamily="34" charset="0"/>
              <a:ea typeface="ＭＳ Ｐゴシック" pitchFamily="34" charset="-128"/>
            </a:endParaRPr>
          </a:p>
        </p:txBody>
      </p:sp>
      <p:sp>
        <p:nvSpPr>
          <p:cNvPr id="16" name="下箭头 15">
            <a:extLst>
              <a:ext uri="{FF2B5EF4-FFF2-40B4-BE49-F238E27FC236}">
                <a16:creationId xmlns:a16="http://schemas.microsoft.com/office/drawing/2014/main" id="{7AFC7E90-C177-4B4C-BC24-69F840DD6692}"/>
              </a:ext>
            </a:extLst>
          </p:cNvPr>
          <p:cNvSpPr/>
          <p:nvPr/>
        </p:nvSpPr>
        <p:spPr bwMode="auto">
          <a:xfrm>
            <a:off x="6592007" y="4150513"/>
            <a:ext cx="509037" cy="394300"/>
          </a:xfrm>
          <a:prstGeom prst="downArrow">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59400" tIns="29700" rIns="59400" bIns="29700" numCol="1" rtlCol="0" anchor="t" anchorCtr="0" compatLnSpc="1">
            <a:prstTxWarp prst="textNoShape">
              <a:avLst/>
            </a:prstTxWarp>
            <a:noAutofit/>
          </a:bodyPr>
          <a:lstStyle/>
          <a:p>
            <a:pPr defTabSz="601266" fontAlgn="base">
              <a:spcBef>
                <a:spcPct val="0"/>
              </a:spcBef>
              <a:spcAft>
                <a:spcPct val="0"/>
              </a:spcAft>
            </a:pPr>
            <a:endParaRPr lang="zh-CN" altLang="en-US" sz="1050" dirty="0">
              <a:solidFill>
                <a:srgbClr val="000000"/>
              </a:solidFill>
              <a:latin typeface="FrutigerNext LT Regular" pitchFamily="34" charset="0"/>
              <a:ea typeface="ＭＳ Ｐゴシック" pitchFamily="34" charset="-128"/>
            </a:endParaRPr>
          </a:p>
        </p:txBody>
      </p:sp>
      <p:sp>
        <p:nvSpPr>
          <p:cNvPr id="12" name="灯片编号占位符 3">
            <a:extLst>
              <a:ext uri="{FF2B5EF4-FFF2-40B4-BE49-F238E27FC236}">
                <a16:creationId xmlns:a16="http://schemas.microsoft.com/office/drawing/2014/main" id="{EC3AEC82-2792-F549-9D48-BEDEE265263E}"/>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9</a:t>
            </a:fld>
            <a:endParaRPr lang="zh-CN" altLang="en-US"/>
          </a:p>
        </p:txBody>
      </p:sp>
    </p:spTree>
    <p:extLst>
      <p:ext uri="{BB962C8B-B14F-4D97-AF65-F5344CB8AC3E}">
        <p14:creationId xmlns:p14="http://schemas.microsoft.com/office/powerpoint/2010/main" val="4167195169"/>
      </p:ext>
    </p:extLst>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BE384B"/>
      </a:accent1>
      <a:accent2>
        <a:srgbClr val="6A868F"/>
      </a:accent2>
      <a:accent3>
        <a:srgbClr val="32788E"/>
      </a:accent3>
      <a:accent4>
        <a:srgbClr val="D6C88B"/>
      </a:accent4>
      <a:accent5>
        <a:srgbClr val="D66E49"/>
      </a:accent5>
      <a:accent6>
        <a:srgbClr val="BFBFBF"/>
      </a:accent6>
      <a:hlink>
        <a:srgbClr val="BE384B"/>
      </a:hlink>
      <a:folHlink>
        <a:srgbClr val="BFBFBF"/>
      </a:folHlink>
    </a:clrScheme>
    <a:fontScheme name="2obzv3wc">
      <a:majorFont>
        <a:latin typeface="Arial" panose="020B0A04020102020204"/>
        <a:ea typeface="微软雅黑"/>
        <a:cs typeface=""/>
      </a:majorFont>
      <a:minorFont>
        <a:latin typeface="Arial" panose="020B0604020202020204"/>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JTU-Red" id="{D8CCD1CF-4E9C-2949-907F-EF4853CAD992}" vid="{47F94616-763E-7D43-9BB0-722503DC19A3}"/>
    </a:ext>
  </a:extLst>
</a:theme>
</file>

<file path=ppt/theme/theme2.xml><?xml version="1.0" encoding="utf-8"?>
<a:theme xmlns:a="http://schemas.openxmlformats.org/drawingml/2006/main" name="1_Office 主题​​">
  <a:themeElements>
    <a:clrScheme name="Office">
      <a:dk1>
        <a:srgbClr val="000000"/>
      </a:dk1>
      <a:lt1>
        <a:srgbClr val="FFFFFF"/>
      </a:lt1>
      <a:dk2>
        <a:srgbClr val="778495"/>
      </a:dk2>
      <a:lt2>
        <a:srgbClr val="F0F0F0"/>
      </a:lt2>
      <a:accent1>
        <a:srgbClr val="BE384B"/>
      </a:accent1>
      <a:accent2>
        <a:srgbClr val="6A868F"/>
      </a:accent2>
      <a:accent3>
        <a:srgbClr val="32788E"/>
      </a:accent3>
      <a:accent4>
        <a:srgbClr val="D6C88B"/>
      </a:accent4>
      <a:accent5>
        <a:srgbClr val="D66E49"/>
      </a:accent5>
      <a:accent6>
        <a:srgbClr val="BFBFBF"/>
      </a:accent6>
      <a:hlink>
        <a:srgbClr val="BE384B"/>
      </a:hlink>
      <a:folHlink>
        <a:srgbClr val="BFBFBF"/>
      </a:folHlink>
    </a:clrScheme>
    <a:fontScheme name="2obzv3wc">
      <a:majorFont>
        <a:latin typeface="Arial" panose="020B0A04020102020204"/>
        <a:ea typeface="微软雅黑"/>
        <a:cs typeface=""/>
      </a:majorFont>
      <a:minorFont>
        <a:latin typeface="Arial" panose="020B0604020202020204"/>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JTU-Red" id="{D8CCD1CF-4E9C-2949-907F-EF4853CAD992}" vid="{47F94616-763E-7D43-9BB0-722503DC19A3}"/>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SJTU-Red</Template>
  <TotalTime>35275</TotalTime>
  <Words>6328</Words>
  <Application>Microsoft Macintosh PowerPoint</Application>
  <PresentationFormat>On-screen Show (16:10)</PresentationFormat>
  <Paragraphs>929</Paragraphs>
  <Slides>84</Slides>
  <Notes>29</Notes>
  <HiddenSlides>7</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84</vt:i4>
      </vt:variant>
    </vt:vector>
  </HeadingPairs>
  <TitlesOfParts>
    <vt:vector size="98" baseType="lpstr">
      <vt:lpstr>等线</vt:lpstr>
      <vt:lpstr>等线</vt:lpstr>
      <vt:lpstr>FrutigerNext LT Regular</vt:lpstr>
      <vt:lpstr>Microsoft YaHei</vt:lpstr>
      <vt:lpstr>Arial</vt:lpstr>
      <vt:lpstr>Arial</vt:lpstr>
      <vt:lpstr>Calibri</vt:lpstr>
      <vt:lpstr>Century Gothic</vt:lpstr>
      <vt:lpstr>Consolas</vt:lpstr>
      <vt:lpstr>Open Sans</vt:lpstr>
      <vt:lpstr>Times New Roman</vt:lpstr>
      <vt:lpstr>Wingdings</vt:lpstr>
      <vt:lpstr>Office 主题​​</vt:lpstr>
      <vt:lpstr>1_Office 主题​​</vt:lpstr>
      <vt:lpstr>PowerPoint Presentation</vt:lpstr>
      <vt:lpstr>操作系统的演化</vt:lpstr>
      <vt:lpstr>版权声明</vt:lpstr>
      <vt:lpstr>大纲</vt:lpstr>
      <vt:lpstr>操作系统的简单历史</vt:lpstr>
      <vt:lpstr>计算机诞生时的操作员</vt:lpstr>
      <vt:lpstr>批处理操作系统：GM-NAA I/O </vt:lpstr>
      <vt:lpstr>通用操作系统：OS/360</vt:lpstr>
      <vt:lpstr>分时与多任务：Multics/Unix/Linux</vt:lpstr>
      <vt:lpstr>图形界面： Xerox Alto/MacOS/Windows</vt:lpstr>
      <vt:lpstr>现代操作系统</vt:lpstr>
      <vt:lpstr>现代操作系统</vt:lpstr>
      <vt:lpstr>今天，操作系统空前繁荣</vt:lpstr>
      <vt:lpstr>操作系统的定义</vt:lpstr>
      <vt:lpstr>什么是操作系统？</vt:lpstr>
      <vt:lpstr>操作系统：在硬件和应用之间的软件层</vt:lpstr>
      <vt:lpstr>操作系统的职责</vt:lpstr>
      <vt:lpstr>PowerPoint Presentation</vt:lpstr>
      <vt:lpstr>PowerPoint Presentation</vt:lpstr>
      <vt:lpstr>操作系统通过抽象履行职责</vt:lpstr>
      <vt:lpstr>如果没有操作系统</vt:lpstr>
      <vt:lpstr>如果没有操作系统</vt:lpstr>
      <vt:lpstr>究竟什么是操作系统？</vt:lpstr>
      <vt:lpstr>从 Hello World 说起</vt:lpstr>
      <vt:lpstr>操作系统考虑的一些问题</vt:lpstr>
      <vt:lpstr>操作系统为应用提供的服务（部分）</vt:lpstr>
      <vt:lpstr>操作系统对应用的管理（部分）</vt:lpstr>
      <vt:lpstr>操作系统的功能：服务</vt:lpstr>
      <vt:lpstr>操作系统的功能：管理</vt:lpstr>
      <vt:lpstr>操作系统的功能：管理</vt:lpstr>
      <vt:lpstr>操作系统的分化</vt:lpstr>
      <vt:lpstr>应用与操作系统的解耦</vt:lpstr>
      <vt:lpstr>特权级的必要性</vt:lpstr>
      <vt:lpstr>操作系统的分化</vt:lpstr>
      <vt:lpstr>对硬件（CPU）的要求</vt:lpstr>
      <vt:lpstr>非特权部分与特权部分的交互</vt:lpstr>
      <vt:lpstr>Hello运行中的系统调用（strace）</vt:lpstr>
      <vt:lpstr>问题</vt:lpstr>
      <vt:lpstr>问题</vt:lpstr>
      <vt:lpstr>操作系统的两种演化</vt:lpstr>
      <vt:lpstr>例：图形界面是在用户态还是内核态？</vt:lpstr>
      <vt:lpstr>操作系统的不同架构</vt:lpstr>
      <vt:lpstr>PowerPoint Presentation</vt:lpstr>
      <vt:lpstr>操作系统复杂性与结构</vt:lpstr>
      <vt:lpstr>操作系统的不同目标</vt:lpstr>
      <vt:lpstr>操作系统的架构及演进</vt:lpstr>
      <vt:lpstr>1、宏内核（Monolithic Kernel）</vt:lpstr>
      <vt:lpstr>宏内核的优缺点分析</vt:lpstr>
      <vt:lpstr>宏内核难以满足的场景</vt:lpstr>
      <vt:lpstr>2、微内核的系统架构</vt:lpstr>
      <vt:lpstr>例：文件的创建</vt:lpstr>
      <vt:lpstr>微内核的优缺点分析</vt:lpstr>
      <vt:lpstr>微内核的优缺点分析</vt:lpstr>
      <vt:lpstr>seL4：被形式化证明的微内核</vt:lpstr>
      <vt:lpstr>Google Fuchsia</vt:lpstr>
      <vt:lpstr>MINIX</vt:lpstr>
      <vt:lpstr>PowerPoint Presentation</vt:lpstr>
      <vt:lpstr>2.5、混合内核架构</vt:lpstr>
      <vt:lpstr>Windows NT</vt:lpstr>
      <vt:lpstr>macOS</vt:lpstr>
      <vt:lpstr>3、外核架构（Exokernel）</vt:lpstr>
      <vt:lpstr>Exokernel + LibOS</vt:lpstr>
      <vt:lpstr>Unikernel（单内核）</vt:lpstr>
      <vt:lpstr>Exokernel架构的优缺点分析</vt:lpstr>
      <vt:lpstr>4、多内核/复内核（Multikernel）</vt:lpstr>
      <vt:lpstr>Multikernel的设计</vt:lpstr>
      <vt:lpstr>Barrelfish Multikernel</vt:lpstr>
      <vt:lpstr>Barrelfish Structure</vt:lpstr>
      <vt:lpstr>不同操作系统架构的对比</vt:lpstr>
      <vt:lpstr>操作系统结构的演进与生态</vt:lpstr>
      <vt:lpstr>为什么学习操作系统</vt:lpstr>
      <vt:lpstr>为什么学习操作系统？</vt:lpstr>
      <vt:lpstr>为什么学习操作系统？</vt:lpstr>
      <vt:lpstr>图灵奖与操作系统的演变</vt:lpstr>
      <vt:lpstr>这门课程希望带给大家的能力</vt:lpstr>
      <vt:lpstr>课程的特点：抽象与具体</vt:lpstr>
      <vt:lpstr>为什么操作系统比较难/有意思？</vt:lpstr>
      <vt:lpstr>操作系统的机遇和挑战</vt:lpstr>
      <vt:lpstr>计算机硬件在新应用需求下迅猛发展</vt:lpstr>
      <vt:lpstr>课程信息</vt:lpstr>
      <vt:lpstr>从应用的视角看操作系统</vt:lpstr>
      <vt:lpstr>PowerPoint Presentation</vt:lpstr>
      <vt:lpstr>课程评分（拟定）</vt:lpstr>
      <vt:lpstr>欢迎进入 操作系统的世界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虚拟机隔离与安全</dc:title>
  <dc:creator>Xia Yubin</dc:creator>
  <cp:lastModifiedBy>Mingkai Dong</cp:lastModifiedBy>
  <cp:revision>1212</cp:revision>
  <cp:lastPrinted>2020-03-02T13:38:09Z</cp:lastPrinted>
  <dcterms:created xsi:type="dcterms:W3CDTF">2017-11-24T09:35:45Z</dcterms:created>
  <dcterms:modified xsi:type="dcterms:W3CDTF">2025-09-15T15:09:10Z</dcterms:modified>
</cp:coreProperties>
</file>